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2" r:id="rId8"/>
    <p:sldId id="263" r:id="rId9"/>
    <p:sldId id="265" r:id="rId10"/>
    <p:sldId id="266" r:id="rId11"/>
    <p:sldId id="269" r:id="rId12"/>
    <p:sldId id="267" r:id="rId13"/>
    <p:sldId id="268" r:id="rId14"/>
    <p:sldId id="271" r:id="rId15"/>
    <p:sldId id="270" r:id="rId16"/>
    <p:sldId id="272"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6" autoAdjust="0"/>
    <p:restoredTop sz="94660"/>
  </p:normalViewPr>
  <p:slideViewPr>
    <p:cSldViewPr snapToGrid="0">
      <p:cViewPr varScale="1">
        <p:scale>
          <a:sx n="46" d="100"/>
          <a:sy n="46" d="100"/>
        </p:scale>
        <p:origin x="7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B9F895-E113-4523-ACFC-CF49FE1EAC6C}"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396865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9F895-E113-4523-ACFC-CF49FE1EAC6C}"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355303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9F895-E113-4523-ACFC-CF49FE1EAC6C}"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113681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9F895-E113-4523-ACFC-CF49FE1EAC6C}"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249196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9F895-E113-4523-ACFC-CF49FE1EAC6C}"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331517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B9F895-E113-4523-ACFC-CF49FE1EAC6C}"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158253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B9F895-E113-4523-ACFC-CF49FE1EAC6C}" type="datetimeFigureOut">
              <a:rPr lang="en-US" smtClean="0"/>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35606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B9F895-E113-4523-ACFC-CF49FE1EAC6C}" type="datetimeFigureOut">
              <a:rPr lang="en-US" smtClean="0"/>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59894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9F895-E113-4523-ACFC-CF49FE1EAC6C}" type="datetimeFigureOut">
              <a:rPr lang="en-US" smtClean="0"/>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56454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9F895-E113-4523-ACFC-CF49FE1EAC6C}"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409452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9F895-E113-4523-ACFC-CF49FE1EAC6C}"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3916F-AFEE-40FE-8487-B4C0C39AFE6D}" type="slidenum">
              <a:rPr lang="en-US" smtClean="0"/>
              <a:t>‹#›</a:t>
            </a:fld>
            <a:endParaRPr lang="en-US"/>
          </a:p>
        </p:txBody>
      </p:sp>
    </p:spTree>
    <p:extLst>
      <p:ext uri="{BB962C8B-B14F-4D97-AF65-F5344CB8AC3E}">
        <p14:creationId xmlns:p14="http://schemas.microsoft.com/office/powerpoint/2010/main" val="12415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9F895-E113-4523-ACFC-CF49FE1EAC6C}" type="datetimeFigureOut">
              <a:rPr lang="en-US" smtClean="0"/>
              <a:t>10/8/2018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3916F-AFEE-40FE-8487-B4C0C39AFE6D}" type="slidenum">
              <a:rPr lang="en-US" smtClean="0"/>
              <a:t>‹#›</a:t>
            </a:fld>
            <a:endParaRPr lang="en-US"/>
          </a:p>
        </p:txBody>
      </p:sp>
    </p:spTree>
    <p:extLst>
      <p:ext uri="{BB962C8B-B14F-4D97-AF65-F5344CB8AC3E}">
        <p14:creationId xmlns:p14="http://schemas.microsoft.com/office/powerpoint/2010/main" val="2674304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sa/4.0/"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pentextbookstore.com/mathinsociety/" TargetMode="External"/><Relationship Id="rId2" Type="http://schemas.openxmlformats.org/officeDocument/2006/relationships/hyperlink" Target="http://www.coconino.edu/resources/files/pdfs/academics/arts-and-sciences/MAT142/Chapter_6_GraphTheory.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0396" y="473371"/>
            <a:ext cx="9144000" cy="1721783"/>
          </a:xfrm>
        </p:spPr>
        <p:txBody>
          <a:bodyPr>
            <a:normAutofit/>
          </a:bodyPr>
          <a:lstStyle/>
          <a:p>
            <a:r>
              <a:rPr lang="en-US" sz="4800" dirty="0" smtClean="0"/>
              <a:t>Graph Theory and </a:t>
            </a:r>
            <a:r>
              <a:rPr lang="en-US" sz="4800" smtClean="0"/>
              <a:t>Management Science:</a:t>
            </a:r>
            <a:endParaRPr lang="en-US" sz="4800" dirty="0"/>
          </a:p>
        </p:txBody>
      </p:sp>
      <p:sp>
        <p:nvSpPr>
          <p:cNvPr id="3" name="Subtitle 2"/>
          <p:cNvSpPr>
            <a:spLocks noGrp="1"/>
          </p:cNvSpPr>
          <p:nvPr>
            <p:ph type="subTitle" idx="1"/>
          </p:nvPr>
        </p:nvSpPr>
        <p:spPr>
          <a:xfrm>
            <a:off x="1350396" y="2429920"/>
            <a:ext cx="9144000" cy="1655762"/>
          </a:xfrm>
        </p:spPr>
        <p:txBody>
          <a:bodyPr>
            <a:normAutofit/>
          </a:bodyPr>
          <a:lstStyle/>
          <a:p>
            <a:r>
              <a:rPr lang="en-US" sz="3200" dirty="0" smtClean="0"/>
              <a:t>Euler Paths and Circuits</a:t>
            </a:r>
            <a:endParaRPr lang="en-US" sz="3200" dirty="0"/>
          </a:p>
        </p:txBody>
      </p:sp>
      <p:grpSp>
        <p:nvGrpSpPr>
          <p:cNvPr id="6" name="Group 5"/>
          <p:cNvGrpSpPr/>
          <p:nvPr/>
        </p:nvGrpSpPr>
        <p:grpSpPr>
          <a:xfrm>
            <a:off x="391886" y="5556854"/>
            <a:ext cx="11369040" cy="1112638"/>
            <a:chOff x="391886" y="5556854"/>
            <a:chExt cx="11369040" cy="1112638"/>
          </a:xfrm>
        </p:grpSpPr>
        <p:sp>
          <p:nvSpPr>
            <p:cNvPr id="5" name="Rectangle 1"/>
            <p:cNvSpPr>
              <a:spLocks noChangeArrowheads="1"/>
            </p:cNvSpPr>
            <p:nvPr/>
          </p:nvSpPr>
          <p:spPr bwMode="auto">
            <a:xfrm>
              <a:off x="391886" y="5930828"/>
              <a:ext cx="11369040"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49CCF"/>
                  </a:solidFill>
                  <a:effectLst/>
                  <a:latin typeface="source sans pro"/>
                </a:rPr>
                <a:t>                    </a:t>
              </a:r>
              <a:r>
                <a:rPr kumimoji="0" lang="en-US" altLang="en-US" sz="1100" b="0" i="0" u="none" strike="noStrike" cap="none" normalizeH="0" baseline="0" dirty="0" smtClean="0">
                  <a:ln>
                    <a:noFill/>
                  </a:ln>
                  <a:solidFill>
                    <a:schemeClr val="tx1"/>
                  </a:solidFill>
                  <a:effectLst/>
                </a:rPr>
                <a:t/>
              </a:r>
              <a:br>
                <a:rPr kumimoji="0" lang="en-US" altLang="en-US" sz="1100" b="0" i="0" u="none" strike="noStrike" cap="none" normalizeH="0" baseline="0" dirty="0" smtClean="0">
                  <a:ln>
                    <a:noFill/>
                  </a:ln>
                  <a:solidFill>
                    <a:schemeClr val="tx1"/>
                  </a:solidFill>
                  <a:effectLst/>
                </a:rPr>
              </a:br>
              <a:r>
                <a:rPr lang="en-US" altLang="en-US" sz="1400" dirty="0" smtClean="0">
                  <a:solidFill>
                    <a:srgbClr val="464646"/>
                  </a:solidFill>
                  <a:latin typeface="source sans pro"/>
                </a:rPr>
                <a:t>Graph Theory and Management Science: Euler Paths </a:t>
              </a:r>
              <a:r>
                <a:rPr lang="en-US" altLang="en-US" sz="1400" smtClean="0">
                  <a:solidFill>
                    <a:srgbClr val="464646"/>
                  </a:solidFill>
                  <a:latin typeface="source sans pro"/>
                </a:rPr>
                <a:t>and </a:t>
              </a:r>
              <a:r>
                <a:rPr lang="en-US" altLang="en-US" sz="1400" smtClean="0">
                  <a:solidFill>
                    <a:srgbClr val="464646"/>
                  </a:solidFill>
                  <a:latin typeface="source sans pro"/>
                </a:rPr>
                <a:t>Circuits,</a:t>
              </a:r>
              <a:r>
                <a:rPr kumimoji="0" lang="en-US" altLang="en-US" sz="1400" b="0" u="none" strike="noStrike" cap="none" normalizeH="0" baseline="0" smtClean="0">
                  <a:ln>
                    <a:noFill/>
                  </a:ln>
                  <a:solidFill>
                    <a:srgbClr val="464646"/>
                  </a:solidFill>
                  <a:effectLst/>
                  <a:latin typeface="source sans pro"/>
                </a:rPr>
                <a:t> </a:t>
              </a:r>
              <a:r>
                <a:rPr kumimoji="0" lang="en-US" altLang="en-US" sz="1400" b="0" i="0" u="none" strike="noStrike" cap="none" normalizeH="0" baseline="0" dirty="0" smtClean="0">
                  <a:ln>
                    <a:noFill/>
                  </a:ln>
                  <a:solidFill>
                    <a:srgbClr val="464646"/>
                  </a:solidFill>
                  <a:effectLst/>
                  <a:latin typeface="source sans pro"/>
                </a:rPr>
                <a:t>by</a:t>
              </a:r>
              <a:r>
                <a:rPr kumimoji="0" lang="en-US" altLang="en-US" sz="1400" b="0" i="0" u="none" strike="noStrike" cap="none" normalizeH="0" dirty="0" smtClean="0">
                  <a:ln>
                    <a:noFill/>
                  </a:ln>
                  <a:solidFill>
                    <a:srgbClr val="464646"/>
                  </a:solidFill>
                  <a:effectLst/>
                  <a:latin typeface="source sans pro"/>
                </a:rPr>
                <a:t> Peggy Mitchell Beauregard,</a:t>
              </a:r>
              <a:r>
                <a:rPr kumimoji="0" lang="en-US" altLang="en-US" sz="1400" b="0" i="0" u="none" strike="noStrike" cap="none" normalizeH="0" baseline="0" dirty="0" smtClean="0">
                  <a:ln>
                    <a:noFill/>
                  </a:ln>
                  <a:solidFill>
                    <a:srgbClr val="464646"/>
                  </a:solidFill>
                  <a:effectLst/>
                  <a:latin typeface="source sans pro"/>
                </a:rPr>
                <a:t> is licensed under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464646"/>
                  </a:solidFill>
                  <a:effectLst/>
                  <a:latin typeface="source sans pro"/>
                </a:rPr>
                <a:t> </a:t>
              </a:r>
              <a:r>
                <a:rPr kumimoji="0" lang="en-US" altLang="en-US" sz="1400" b="0" i="0" u="none" strike="noStrike" cap="none" normalizeH="0" baseline="0" dirty="0" smtClean="0">
                  <a:ln>
                    <a:noFill/>
                  </a:ln>
                  <a:solidFill>
                    <a:srgbClr val="049CCF"/>
                  </a:solidFill>
                  <a:effectLst/>
                  <a:latin typeface="source sans pro"/>
                  <a:hlinkClick r:id="rId2"/>
                </a:rPr>
                <a:t>Creative Commons Attribution-</a:t>
              </a:r>
              <a:r>
                <a:rPr kumimoji="0" lang="en-US" altLang="en-US" sz="1400" b="0" i="0" u="none" strike="noStrike" cap="none" normalizeH="0" baseline="0" dirty="0" err="1" smtClean="0">
                  <a:ln>
                    <a:noFill/>
                  </a:ln>
                  <a:solidFill>
                    <a:srgbClr val="049CCF"/>
                  </a:solidFill>
                  <a:effectLst/>
                  <a:latin typeface="source sans pro"/>
                  <a:hlinkClick r:id="rId2"/>
                </a:rPr>
                <a:t>ShareAlike</a:t>
              </a:r>
              <a:r>
                <a:rPr kumimoji="0" lang="en-US" altLang="en-US" sz="1400" b="0" i="0" u="none" strike="noStrike" cap="none" normalizeH="0" baseline="0" dirty="0" smtClean="0">
                  <a:ln>
                    <a:noFill/>
                  </a:ln>
                  <a:solidFill>
                    <a:srgbClr val="049CCF"/>
                  </a:solidFill>
                  <a:effectLst/>
                  <a:latin typeface="source sans pro"/>
                  <a:hlinkClick r:id="rId2"/>
                </a:rPr>
                <a:t> 4.0 International License</a:t>
              </a:r>
              <a:r>
                <a:rPr kumimoji="0" lang="en-US" altLang="en-US" sz="1400" b="0" i="0" u="none" strike="noStrike" cap="none" normalizeH="0" baseline="0" dirty="0" smtClean="0">
                  <a:ln>
                    <a:noFill/>
                  </a:ln>
                  <a:solidFill>
                    <a:srgbClr val="464646"/>
                  </a:solidFill>
                  <a:effectLst/>
                  <a:latin typeface="source sans pro"/>
                </a:rPr>
                <a:t>.</a:t>
              </a:r>
              <a:r>
                <a:rPr kumimoji="0" lang="en-US" altLang="en-US" sz="1100" b="0" i="0" u="none" strike="noStrike" cap="none" normalizeH="0" baseline="0" dirty="0" smtClean="0">
                  <a:ln>
                    <a:noFill/>
                  </a:ln>
                  <a:solidFill>
                    <a:schemeClr val="tx1"/>
                  </a:solidFill>
                  <a:effectLst/>
                </a:rPr>
                <a:t> </a:t>
              </a:r>
              <a:endParaRPr kumimoji="0" lang="en-US" altLang="en-US" sz="1400" b="0" i="0" u="none" strike="noStrike" cap="none" normalizeH="0" baseline="0" dirty="0" smtClean="0">
                <a:ln>
                  <a:noFill/>
                </a:ln>
                <a:solidFill>
                  <a:srgbClr val="049CCF"/>
                </a:solidFill>
                <a:effectLst/>
                <a:latin typeface="source sans pro"/>
              </a:endParaRPr>
            </a:p>
          </p:txBody>
        </p:sp>
        <p:pic>
          <p:nvPicPr>
            <p:cNvPr id="1026"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610" y="5556854"/>
              <a:ext cx="1157571" cy="40778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descr="&lt;strong&gt;Graph&lt;/strong&gt; colorin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6163" y="3257801"/>
            <a:ext cx="2012466" cy="1928613"/>
          </a:xfrm>
          <a:prstGeom prst="rect">
            <a:avLst/>
          </a:prstGeom>
        </p:spPr>
      </p:pic>
    </p:spTree>
    <p:extLst>
      <p:ext uri="{BB962C8B-B14F-4D97-AF65-F5344CB8AC3E}">
        <p14:creationId xmlns:p14="http://schemas.microsoft.com/office/powerpoint/2010/main" val="1247597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degree of a vertex…Even or Odd? </a:t>
            </a:r>
            <a:endParaRPr lang="en-US" dirty="0"/>
          </a:p>
        </p:txBody>
      </p:sp>
      <p:sp>
        <p:nvSpPr>
          <p:cNvPr id="3" name="Content Placeholder 2"/>
          <p:cNvSpPr>
            <a:spLocks noGrp="1"/>
          </p:cNvSpPr>
          <p:nvPr>
            <p:ph idx="1"/>
          </p:nvPr>
        </p:nvSpPr>
        <p:spPr>
          <a:xfrm>
            <a:off x="838200" y="1825624"/>
            <a:ext cx="6172200" cy="4601679"/>
          </a:xfrm>
        </p:spPr>
        <p:txBody>
          <a:bodyPr>
            <a:normAutofit/>
          </a:bodyPr>
          <a:lstStyle/>
          <a:p>
            <a:r>
              <a:rPr lang="en-US" dirty="0" smtClean="0"/>
              <a:t>The degree of a vertex is the number of edges meeting at that vertex.   </a:t>
            </a:r>
          </a:p>
          <a:p>
            <a:endParaRPr lang="en-US" dirty="0" smtClean="0"/>
          </a:p>
          <a:p>
            <a:r>
              <a:rPr lang="en-US" dirty="0" smtClean="0"/>
              <a:t>Label each of the vertices with their degree, and classify them as even or odd (based on if the number is even or odd). </a:t>
            </a:r>
          </a:p>
          <a:p>
            <a:endParaRPr lang="en-US" dirty="0"/>
          </a:p>
          <a:p>
            <a:r>
              <a:rPr lang="en-US" dirty="0" smtClean="0"/>
              <a:t>Simple, right?  Simple, but important…</a:t>
            </a:r>
          </a:p>
          <a:p>
            <a:endParaRPr lang="en-US" dirty="0"/>
          </a:p>
        </p:txBody>
      </p:sp>
      <p:pic>
        <p:nvPicPr>
          <p:cNvPr id="4" name="Picture 3"/>
          <p:cNvPicPr>
            <a:picLocks noChangeAspect="1"/>
          </p:cNvPicPr>
          <p:nvPr/>
        </p:nvPicPr>
        <p:blipFill>
          <a:blip r:embed="rId2"/>
          <a:stretch>
            <a:fillRect/>
          </a:stretch>
        </p:blipFill>
        <p:spPr>
          <a:xfrm>
            <a:off x="7301948" y="1825624"/>
            <a:ext cx="4578797" cy="3775747"/>
          </a:xfrm>
          <a:prstGeom prst="rect">
            <a:avLst/>
          </a:prstGeom>
        </p:spPr>
      </p:pic>
    </p:spTree>
    <p:extLst>
      <p:ext uri="{BB962C8B-B14F-4D97-AF65-F5344CB8AC3E}">
        <p14:creationId xmlns:p14="http://schemas.microsoft.com/office/powerpoint/2010/main" val="2590744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48" y="563907"/>
            <a:ext cx="10515600" cy="1325563"/>
          </a:xfrm>
        </p:spPr>
        <p:txBody>
          <a:bodyPr>
            <a:normAutofit fontScale="90000"/>
          </a:bodyPr>
          <a:lstStyle/>
          <a:p>
            <a:r>
              <a:rPr lang="en-US" dirty="0" err="1" smtClean="0"/>
              <a:t>Unicursal</a:t>
            </a:r>
            <a:r>
              <a:rPr lang="en-US" dirty="0" smtClean="0"/>
              <a:t> drawings…Can you trace it without lifting your pencil?  Does it matter where you start?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2034" y="2340011"/>
            <a:ext cx="3960540" cy="3578383"/>
          </a:xfrm>
        </p:spPr>
      </p:pic>
      <p:pic>
        <p:nvPicPr>
          <p:cNvPr id="5" name="Picture 4"/>
          <p:cNvPicPr>
            <a:picLocks noChangeAspect="1"/>
          </p:cNvPicPr>
          <p:nvPr/>
        </p:nvPicPr>
        <p:blipFill>
          <a:blip r:embed="rId3"/>
          <a:stretch>
            <a:fillRect/>
          </a:stretch>
        </p:blipFill>
        <p:spPr>
          <a:xfrm>
            <a:off x="6680306" y="1893314"/>
            <a:ext cx="4660242" cy="4101014"/>
          </a:xfrm>
          <a:prstGeom prst="rect">
            <a:avLst/>
          </a:prstGeom>
        </p:spPr>
      </p:pic>
    </p:spTree>
    <p:extLst>
      <p:ext uri="{BB962C8B-B14F-4D97-AF65-F5344CB8AC3E}">
        <p14:creationId xmlns:p14="http://schemas.microsoft.com/office/powerpoint/2010/main" val="283925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1"/>
            <a:ext cx="10515600" cy="1325563"/>
          </a:xfrm>
        </p:spPr>
        <p:txBody>
          <a:bodyPr/>
          <a:lstStyle/>
          <a:p>
            <a:r>
              <a:rPr lang="en-US" dirty="0" smtClean="0"/>
              <a:t>A few more definitions from Euler…</a:t>
            </a:r>
            <a:endParaRPr lang="en-US" dirty="0"/>
          </a:p>
        </p:txBody>
      </p:sp>
      <p:sp>
        <p:nvSpPr>
          <p:cNvPr id="3" name="Content Placeholder 2"/>
          <p:cNvSpPr>
            <a:spLocks noGrp="1"/>
          </p:cNvSpPr>
          <p:nvPr>
            <p:ph idx="1"/>
          </p:nvPr>
        </p:nvSpPr>
        <p:spPr>
          <a:xfrm>
            <a:off x="838200" y="1258957"/>
            <a:ext cx="10515600" cy="4918006"/>
          </a:xfrm>
        </p:spPr>
        <p:txBody>
          <a:bodyPr/>
          <a:lstStyle/>
          <a:p>
            <a:r>
              <a:rPr lang="en-US" dirty="0" smtClean="0"/>
              <a:t>An </a:t>
            </a:r>
            <a:r>
              <a:rPr lang="en-US" b="1" dirty="0"/>
              <a:t>Euler path</a:t>
            </a:r>
            <a:r>
              <a:rPr lang="en-US" dirty="0"/>
              <a:t> is a path that uses every edge in a graph with no repeats.  Being a path, it does not have to return to the starting vertex</a:t>
            </a:r>
            <a:r>
              <a:rPr lang="en-US" dirty="0" smtClean="0"/>
              <a:t>.</a:t>
            </a:r>
          </a:p>
          <a:p>
            <a:endParaRPr lang="en-US" dirty="0"/>
          </a:p>
          <a:p>
            <a:r>
              <a:rPr lang="en-US" dirty="0" smtClean="0"/>
              <a:t>An </a:t>
            </a:r>
            <a:r>
              <a:rPr lang="en-US" b="1" dirty="0"/>
              <a:t>Euler circuit</a:t>
            </a:r>
            <a:r>
              <a:rPr lang="en-US" dirty="0"/>
              <a:t> is a circuit that uses every edge in a graph with no repeats.  Being a circuit, it must start and end at the same vertex</a:t>
            </a:r>
            <a:r>
              <a:rPr lang="en-US" dirty="0" smtClean="0"/>
              <a:t>.</a:t>
            </a:r>
          </a:p>
          <a:p>
            <a:endParaRPr lang="en-US" dirty="0" smtClean="0"/>
          </a:p>
          <a:p>
            <a:r>
              <a:rPr lang="en-US" dirty="0" smtClean="0"/>
              <a:t>A graph is </a:t>
            </a:r>
            <a:r>
              <a:rPr lang="en-US" b="1" dirty="0" smtClean="0"/>
              <a:t>Non-traversable</a:t>
            </a:r>
            <a:r>
              <a:rPr lang="en-US" dirty="0" smtClean="0"/>
              <a:t> if you cannot trace each edge exactly once, without repeats and without missing any. </a:t>
            </a:r>
            <a:endParaRPr lang="en-US" dirty="0"/>
          </a:p>
          <a:p>
            <a:endParaRPr lang="en-US" dirty="0"/>
          </a:p>
        </p:txBody>
      </p:sp>
    </p:spTree>
    <p:extLst>
      <p:ext uri="{BB962C8B-B14F-4D97-AF65-F5344CB8AC3E}">
        <p14:creationId xmlns:p14="http://schemas.microsoft.com/office/powerpoint/2010/main" val="15959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767"/>
            <a:ext cx="10515600" cy="827571"/>
          </a:xfrm>
        </p:spPr>
        <p:txBody>
          <a:bodyPr>
            <a:normAutofit/>
          </a:bodyPr>
          <a:lstStyle/>
          <a:p>
            <a:r>
              <a:rPr lang="en-US" sz="2400" dirty="0" smtClean="0"/>
              <a:t>Count the degree of each vertex. EP, EC or NT? Can we find a pattern? </a:t>
            </a:r>
            <a:endParaRPr lang="en-US" sz="2400" dirty="0"/>
          </a:p>
        </p:txBody>
      </p:sp>
      <p:sp>
        <p:nvSpPr>
          <p:cNvPr id="9" name="Isosceles Triangle 8"/>
          <p:cNvSpPr/>
          <p:nvPr/>
        </p:nvSpPr>
        <p:spPr>
          <a:xfrm>
            <a:off x="812371" y="1192103"/>
            <a:ext cx="1709530" cy="1457739"/>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554392" y="1037338"/>
            <a:ext cx="2027656" cy="1643269"/>
            <a:chOff x="6930814" y="1656522"/>
            <a:chExt cx="2027656" cy="1643269"/>
          </a:xfrm>
        </p:grpSpPr>
        <p:sp>
          <p:nvSpPr>
            <p:cNvPr id="10" name="Isosceles Triangle 9"/>
            <p:cNvSpPr/>
            <p:nvPr/>
          </p:nvSpPr>
          <p:spPr>
            <a:xfrm rot="19895957">
              <a:off x="7394713" y="1656522"/>
              <a:ext cx="1563757" cy="1364974"/>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930814" y="1736035"/>
              <a:ext cx="914473" cy="1563756"/>
            </a:xfrm>
            <a:custGeom>
              <a:avLst/>
              <a:gdLst>
                <a:gd name="connsiteX0" fmla="*/ 914473 w 914473"/>
                <a:gd name="connsiteY0" fmla="*/ 0 h 1563756"/>
                <a:gd name="connsiteX1" fmla="*/ 73 w 914473"/>
                <a:gd name="connsiteY1" fmla="*/ 755374 h 1563756"/>
                <a:gd name="connsiteX2" fmla="*/ 874716 w 914473"/>
                <a:gd name="connsiteY2" fmla="*/ 1563756 h 1563756"/>
              </a:gdLst>
              <a:ahLst/>
              <a:cxnLst>
                <a:cxn ang="0">
                  <a:pos x="connsiteX0" y="connsiteY0"/>
                </a:cxn>
                <a:cxn ang="0">
                  <a:pos x="connsiteX1" y="connsiteY1"/>
                </a:cxn>
                <a:cxn ang="0">
                  <a:pos x="connsiteX2" y="connsiteY2"/>
                </a:cxn>
              </a:cxnLst>
              <a:rect l="l" t="t" r="r" b="b"/>
              <a:pathLst>
                <a:path w="914473" h="1563756">
                  <a:moveTo>
                    <a:pt x="914473" y="0"/>
                  </a:moveTo>
                  <a:cubicBezTo>
                    <a:pt x="460586" y="247374"/>
                    <a:pt x="6699" y="494748"/>
                    <a:pt x="73" y="755374"/>
                  </a:cubicBezTo>
                  <a:cubicBezTo>
                    <a:pt x="-6553" y="1016000"/>
                    <a:pt x="434081" y="1289878"/>
                    <a:pt x="874716" y="156375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46599" y="1141508"/>
            <a:ext cx="1447709" cy="1398104"/>
            <a:chOff x="9140778" y="1550505"/>
            <a:chExt cx="1447709" cy="1398104"/>
          </a:xfrm>
        </p:grpSpPr>
        <p:sp>
          <p:nvSpPr>
            <p:cNvPr id="17" name="Rectangle 16"/>
            <p:cNvSpPr/>
            <p:nvPr/>
          </p:nvSpPr>
          <p:spPr>
            <a:xfrm>
              <a:off x="9170504" y="1550505"/>
              <a:ext cx="1417983" cy="13981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9140778" y="1550505"/>
              <a:ext cx="1447709" cy="1398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140778" y="1550505"/>
              <a:ext cx="1447709" cy="1398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942782" y="4153738"/>
            <a:ext cx="1558344" cy="1891966"/>
            <a:chOff x="7115052" y="3100558"/>
            <a:chExt cx="1537252" cy="2184052"/>
          </a:xfrm>
        </p:grpSpPr>
        <p:grpSp>
          <p:nvGrpSpPr>
            <p:cNvPr id="32" name="Group 31"/>
            <p:cNvGrpSpPr/>
            <p:nvPr/>
          </p:nvGrpSpPr>
          <p:grpSpPr>
            <a:xfrm>
              <a:off x="7115052" y="3100558"/>
              <a:ext cx="1537252" cy="2184052"/>
              <a:chOff x="3949148" y="2990022"/>
              <a:chExt cx="1537252" cy="2184052"/>
            </a:xfrm>
          </p:grpSpPr>
          <p:sp>
            <p:nvSpPr>
              <p:cNvPr id="18" name="Rectangle 17"/>
              <p:cNvSpPr/>
              <p:nvPr/>
            </p:nvSpPr>
            <p:spPr>
              <a:xfrm>
                <a:off x="3959178" y="3756991"/>
                <a:ext cx="1527222" cy="141708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3949148" y="3031435"/>
                <a:ext cx="773641" cy="7255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22789" y="2990022"/>
                <a:ext cx="763611" cy="766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V="1">
              <a:off x="7125082" y="3862108"/>
              <a:ext cx="1527222" cy="14225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294859" y="1251393"/>
            <a:ext cx="414743" cy="369332"/>
          </a:xfrm>
          <a:prstGeom prst="rect">
            <a:avLst/>
          </a:prstGeom>
          <a:noFill/>
        </p:spPr>
        <p:txBody>
          <a:bodyPr wrap="square" rtlCol="0">
            <a:spAutoFit/>
          </a:bodyPr>
          <a:lstStyle/>
          <a:p>
            <a:r>
              <a:rPr lang="en-US" dirty="0" smtClean="0"/>
              <a:t>1. </a:t>
            </a:r>
            <a:endParaRPr lang="en-US" dirty="0"/>
          </a:p>
        </p:txBody>
      </p:sp>
      <p:sp>
        <p:nvSpPr>
          <p:cNvPr id="58" name="TextBox 57"/>
          <p:cNvSpPr txBox="1"/>
          <p:nvPr/>
        </p:nvSpPr>
        <p:spPr>
          <a:xfrm>
            <a:off x="9038414" y="1063239"/>
            <a:ext cx="414743" cy="369332"/>
          </a:xfrm>
          <a:prstGeom prst="rect">
            <a:avLst/>
          </a:prstGeom>
          <a:noFill/>
        </p:spPr>
        <p:txBody>
          <a:bodyPr wrap="square" rtlCol="0">
            <a:spAutoFit/>
          </a:bodyPr>
          <a:lstStyle/>
          <a:p>
            <a:r>
              <a:rPr lang="en-US" dirty="0"/>
              <a:t>4</a:t>
            </a:r>
            <a:r>
              <a:rPr lang="en-US" dirty="0" smtClean="0"/>
              <a:t>. </a:t>
            </a:r>
            <a:endParaRPr lang="en-US" dirty="0"/>
          </a:p>
        </p:txBody>
      </p:sp>
      <p:sp>
        <p:nvSpPr>
          <p:cNvPr id="59" name="TextBox 58"/>
          <p:cNvSpPr txBox="1"/>
          <p:nvPr/>
        </p:nvSpPr>
        <p:spPr>
          <a:xfrm>
            <a:off x="6202668" y="1072262"/>
            <a:ext cx="414743" cy="369332"/>
          </a:xfrm>
          <a:prstGeom prst="rect">
            <a:avLst/>
          </a:prstGeom>
          <a:noFill/>
        </p:spPr>
        <p:txBody>
          <a:bodyPr wrap="square" rtlCol="0">
            <a:spAutoFit/>
          </a:bodyPr>
          <a:lstStyle/>
          <a:p>
            <a:r>
              <a:rPr lang="en-US" dirty="0"/>
              <a:t>3</a:t>
            </a:r>
            <a:r>
              <a:rPr lang="en-US" dirty="0" smtClean="0"/>
              <a:t>. </a:t>
            </a:r>
            <a:endParaRPr lang="en-US" dirty="0"/>
          </a:p>
        </p:txBody>
      </p:sp>
      <p:sp>
        <p:nvSpPr>
          <p:cNvPr id="60" name="TextBox 59"/>
          <p:cNvSpPr txBox="1"/>
          <p:nvPr/>
        </p:nvSpPr>
        <p:spPr>
          <a:xfrm>
            <a:off x="2890211" y="1192103"/>
            <a:ext cx="414743" cy="369332"/>
          </a:xfrm>
          <a:prstGeom prst="rect">
            <a:avLst/>
          </a:prstGeom>
          <a:noFill/>
        </p:spPr>
        <p:txBody>
          <a:bodyPr wrap="square" rtlCol="0">
            <a:spAutoFit/>
          </a:bodyPr>
          <a:lstStyle/>
          <a:p>
            <a:r>
              <a:rPr lang="en-US" dirty="0"/>
              <a:t>2</a:t>
            </a:r>
            <a:r>
              <a:rPr lang="en-US" dirty="0" smtClean="0"/>
              <a:t>. </a:t>
            </a:r>
            <a:endParaRPr lang="en-US" dirty="0"/>
          </a:p>
        </p:txBody>
      </p:sp>
      <p:sp>
        <p:nvSpPr>
          <p:cNvPr id="61" name="TextBox 60"/>
          <p:cNvSpPr txBox="1"/>
          <p:nvPr/>
        </p:nvSpPr>
        <p:spPr>
          <a:xfrm>
            <a:off x="310572" y="3949753"/>
            <a:ext cx="414743" cy="369332"/>
          </a:xfrm>
          <a:prstGeom prst="rect">
            <a:avLst/>
          </a:prstGeom>
          <a:noFill/>
        </p:spPr>
        <p:txBody>
          <a:bodyPr wrap="square" rtlCol="0">
            <a:spAutoFit/>
          </a:bodyPr>
          <a:lstStyle/>
          <a:p>
            <a:r>
              <a:rPr lang="en-US" dirty="0"/>
              <a:t>5</a:t>
            </a:r>
            <a:r>
              <a:rPr lang="en-US" dirty="0" smtClean="0"/>
              <a:t>. </a:t>
            </a:r>
            <a:endParaRPr lang="en-US" dirty="0"/>
          </a:p>
        </p:txBody>
      </p:sp>
      <p:sp>
        <p:nvSpPr>
          <p:cNvPr id="62" name="TextBox 61"/>
          <p:cNvSpPr txBox="1"/>
          <p:nvPr/>
        </p:nvSpPr>
        <p:spPr>
          <a:xfrm>
            <a:off x="3476563" y="3719924"/>
            <a:ext cx="414743" cy="369332"/>
          </a:xfrm>
          <a:prstGeom prst="rect">
            <a:avLst/>
          </a:prstGeom>
          <a:noFill/>
        </p:spPr>
        <p:txBody>
          <a:bodyPr wrap="square" rtlCol="0">
            <a:spAutoFit/>
          </a:bodyPr>
          <a:lstStyle/>
          <a:p>
            <a:r>
              <a:rPr lang="en-US" dirty="0"/>
              <a:t>6</a:t>
            </a:r>
            <a:r>
              <a:rPr lang="en-US" dirty="0" smtClean="0"/>
              <a:t>. </a:t>
            </a:r>
            <a:endParaRPr lang="en-US" dirty="0"/>
          </a:p>
        </p:txBody>
      </p:sp>
      <p:sp>
        <p:nvSpPr>
          <p:cNvPr id="63" name="TextBox 62"/>
          <p:cNvSpPr txBox="1"/>
          <p:nvPr/>
        </p:nvSpPr>
        <p:spPr>
          <a:xfrm>
            <a:off x="6421776" y="3633770"/>
            <a:ext cx="414743" cy="369332"/>
          </a:xfrm>
          <a:prstGeom prst="rect">
            <a:avLst/>
          </a:prstGeom>
          <a:noFill/>
        </p:spPr>
        <p:txBody>
          <a:bodyPr wrap="square" rtlCol="0">
            <a:spAutoFit/>
          </a:bodyPr>
          <a:lstStyle/>
          <a:p>
            <a:r>
              <a:rPr lang="en-US" dirty="0"/>
              <a:t>7</a:t>
            </a:r>
            <a:r>
              <a:rPr lang="en-US" dirty="0" smtClean="0"/>
              <a:t>. </a:t>
            </a:r>
            <a:endParaRPr lang="en-US" dirty="0"/>
          </a:p>
        </p:txBody>
      </p:sp>
      <p:sp>
        <p:nvSpPr>
          <p:cNvPr id="64" name="TextBox 63"/>
          <p:cNvSpPr txBox="1"/>
          <p:nvPr/>
        </p:nvSpPr>
        <p:spPr>
          <a:xfrm>
            <a:off x="9427996" y="3661992"/>
            <a:ext cx="414743" cy="369332"/>
          </a:xfrm>
          <a:prstGeom prst="rect">
            <a:avLst/>
          </a:prstGeom>
          <a:noFill/>
        </p:spPr>
        <p:txBody>
          <a:bodyPr wrap="square" rtlCol="0">
            <a:spAutoFit/>
          </a:bodyPr>
          <a:lstStyle/>
          <a:p>
            <a:r>
              <a:rPr lang="en-US" dirty="0"/>
              <a:t>8</a:t>
            </a:r>
            <a:r>
              <a:rPr lang="en-US" dirty="0" smtClean="0"/>
              <a:t>. </a:t>
            </a:r>
            <a:endParaRPr lang="en-US" dirty="0"/>
          </a:p>
        </p:txBody>
      </p:sp>
      <p:sp>
        <p:nvSpPr>
          <p:cNvPr id="65" name="Oval 64"/>
          <p:cNvSpPr/>
          <p:nvPr/>
        </p:nvSpPr>
        <p:spPr>
          <a:xfrm>
            <a:off x="1577180" y="1119804"/>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09230" y="2573128"/>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52562" y="5995347"/>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38892" y="4727485"/>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634584" y="4093360"/>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684940" y="1857029"/>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324243" y="2617795"/>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384681" y="1018988"/>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367224" y="2560566"/>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8202569" y="2442116"/>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784404" y="2428218"/>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191778" y="1086919"/>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784404" y="1113179"/>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421562" y="4753781"/>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411150" y="5990849"/>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3725034" y="4346525"/>
            <a:ext cx="2018308" cy="1912111"/>
            <a:chOff x="3840202" y="3505702"/>
            <a:chExt cx="2018308" cy="1912111"/>
          </a:xfrm>
        </p:grpSpPr>
        <p:grpSp>
          <p:nvGrpSpPr>
            <p:cNvPr id="49" name="Group 48"/>
            <p:cNvGrpSpPr/>
            <p:nvPr/>
          </p:nvGrpSpPr>
          <p:grpSpPr>
            <a:xfrm>
              <a:off x="3840202" y="3505702"/>
              <a:ext cx="1917495" cy="1912111"/>
              <a:chOff x="3839361" y="3301766"/>
              <a:chExt cx="2266260" cy="2126277"/>
            </a:xfrm>
          </p:grpSpPr>
          <p:grpSp>
            <p:nvGrpSpPr>
              <p:cNvPr id="43" name="Group 42"/>
              <p:cNvGrpSpPr/>
              <p:nvPr/>
            </p:nvGrpSpPr>
            <p:grpSpPr>
              <a:xfrm>
                <a:off x="3839361" y="3539011"/>
                <a:ext cx="2027656" cy="1643269"/>
                <a:chOff x="6930814" y="1656522"/>
                <a:chExt cx="2027656" cy="1643269"/>
              </a:xfrm>
            </p:grpSpPr>
            <p:sp>
              <p:nvSpPr>
                <p:cNvPr id="44" name="Isosceles Triangle 43"/>
                <p:cNvSpPr/>
                <p:nvPr/>
              </p:nvSpPr>
              <p:spPr>
                <a:xfrm rot="19895957">
                  <a:off x="7394713" y="1656522"/>
                  <a:ext cx="1563757" cy="1364974"/>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6930814" y="1736035"/>
                  <a:ext cx="914473" cy="1563756"/>
                </a:xfrm>
                <a:custGeom>
                  <a:avLst/>
                  <a:gdLst>
                    <a:gd name="connsiteX0" fmla="*/ 914473 w 914473"/>
                    <a:gd name="connsiteY0" fmla="*/ 0 h 1563756"/>
                    <a:gd name="connsiteX1" fmla="*/ 73 w 914473"/>
                    <a:gd name="connsiteY1" fmla="*/ 755374 h 1563756"/>
                    <a:gd name="connsiteX2" fmla="*/ 874716 w 914473"/>
                    <a:gd name="connsiteY2" fmla="*/ 1563756 h 1563756"/>
                  </a:gdLst>
                  <a:ahLst/>
                  <a:cxnLst>
                    <a:cxn ang="0">
                      <a:pos x="connsiteX0" y="connsiteY0"/>
                    </a:cxn>
                    <a:cxn ang="0">
                      <a:pos x="connsiteX1" y="connsiteY1"/>
                    </a:cxn>
                    <a:cxn ang="0">
                      <a:pos x="connsiteX2" y="connsiteY2"/>
                    </a:cxn>
                  </a:cxnLst>
                  <a:rect l="l" t="t" r="r" b="b"/>
                  <a:pathLst>
                    <a:path w="914473" h="1563756">
                      <a:moveTo>
                        <a:pt x="914473" y="0"/>
                      </a:moveTo>
                      <a:cubicBezTo>
                        <a:pt x="460586" y="247374"/>
                        <a:pt x="6699" y="494748"/>
                        <a:pt x="73" y="755374"/>
                      </a:cubicBezTo>
                      <a:cubicBezTo>
                        <a:pt x="-6553" y="1016000"/>
                        <a:pt x="434081" y="1289878"/>
                        <a:pt x="874716" y="156375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4765183" y="3301766"/>
                <a:ext cx="1339403" cy="1141445"/>
              </a:xfrm>
              <a:custGeom>
                <a:avLst/>
                <a:gdLst>
                  <a:gd name="connsiteX0" fmla="*/ 0 w 1339403"/>
                  <a:gd name="connsiteY0" fmla="*/ 304319 h 1141445"/>
                  <a:gd name="connsiteX1" fmla="*/ 1043189 w 1339403"/>
                  <a:gd name="connsiteY1" fmla="*/ 46741 h 1141445"/>
                  <a:gd name="connsiteX2" fmla="*/ 1339403 w 1339403"/>
                  <a:gd name="connsiteY2" fmla="*/ 1141445 h 1141445"/>
                  <a:gd name="connsiteX3" fmla="*/ 1339403 w 1339403"/>
                  <a:gd name="connsiteY3" fmla="*/ 1141445 h 1141445"/>
                  <a:gd name="connsiteX4" fmla="*/ 1339403 w 1339403"/>
                  <a:gd name="connsiteY4" fmla="*/ 1141445 h 114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03" h="1141445">
                    <a:moveTo>
                      <a:pt x="0" y="304319"/>
                    </a:moveTo>
                    <a:cubicBezTo>
                      <a:pt x="409977" y="105769"/>
                      <a:pt x="819955" y="-92780"/>
                      <a:pt x="1043189" y="46741"/>
                    </a:cubicBezTo>
                    <a:cubicBezTo>
                      <a:pt x="1266423" y="186262"/>
                      <a:pt x="1339403" y="1141445"/>
                      <a:pt x="1339403" y="1141445"/>
                    </a:cubicBezTo>
                    <a:lnTo>
                      <a:pt x="1339403" y="1141445"/>
                    </a:lnTo>
                    <a:lnTo>
                      <a:pt x="1339403" y="114144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4700789" y="4443211"/>
                <a:ext cx="1404832" cy="984832"/>
              </a:xfrm>
              <a:custGeom>
                <a:avLst/>
                <a:gdLst>
                  <a:gd name="connsiteX0" fmla="*/ 0 w 1404832"/>
                  <a:gd name="connsiteY0" fmla="*/ 746975 h 984832"/>
                  <a:gd name="connsiteX1" fmla="*/ 1197735 w 1404832"/>
                  <a:gd name="connsiteY1" fmla="*/ 940158 h 984832"/>
                  <a:gd name="connsiteX2" fmla="*/ 1403797 w 1404832"/>
                  <a:gd name="connsiteY2" fmla="*/ 0 h 984832"/>
                  <a:gd name="connsiteX3" fmla="*/ 1403797 w 1404832"/>
                  <a:gd name="connsiteY3" fmla="*/ 0 h 984832"/>
                </a:gdLst>
                <a:ahLst/>
                <a:cxnLst>
                  <a:cxn ang="0">
                    <a:pos x="connsiteX0" y="connsiteY0"/>
                  </a:cxn>
                  <a:cxn ang="0">
                    <a:pos x="connsiteX1" y="connsiteY1"/>
                  </a:cxn>
                  <a:cxn ang="0">
                    <a:pos x="connsiteX2" y="connsiteY2"/>
                  </a:cxn>
                  <a:cxn ang="0">
                    <a:pos x="connsiteX3" y="connsiteY3"/>
                  </a:cxn>
                </a:cxnLst>
                <a:rect l="l" t="t" r="r" b="b"/>
                <a:pathLst>
                  <a:path w="1404832" h="984832">
                    <a:moveTo>
                      <a:pt x="0" y="746975"/>
                    </a:moveTo>
                    <a:cubicBezTo>
                      <a:pt x="481884" y="905814"/>
                      <a:pt x="963769" y="1064654"/>
                      <a:pt x="1197735" y="940158"/>
                    </a:cubicBezTo>
                    <a:cubicBezTo>
                      <a:pt x="1431701" y="815662"/>
                      <a:pt x="1403797" y="0"/>
                      <a:pt x="1403797" y="0"/>
                    </a:cubicBezTo>
                    <a:lnTo>
                      <a:pt x="1403797"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4476690" y="3730544"/>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463521" y="5130320"/>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653450" y="4469377"/>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9890636" y="4024457"/>
            <a:ext cx="1970466" cy="2050787"/>
            <a:chOff x="6953489" y="3377256"/>
            <a:chExt cx="1970466" cy="2050787"/>
          </a:xfrm>
        </p:grpSpPr>
        <p:grpSp>
          <p:nvGrpSpPr>
            <p:cNvPr id="56" name="Group 55"/>
            <p:cNvGrpSpPr/>
            <p:nvPr/>
          </p:nvGrpSpPr>
          <p:grpSpPr>
            <a:xfrm>
              <a:off x="6953489" y="3377256"/>
              <a:ext cx="1970466" cy="2050787"/>
              <a:chOff x="6722773" y="3116670"/>
              <a:chExt cx="2408349" cy="2271758"/>
            </a:xfrm>
          </p:grpSpPr>
          <p:grpSp>
            <p:nvGrpSpPr>
              <p:cNvPr id="54" name="Group 53"/>
              <p:cNvGrpSpPr/>
              <p:nvPr/>
            </p:nvGrpSpPr>
            <p:grpSpPr>
              <a:xfrm>
                <a:off x="6722773" y="3508101"/>
                <a:ext cx="2408349" cy="1880327"/>
                <a:chOff x="6748530" y="3503054"/>
                <a:chExt cx="2613319" cy="2034873"/>
              </a:xfrm>
            </p:grpSpPr>
            <p:sp>
              <p:nvSpPr>
                <p:cNvPr id="51" name="Rectangle 50"/>
                <p:cNvSpPr/>
                <p:nvPr/>
              </p:nvSpPr>
              <p:spPr>
                <a:xfrm>
                  <a:off x="7173532" y="3515932"/>
                  <a:ext cx="1506829" cy="14681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6748530" y="3503054"/>
                  <a:ext cx="425002" cy="1493949"/>
                </a:xfrm>
                <a:custGeom>
                  <a:avLst/>
                  <a:gdLst>
                    <a:gd name="connsiteX0" fmla="*/ 425002 w 425002"/>
                    <a:gd name="connsiteY0" fmla="*/ 0 h 1493949"/>
                    <a:gd name="connsiteX1" fmla="*/ 0 w 425002"/>
                    <a:gd name="connsiteY1" fmla="*/ 824247 h 1493949"/>
                    <a:gd name="connsiteX2" fmla="*/ 425002 w 425002"/>
                    <a:gd name="connsiteY2" fmla="*/ 1493949 h 1493949"/>
                    <a:gd name="connsiteX3" fmla="*/ 425002 w 425002"/>
                    <a:gd name="connsiteY3" fmla="*/ 1493949 h 1493949"/>
                  </a:gdLst>
                  <a:ahLst/>
                  <a:cxnLst>
                    <a:cxn ang="0">
                      <a:pos x="connsiteX0" y="connsiteY0"/>
                    </a:cxn>
                    <a:cxn ang="0">
                      <a:pos x="connsiteX1" y="connsiteY1"/>
                    </a:cxn>
                    <a:cxn ang="0">
                      <a:pos x="connsiteX2" y="connsiteY2"/>
                    </a:cxn>
                    <a:cxn ang="0">
                      <a:pos x="connsiteX3" y="connsiteY3"/>
                    </a:cxn>
                  </a:cxnLst>
                  <a:rect l="l" t="t" r="r" b="b"/>
                  <a:pathLst>
                    <a:path w="425002" h="1493949">
                      <a:moveTo>
                        <a:pt x="425002" y="0"/>
                      </a:moveTo>
                      <a:cubicBezTo>
                        <a:pt x="212501" y="287628"/>
                        <a:pt x="0" y="575256"/>
                        <a:pt x="0" y="824247"/>
                      </a:cubicBezTo>
                      <a:cubicBezTo>
                        <a:pt x="0" y="1073238"/>
                        <a:pt x="425002" y="1493949"/>
                        <a:pt x="425002" y="1493949"/>
                      </a:cubicBezTo>
                      <a:lnTo>
                        <a:pt x="425002" y="1493949"/>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7173532" y="3515932"/>
                  <a:ext cx="2188317" cy="2021995"/>
                </a:xfrm>
                <a:custGeom>
                  <a:avLst/>
                  <a:gdLst>
                    <a:gd name="connsiteX0" fmla="*/ 0 w 2188317"/>
                    <a:gd name="connsiteY0" fmla="*/ 1468192 h 2021995"/>
                    <a:gd name="connsiteX1" fmla="*/ 1004553 w 2188317"/>
                    <a:gd name="connsiteY1" fmla="*/ 2021983 h 2021995"/>
                    <a:gd name="connsiteX2" fmla="*/ 2176530 w 2188317"/>
                    <a:gd name="connsiteY2" fmla="*/ 1455313 h 2021995"/>
                    <a:gd name="connsiteX3" fmla="*/ 1506829 w 2188317"/>
                    <a:gd name="connsiteY3" fmla="*/ 0 h 2021995"/>
                  </a:gdLst>
                  <a:ahLst/>
                  <a:cxnLst>
                    <a:cxn ang="0">
                      <a:pos x="connsiteX0" y="connsiteY0"/>
                    </a:cxn>
                    <a:cxn ang="0">
                      <a:pos x="connsiteX1" y="connsiteY1"/>
                    </a:cxn>
                    <a:cxn ang="0">
                      <a:pos x="connsiteX2" y="connsiteY2"/>
                    </a:cxn>
                    <a:cxn ang="0">
                      <a:pos x="connsiteX3" y="connsiteY3"/>
                    </a:cxn>
                  </a:cxnLst>
                  <a:rect l="l" t="t" r="r" b="b"/>
                  <a:pathLst>
                    <a:path w="2188317" h="2021995">
                      <a:moveTo>
                        <a:pt x="0" y="1468192"/>
                      </a:moveTo>
                      <a:cubicBezTo>
                        <a:pt x="320899" y="1746161"/>
                        <a:pt x="641798" y="2024130"/>
                        <a:pt x="1004553" y="2021983"/>
                      </a:cubicBezTo>
                      <a:cubicBezTo>
                        <a:pt x="1367308" y="2019837"/>
                        <a:pt x="2092817" y="1792310"/>
                        <a:pt x="2176530" y="1455313"/>
                      </a:cubicBezTo>
                      <a:cubicBezTo>
                        <a:pt x="2260243" y="1118316"/>
                        <a:pt x="1883536" y="559158"/>
                        <a:pt x="1506829"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54"/>
              <p:cNvSpPr/>
              <p:nvPr/>
            </p:nvSpPr>
            <p:spPr>
              <a:xfrm>
                <a:off x="7109138" y="3116670"/>
                <a:ext cx="1390918" cy="399262"/>
              </a:xfrm>
              <a:custGeom>
                <a:avLst/>
                <a:gdLst>
                  <a:gd name="connsiteX0" fmla="*/ 0 w 1390918"/>
                  <a:gd name="connsiteY0" fmla="*/ 386384 h 399262"/>
                  <a:gd name="connsiteX1" fmla="*/ 708338 w 1390918"/>
                  <a:gd name="connsiteY1" fmla="*/ 17 h 399262"/>
                  <a:gd name="connsiteX2" fmla="*/ 1390918 w 1390918"/>
                  <a:gd name="connsiteY2" fmla="*/ 399262 h 399262"/>
                </a:gdLst>
                <a:ahLst/>
                <a:cxnLst>
                  <a:cxn ang="0">
                    <a:pos x="connsiteX0" y="connsiteY0"/>
                  </a:cxn>
                  <a:cxn ang="0">
                    <a:pos x="connsiteX1" y="connsiteY1"/>
                  </a:cxn>
                  <a:cxn ang="0">
                    <a:pos x="connsiteX2" y="connsiteY2"/>
                  </a:cxn>
                </a:cxnLst>
                <a:rect l="l" t="t" r="r" b="b"/>
                <a:pathLst>
                  <a:path w="1390918" h="399262">
                    <a:moveTo>
                      <a:pt x="0" y="386384"/>
                    </a:moveTo>
                    <a:cubicBezTo>
                      <a:pt x="238259" y="192127"/>
                      <a:pt x="476518" y="-2129"/>
                      <a:pt x="708338" y="17"/>
                    </a:cubicBezTo>
                    <a:cubicBezTo>
                      <a:pt x="940158" y="2163"/>
                      <a:pt x="1165538" y="200712"/>
                      <a:pt x="1390918" y="39926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a:off x="7164598" y="3699325"/>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307577" y="3699324"/>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161002" y="4878502"/>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322937" y="4875744"/>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9620734" y="1320671"/>
            <a:ext cx="2067881" cy="1208783"/>
            <a:chOff x="9558912" y="1166360"/>
            <a:chExt cx="2067881" cy="1208783"/>
          </a:xfrm>
        </p:grpSpPr>
        <p:grpSp>
          <p:nvGrpSpPr>
            <p:cNvPr id="50" name="Group 49"/>
            <p:cNvGrpSpPr/>
            <p:nvPr/>
          </p:nvGrpSpPr>
          <p:grpSpPr>
            <a:xfrm>
              <a:off x="9676076" y="1251393"/>
              <a:ext cx="1824757" cy="1044808"/>
              <a:chOff x="1313645" y="3591339"/>
              <a:chExt cx="2009104" cy="1354148"/>
            </a:xfrm>
          </p:grpSpPr>
          <p:sp>
            <p:nvSpPr>
              <p:cNvPr id="38" name="Rectangle 37"/>
              <p:cNvSpPr/>
              <p:nvPr/>
            </p:nvSpPr>
            <p:spPr>
              <a:xfrm>
                <a:off x="1313645" y="3591339"/>
                <a:ext cx="2009104" cy="13541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38" idx="1"/>
                <a:endCxn id="38" idx="3"/>
              </p:cNvCxnSpPr>
              <p:nvPr/>
            </p:nvCxnSpPr>
            <p:spPr>
              <a:xfrm>
                <a:off x="1313645" y="4268413"/>
                <a:ext cx="20091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Oval 73"/>
            <p:cNvSpPr/>
            <p:nvPr/>
          </p:nvSpPr>
          <p:spPr>
            <a:xfrm>
              <a:off x="9560557" y="1168565"/>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573546" y="2213568"/>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558912" y="1686919"/>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1417633" y="1166360"/>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1418752" y="1681305"/>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1421733" y="2207954"/>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6673452" y="4008469"/>
            <a:ext cx="2337615" cy="2122272"/>
            <a:chOff x="6673452" y="4008469"/>
            <a:chExt cx="2337615" cy="2122272"/>
          </a:xfrm>
        </p:grpSpPr>
        <p:grpSp>
          <p:nvGrpSpPr>
            <p:cNvPr id="114" name="Group 113"/>
            <p:cNvGrpSpPr/>
            <p:nvPr/>
          </p:nvGrpSpPr>
          <p:grpSpPr>
            <a:xfrm>
              <a:off x="6673452" y="4008469"/>
              <a:ext cx="2337615" cy="2122272"/>
              <a:chOff x="6703658" y="3165549"/>
              <a:chExt cx="2337615" cy="2122272"/>
            </a:xfrm>
          </p:grpSpPr>
          <p:sp>
            <p:nvSpPr>
              <p:cNvPr id="94" name="Oval 93"/>
              <p:cNvSpPr/>
              <p:nvPr/>
            </p:nvSpPr>
            <p:spPr>
              <a:xfrm>
                <a:off x="8475159" y="4777078"/>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288449" y="3719997"/>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a:stCxn id="100" idx="7"/>
              </p:cNvCxnSpPr>
              <p:nvPr/>
            </p:nvCxnSpPr>
            <p:spPr>
              <a:xfrm flipV="1">
                <a:off x="8594821" y="3251791"/>
                <a:ext cx="318126" cy="523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6703658" y="3165549"/>
                <a:ext cx="2337615" cy="2122272"/>
                <a:chOff x="6676114" y="3179652"/>
                <a:chExt cx="2337615" cy="2122272"/>
              </a:xfrm>
            </p:grpSpPr>
            <p:sp>
              <p:nvSpPr>
                <p:cNvPr id="93" name="Oval 92"/>
                <p:cNvSpPr/>
                <p:nvPr/>
              </p:nvSpPr>
              <p:spPr>
                <a:xfrm>
                  <a:off x="6676114" y="5140349"/>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149978" y="3564335"/>
                  <a:ext cx="1660469" cy="153886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a:stCxn id="100" idx="1"/>
                  <a:endCxn id="100" idx="5"/>
                </p:cNvCxnSpPr>
                <p:nvPr/>
              </p:nvCxnSpPr>
              <p:spPr>
                <a:xfrm>
                  <a:off x="7393148" y="3789697"/>
                  <a:ext cx="1174129" cy="10881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00" idx="3"/>
                </p:cNvCxnSpPr>
                <p:nvPr/>
              </p:nvCxnSpPr>
              <p:spPr>
                <a:xfrm flipH="1">
                  <a:off x="6814363" y="4877838"/>
                  <a:ext cx="578785" cy="3291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8808669" y="3179652"/>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268388" y="4801124"/>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449387" y="3708060"/>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8" name="Freeform 117"/>
            <p:cNvSpPr/>
            <p:nvPr/>
          </p:nvSpPr>
          <p:spPr>
            <a:xfrm>
              <a:off x="7353837" y="4649273"/>
              <a:ext cx="1223493" cy="1056068"/>
            </a:xfrm>
            <a:custGeom>
              <a:avLst/>
              <a:gdLst>
                <a:gd name="connsiteX0" fmla="*/ 0 w 1223493"/>
                <a:gd name="connsiteY0" fmla="*/ 0 h 1056068"/>
                <a:gd name="connsiteX1" fmla="*/ 965915 w 1223493"/>
                <a:gd name="connsiteY1" fmla="*/ 244699 h 1056068"/>
                <a:gd name="connsiteX2" fmla="*/ 1223493 w 1223493"/>
                <a:gd name="connsiteY2" fmla="*/ 1056068 h 1056068"/>
              </a:gdLst>
              <a:ahLst/>
              <a:cxnLst>
                <a:cxn ang="0">
                  <a:pos x="connsiteX0" y="connsiteY0"/>
                </a:cxn>
                <a:cxn ang="0">
                  <a:pos x="connsiteX1" y="connsiteY1"/>
                </a:cxn>
                <a:cxn ang="0">
                  <a:pos x="connsiteX2" y="connsiteY2"/>
                </a:cxn>
              </a:cxnLst>
              <a:rect l="l" t="t" r="r" b="b"/>
              <a:pathLst>
                <a:path w="1223493" h="1056068">
                  <a:moveTo>
                    <a:pt x="0" y="0"/>
                  </a:moveTo>
                  <a:cubicBezTo>
                    <a:pt x="381000" y="34344"/>
                    <a:pt x="762000" y="68688"/>
                    <a:pt x="965915" y="244699"/>
                  </a:cubicBezTo>
                  <a:cubicBezTo>
                    <a:pt x="1169831" y="420710"/>
                    <a:pt x="1196662" y="738389"/>
                    <a:pt x="1223493" y="1056068"/>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5845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Euler’s Theorems</a:t>
            </a:r>
            <a:endParaRPr lang="en-US" dirty="0"/>
          </a:p>
        </p:txBody>
      </p:sp>
      <p:sp>
        <p:nvSpPr>
          <p:cNvPr id="3" name="Content Placeholder 2"/>
          <p:cNvSpPr>
            <a:spLocks noGrp="1"/>
          </p:cNvSpPr>
          <p:nvPr>
            <p:ph idx="1"/>
          </p:nvPr>
        </p:nvSpPr>
        <p:spPr/>
        <p:txBody>
          <a:bodyPr/>
          <a:lstStyle/>
          <a:p>
            <a:r>
              <a:rPr lang="en-US" dirty="0" smtClean="0"/>
              <a:t>A graph will contain an Euler circuit if all vertices have even degree</a:t>
            </a:r>
          </a:p>
          <a:p>
            <a:endParaRPr lang="en-US" dirty="0" smtClean="0"/>
          </a:p>
          <a:p>
            <a:r>
              <a:rPr lang="en-US" dirty="0" smtClean="0"/>
              <a:t>A </a:t>
            </a:r>
            <a:r>
              <a:rPr lang="en-US" dirty="0"/>
              <a:t>graph will contain an Euler path if it contains </a:t>
            </a:r>
            <a:r>
              <a:rPr lang="en-US" dirty="0" smtClean="0"/>
              <a:t>exactly </a:t>
            </a:r>
            <a:r>
              <a:rPr lang="en-US" dirty="0"/>
              <a:t>two vertices of odd degree</a:t>
            </a:r>
            <a:r>
              <a:rPr lang="en-US" dirty="0" smtClean="0"/>
              <a:t>.</a:t>
            </a:r>
          </a:p>
          <a:p>
            <a:endParaRPr lang="en-US" dirty="0" smtClean="0"/>
          </a:p>
          <a:p>
            <a:r>
              <a:rPr lang="en-US" dirty="0" smtClean="0"/>
              <a:t>A graph is non-traversable if it has more than two vertices of odd degree. </a:t>
            </a: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556259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31" y="164595"/>
            <a:ext cx="10515600" cy="1728719"/>
          </a:xfrm>
        </p:spPr>
        <p:txBody>
          <a:bodyPr>
            <a:normAutofit/>
          </a:bodyPr>
          <a:lstStyle/>
          <a:p>
            <a:r>
              <a:rPr lang="en-US" sz="3200" dirty="0" smtClean="0"/>
              <a:t>Revisit the </a:t>
            </a:r>
            <a:r>
              <a:rPr lang="en-US" sz="3200" dirty="0" err="1" smtClean="0"/>
              <a:t>unicursal</a:t>
            </a:r>
            <a:r>
              <a:rPr lang="en-US" sz="3200" dirty="0" smtClean="0"/>
              <a:t> drawings… “Can you trace it without lifting your pencil” can be reworded as “does the graph have an Euler Path or Circuit?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2034" y="2340011"/>
            <a:ext cx="3960540" cy="3578383"/>
          </a:xfrm>
        </p:spPr>
      </p:pic>
      <p:pic>
        <p:nvPicPr>
          <p:cNvPr id="5" name="Picture 4"/>
          <p:cNvPicPr>
            <a:picLocks noChangeAspect="1"/>
          </p:cNvPicPr>
          <p:nvPr/>
        </p:nvPicPr>
        <p:blipFill>
          <a:blip r:embed="rId3"/>
          <a:stretch>
            <a:fillRect/>
          </a:stretch>
        </p:blipFill>
        <p:spPr>
          <a:xfrm>
            <a:off x="6680306" y="1893314"/>
            <a:ext cx="4660242" cy="4101014"/>
          </a:xfrm>
          <a:prstGeom prst="rect">
            <a:avLst/>
          </a:prstGeom>
        </p:spPr>
      </p:pic>
    </p:spTree>
    <p:extLst>
      <p:ext uri="{BB962C8B-B14F-4D97-AF65-F5344CB8AC3E}">
        <p14:creationId xmlns:p14="http://schemas.microsoft.com/office/powerpoint/2010/main" val="1765184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about this one? </a:t>
            </a:r>
            <a:endParaRPr lang="en-US" sz="3200" dirty="0"/>
          </a:p>
        </p:txBody>
      </p:sp>
      <p:grpSp>
        <p:nvGrpSpPr>
          <p:cNvPr id="72" name="Group 71"/>
          <p:cNvGrpSpPr/>
          <p:nvPr/>
        </p:nvGrpSpPr>
        <p:grpSpPr>
          <a:xfrm>
            <a:off x="2226365" y="1350448"/>
            <a:ext cx="8982013" cy="4869564"/>
            <a:chOff x="2226365" y="1350448"/>
            <a:chExt cx="8982013" cy="4869564"/>
          </a:xfrm>
        </p:grpSpPr>
        <p:grpSp>
          <p:nvGrpSpPr>
            <p:cNvPr id="71" name="Group 70"/>
            <p:cNvGrpSpPr/>
            <p:nvPr/>
          </p:nvGrpSpPr>
          <p:grpSpPr>
            <a:xfrm>
              <a:off x="2226365" y="1417983"/>
              <a:ext cx="8982013" cy="4802029"/>
              <a:chOff x="2226365" y="1417983"/>
              <a:chExt cx="8982013" cy="4802029"/>
            </a:xfrm>
          </p:grpSpPr>
          <p:cxnSp>
            <p:nvCxnSpPr>
              <p:cNvPr id="34" name="Straight Connector 33"/>
              <p:cNvCxnSpPr/>
              <p:nvPr/>
            </p:nvCxnSpPr>
            <p:spPr>
              <a:xfrm flipH="1">
                <a:off x="9077737" y="3339548"/>
                <a:ext cx="2" cy="682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2226365" y="1417983"/>
                <a:ext cx="8982013" cy="4802029"/>
                <a:chOff x="2226365" y="1417983"/>
                <a:chExt cx="8982013" cy="4802029"/>
              </a:xfrm>
            </p:grpSpPr>
            <p:sp>
              <p:nvSpPr>
                <p:cNvPr id="4" name="Oval 3"/>
                <p:cNvSpPr/>
                <p:nvPr/>
              </p:nvSpPr>
              <p:spPr>
                <a:xfrm>
                  <a:off x="2226365" y="2743200"/>
                  <a:ext cx="2173357" cy="18950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096000" y="2743200"/>
                  <a:ext cx="2173357" cy="18950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82887" y="2743200"/>
                  <a:ext cx="2173357" cy="18950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04383" y="1417983"/>
                  <a:ext cx="2173356" cy="19215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04383" y="4022035"/>
                  <a:ext cx="2173356" cy="19215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3299791" y="1417983"/>
                  <a:ext cx="7908587" cy="4802029"/>
                  <a:chOff x="3299791" y="1417983"/>
                  <a:chExt cx="7908587" cy="4802029"/>
                </a:xfrm>
              </p:grpSpPr>
              <p:cxnSp>
                <p:nvCxnSpPr>
                  <p:cNvPr id="10" name="Straight Connector 9"/>
                  <p:cNvCxnSpPr>
                    <a:stCxn id="4" idx="0"/>
                  </p:cNvCxnSpPr>
                  <p:nvPr/>
                </p:nvCxnSpPr>
                <p:spPr>
                  <a:xfrm flipV="1">
                    <a:off x="3313044" y="1417983"/>
                    <a:ext cx="3591339" cy="1325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4"/>
                  </p:cNvCxnSpPr>
                  <p:nvPr/>
                </p:nvCxnSpPr>
                <p:spPr>
                  <a:xfrm>
                    <a:off x="3313044" y="4638261"/>
                    <a:ext cx="3591339" cy="13053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04383" y="1417983"/>
                    <a:ext cx="2173356" cy="1921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904383" y="4022035"/>
                    <a:ext cx="2173356" cy="19215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9077739" y="1417983"/>
                    <a:ext cx="1590263" cy="4518991"/>
                  </a:xfrm>
                  <a:custGeom>
                    <a:avLst/>
                    <a:gdLst>
                      <a:gd name="connsiteX0" fmla="*/ 0 w 1590263"/>
                      <a:gd name="connsiteY0" fmla="*/ 0 h 4518991"/>
                      <a:gd name="connsiteX1" fmla="*/ 1590261 w 1590263"/>
                      <a:gd name="connsiteY1" fmla="*/ 2226365 h 4518991"/>
                      <a:gd name="connsiteX2" fmla="*/ 13252 w 1590263"/>
                      <a:gd name="connsiteY2" fmla="*/ 4518991 h 4518991"/>
                      <a:gd name="connsiteX3" fmla="*/ 13252 w 1590263"/>
                      <a:gd name="connsiteY3" fmla="*/ 4518991 h 4518991"/>
                    </a:gdLst>
                    <a:ahLst/>
                    <a:cxnLst>
                      <a:cxn ang="0">
                        <a:pos x="connsiteX0" y="connsiteY0"/>
                      </a:cxn>
                      <a:cxn ang="0">
                        <a:pos x="connsiteX1" y="connsiteY1"/>
                      </a:cxn>
                      <a:cxn ang="0">
                        <a:pos x="connsiteX2" y="connsiteY2"/>
                      </a:cxn>
                      <a:cxn ang="0">
                        <a:pos x="connsiteX3" y="connsiteY3"/>
                      </a:cxn>
                    </a:cxnLst>
                    <a:rect l="l" t="t" r="r" b="b"/>
                    <a:pathLst>
                      <a:path w="1590263" h="4518991">
                        <a:moveTo>
                          <a:pt x="0" y="0"/>
                        </a:moveTo>
                        <a:cubicBezTo>
                          <a:pt x="794026" y="736600"/>
                          <a:pt x="1588052" y="1473200"/>
                          <a:pt x="1590261" y="2226365"/>
                        </a:cubicBezTo>
                        <a:cubicBezTo>
                          <a:pt x="1592470" y="2979530"/>
                          <a:pt x="13252" y="4518991"/>
                          <a:pt x="13252" y="4518991"/>
                        </a:cubicBezTo>
                        <a:lnTo>
                          <a:pt x="13252" y="451899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7" idx="3"/>
                    <a:endCxn id="25" idx="1"/>
                  </p:cNvCxnSpPr>
                  <p:nvPr/>
                </p:nvCxnSpPr>
                <p:spPr>
                  <a:xfrm>
                    <a:off x="9077739" y="2378766"/>
                    <a:ext cx="1590261" cy="1265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3"/>
                    <a:endCxn id="25" idx="1"/>
                  </p:cNvCxnSpPr>
                  <p:nvPr/>
                </p:nvCxnSpPr>
                <p:spPr>
                  <a:xfrm flipV="1">
                    <a:off x="9077739" y="3644348"/>
                    <a:ext cx="1590261" cy="13384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9090991" y="1417983"/>
                    <a:ext cx="2117387" cy="4532243"/>
                  </a:xfrm>
                  <a:custGeom>
                    <a:avLst/>
                    <a:gdLst>
                      <a:gd name="connsiteX0" fmla="*/ 0 w 2117387"/>
                      <a:gd name="connsiteY0" fmla="*/ 0 h 4532243"/>
                      <a:gd name="connsiteX1" fmla="*/ 1895061 w 2117387"/>
                      <a:gd name="connsiteY1" fmla="*/ 1073426 h 4532243"/>
                      <a:gd name="connsiteX2" fmla="*/ 1868557 w 2117387"/>
                      <a:gd name="connsiteY2" fmla="*/ 3432313 h 4532243"/>
                      <a:gd name="connsiteX3" fmla="*/ 0 w 2117387"/>
                      <a:gd name="connsiteY3" fmla="*/ 4532243 h 4532243"/>
                      <a:gd name="connsiteX4" fmla="*/ 0 w 2117387"/>
                      <a:gd name="connsiteY4" fmla="*/ 4532243 h 453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387" h="4532243">
                        <a:moveTo>
                          <a:pt x="0" y="0"/>
                        </a:moveTo>
                        <a:cubicBezTo>
                          <a:pt x="791817" y="250687"/>
                          <a:pt x="1583635" y="501374"/>
                          <a:pt x="1895061" y="1073426"/>
                        </a:cubicBezTo>
                        <a:cubicBezTo>
                          <a:pt x="2206487" y="1645478"/>
                          <a:pt x="2184400" y="2855844"/>
                          <a:pt x="1868557" y="3432313"/>
                        </a:cubicBezTo>
                        <a:cubicBezTo>
                          <a:pt x="1552714" y="4008782"/>
                          <a:pt x="0" y="4532243"/>
                          <a:pt x="0" y="4532243"/>
                        </a:cubicBezTo>
                        <a:lnTo>
                          <a:pt x="0" y="4532243"/>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6" idx="0"/>
                  </p:cNvCxnSpPr>
                  <p:nvPr/>
                </p:nvCxnSpPr>
                <p:spPr>
                  <a:xfrm flipV="1">
                    <a:off x="4969566" y="1417983"/>
                    <a:ext cx="1961321" cy="1325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6" idx="4"/>
                  </p:cNvCxnSpPr>
                  <p:nvPr/>
                </p:nvCxnSpPr>
                <p:spPr>
                  <a:xfrm>
                    <a:off x="4969566" y="4638261"/>
                    <a:ext cx="1934815" cy="1298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9064487" y="2411896"/>
                    <a:ext cx="596398" cy="2557669"/>
                  </a:xfrm>
                  <a:custGeom>
                    <a:avLst/>
                    <a:gdLst>
                      <a:gd name="connsiteX0" fmla="*/ 0 w 596398"/>
                      <a:gd name="connsiteY0" fmla="*/ 0 h 2557669"/>
                      <a:gd name="connsiteX1" fmla="*/ 596348 w 596398"/>
                      <a:gd name="connsiteY1" fmla="*/ 1152939 h 2557669"/>
                      <a:gd name="connsiteX2" fmla="*/ 26504 w 596398"/>
                      <a:gd name="connsiteY2" fmla="*/ 2557669 h 2557669"/>
                    </a:gdLst>
                    <a:ahLst/>
                    <a:cxnLst>
                      <a:cxn ang="0">
                        <a:pos x="connsiteX0" y="connsiteY0"/>
                      </a:cxn>
                      <a:cxn ang="0">
                        <a:pos x="connsiteX1" y="connsiteY1"/>
                      </a:cxn>
                      <a:cxn ang="0">
                        <a:pos x="connsiteX2" y="connsiteY2"/>
                      </a:cxn>
                    </a:cxnLst>
                    <a:rect l="l" t="t" r="r" b="b"/>
                    <a:pathLst>
                      <a:path w="596398" h="2557669">
                        <a:moveTo>
                          <a:pt x="0" y="0"/>
                        </a:moveTo>
                        <a:cubicBezTo>
                          <a:pt x="295965" y="363330"/>
                          <a:pt x="591931" y="726661"/>
                          <a:pt x="596348" y="1152939"/>
                        </a:cubicBezTo>
                        <a:cubicBezTo>
                          <a:pt x="600765" y="1579217"/>
                          <a:pt x="313634" y="2068443"/>
                          <a:pt x="26504" y="2557669"/>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299791" y="4625009"/>
                    <a:ext cx="3631096" cy="1595003"/>
                  </a:xfrm>
                  <a:custGeom>
                    <a:avLst/>
                    <a:gdLst>
                      <a:gd name="connsiteX0" fmla="*/ 0 w 3631096"/>
                      <a:gd name="connsiteY0" fmla="*/ 0 h 1595003"/>
                      <a:gd name="connsiteX1" fmla="*/ 1563757 w 3631096"/>
                      <a:gd name="connsiteY1" fmla="*/ 1497495 h 1595003"/>
                      <a:gd name="connsiteX2" fmla="*/ 3631096 w 3631096"/>
                      <a:gd name="connsiteY2" fmla="*/ 1325217 h 1595003"/>
                    </a:gdLst>
                    <a:ahLst/>
                    <a:cxnLst>
                      <a:cxn ang="0">
                        <a:pos x="connsiteX0" y="connsiteY0"/>
                      </a:cxn>
                      <a:cxn ang="0">
                        <a:pos x="connsiteX1" y="connsiteY1"/>
                      </a:cxn>
                      <a:cxn ang="0">
                        <a:pos x="connsiteX2" y="connsiteY2"/>
                      </a:cxn>
                    </a:cxnLst>
                    <a:rect l="l" t="t" r="r" b="b"/>
                    <a:pathLst>
                      <a:path w="3631096" h="1595003">
                        <a:moveTo>
                          <a:pt x="0" y="0"/>
                        </a:moveTo>
                        <a:cubicBezTo>
                          <a:pt x="479287" y="638312"/>
                          <a:pt x="958574" y="1276625"/>
                          <a:pt x="1563757" y="1497495"/>
                        </a:cubicBezTo>
                        <a:cubicBezTo>
                          <a:pt x="2168940" y="1718365"/>
                          <a:pt x="2900018" y="1521791"/>
                          <a:pt x="3631096" y="132521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 idx="0"/>
                    <a:endCxn id="6" idx="0"/>
                  </p:cNvCxnSpPr>
                  <p:nvPr/>
                </p:nvCxnSpPr>
                <p:spPr>
                  <a:xfrm>
                    <a:off x="3313044" y="2743200"/>
                    <a:ext cx="16565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7" name="Oval 46"/>
            <p:cNvSpPr/>
            <p:nvPr/>
          </p:nvSpPr>
          <p:spPr>
            <a:xfrm>
              <a:off x="6778833" y="3265386"/>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808302" y="2716696"/>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782149" y="1352991"/>
              <a:ext cx="205060" cy="1615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953714" y="3556815"/>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890224" y="4580932"/>
              <a:ext cx="205060" cy="1615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009303" y="4228200"/>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038775" y="3014113"/>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844019" y="2650196"/>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267095" y="2675664"/>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250093" y="4557474"/>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958640" y="3941248"/>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962131" y="3245507"/>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968760" y="2335771"/>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991774" y="1350448"/>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2"/>
            <a:stretch>
              <a:fillRect/>
            </a:stretch>
          </p:blipFill>
          <p:spPr>
            <a:xfrm>
              <a:off x="6797693" y="3970503"/>
              <a:ext cx="213378" cy="170703"/>
            </a:xfrm>
            <a:prstGeom prst="rect">
              <a:avLst/>
            </a:prstGeom>
          </p:spPr>
        </p:pic>
        <p:sp>
          <p:nvSpPr>
            <p:cNvPr id="62" name="Oval 61"/>
            <p:cNvSpPr/>
            <p:nvPr/>
          </p:nvSpPr>
          <p:spPr>
            <a:xfrm>
              <a:off x="6811789" y="5862812"/>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104053" y="3949135"/>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8087314" y="3252142"/>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791911" y="4518893"/>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548903" y="3556815"/>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8965273" y="4861636"/>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971548" y="5823693"/>
              <a:ext cx="205060" cy="1615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152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marL="0" indent="0">
              <a:buNone/>
            </a:pPr>
            <a:r>
              <a:rPr lang="en-US" i="1" dirty="0" smtClean="0"/>
              <a:t>College Mathematics for Everyday Life, </a:t>
            </a:r>
            <a:r>
              <a:rPr lang="en-US" dirty="0" smtClean="0"/>
              <a:t>Kathryn </a:t>
            </a:r>
            <a:r>
              <a:rPr lang="en-US" dirty="0" err="1" smtClean="0"/>
              <a:t>Kozak</a:t>
            </a:r>
            <a:r>
              <a:rPr lang="en-US" dirty="0" smtClean="0"/>
              <a:t> et al  (Coconino Community College) CC-BY-SA,</a:t>
            </a:r>
          </a:p>
          <a:p>
            <a:pPr marL="0" indent="0">
              <a:buNone/>
            </a:pPr>
            <a:r>
              <a:rPr lang="en-US" u="sng" dirty="0" smtClean="0">
                <a:hlinkClick r:id="rId2"/>
              </a:rPr>
              <a:t>http</a:t>
            </a:r>
            <a:r>
              <a:rPr lang="en-US" u="sng" dirty="0">
                <a:hlinkClick r:id="rId2"/>
              </a:rPr>
              <a:t>://</a:t>
            </a:r>
            <a:r>
              <a:rPr lang="en-US" u="sng" dirty="0" smtClean="0">
                <a:hlinkClick r:id="rId2"/>
              </a:rPr>
              <a:t>www.coconino.edu/resources/files/pdfs/academics/arts-and-sciences/MAT142/Chapter_6_GraphTheory.pdf</a:t>
            </a:r>
            <a:endParaRPr lang="en-US" u="sng" dirty="0" smtClean="0"/>
          </a:p>
          <a:p>
            <a:pPr marL="0" indent="0">
              <a:buNone/>
            </a:pPr>
            <a:endParaRPr lang="en-US" u="sng" dirty="0" smtClean="0"/>
          </a:p>
          <a:p>
            <a:pPr marL="0" indent="0">
              <a:buNone/>
            </a:pPr>
            <a:r>
              <a:rPr lang="en-US" i="1" dirty="0" smtClean="0"/>
              <a:t>Math in Society</a:t>
            </a:r>
            <a:r>
              <a:rPr lang="en-US" dirty="0" smtClean="0"/>
              <a:t>, David </a:t>
            </a:r>
            <a:r>
              <a:rPr lang="en-US" dirty="0" err="1" smtClean="0"/>
              <a:t>Lippman</a:t>
            </a:r>
            <a:r>
              <a:rPr lang="en-US" dirty="0" smtClean="0"/>
              <a:t>, CC-BY-SA, </a:t>
            </a:r>
            <a:r>
              <a:rPr lang="en-US" u="sng" dirty="0" smtClean="0">
                <a:hlinkClick r:id="rId3"/>
              </a:rPr>
              <a:t>http://www.opentextbookstore.com/mathinsociety/</a:t>
            </a:r>
            <a:r>
              <a:rPr lang="en-US" dirty="0" smtClean="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3659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132443" cy="655292"/>
          </a:xfrm>
        </p:spPr>
        <p:txBody>
          <a:bodyPr>
            <a:normAutofit fontScale="90000"/>
          </a:bodyPr>
          <a:lstStyle/>
          <a:p>
            <a:r>
              <a:rPr lang="en-US" dirty="0" smtClean="0"/>
              <a:t>Euler Paths and Circuits</a:t>
            </a:r>
            <a:endParaRPr lang="en-US" dirty="0"/>
          </a:p>
        </p:txBody>
      </p:sp>
      <p:pic>
        <p:nvPicPr>
          <p:cNvPr id="4" name="Content Placeholder 3"/>
          <p:cNvPicPr>
            <a:picLocks noGrp="1" noChangeAspect="1"/>
          </p:cNvPicPr>
          <p:nvPr>
            <p:ph idx="1"/>
          </p:nvPr>
        </p:nvPicPr>
        <p:blipFill>
          <a:blip r:embed="rId2"/>
          <a:stretch>
            <a:fillRect/>
          </a:stretch>
        </p:blipFill>
        <p:spPr>
          <a:xfrm>
            <a:off x="8019910" y="365126"/>
            <a:ext cx="4006034" cy="3168953"/>
          </a:xfrm>
          <a:prstGeom prst="rect">
            <a:avLst/>
          </a:prstGeom>
        </p:spPr>
      </p:pic>
      <p:sp>
        <p:nvSpPr>
          <p:cNvPr id="5" name="TextBox 4"/>
          <p:cNvSpPr txBox="1"/>
          <p:nvPr/>
        </p:nvSpPr>
        <p:spPr>
          <a:xfrm>
            <a:off x="745435" y="1283550"/>
            <a:ext cx="7752008" cy="5262979"/>
          </a:xfrm>
          <a:prstGeom prst="rect">
            <a:avLst/>
          </a:prstGeom>
          <a:noFill/>
        </p:spPr>
        <p:txBody>
          <a:bodyPr wrap="square" rtlCol="0">
            <a:spAutoFit/>
          </a:bodyPr>
          <a:lstStyle/>
          <a:p>
            <a:r>
              <a:rPr lang="en-US" sz="2400" dirty="0" smtClean="0"/>
              <a:t>The </a:t>
            </a:r>
            <a:r>
              <a:rPr lang="en-US" sz="2400" dirty="0" err="1" smtClean="0"/>
              <a:t>Pregel</a:t>
            </a:r>
            <a:r>
              <a:rPr lang="en-US" sz="2400" dirty="0" smtClean="0"/>
              <a:t> River meanders through the Prussian city of Konigsberg, crossed by seven bridges connecting the land masses, as shown in the picture. </a:t>
            </a:r>
          </a:p>
          <a:p>
            <a:endParaRPr lang="en-US" sz="2400" dirty="0" smtClean="0"/>
          </a:p>
          <a:p>
            <a:endParaRPr lang="en-US" sz="2400" dirty="0"/>
          </a:p>
          <a:p>
            <a:r>
              <a:rPr lang="en-US" sz="2400" dirty="0" smtClean="0"/>
              <a:t>For the perfect evening date, couples would wander across the bridges. </a:t>
            </a:r>
          </a:p>
          <a:p>
            <a:endParaRPr lang="en-US" sz="2400" dirty="0"/>
          </a:p>
          <a:p>
            <a:r>
              <a:rPr lang="en-US" sz="2400" dirty="0" smtClean="0"/>
              <a:t>Leonard Euler, a well known mathematician of the time, posed the question: “Is it possible to cross all of the bridges exactly once and return to where you started?”</a:t>
            </a:r>
          </a:p>
          <a:p>
            <a:endParaRPr lang="en-US" sz="2400" dirty="0"/>
          </a:p>
          <a:p>
            <a:r>
              <a:rPr lang="en-US" sz="2400" dirty="0" smtClean="0"/>
              <a:t>Euler reduced the complicated map to a model which simplified the problem, called a graph. </a:t>
            </a:r>
            <a:endParaRPr lang="en-US" sz="2400" dirty="0"/>
          </a:p>
        </p:txBody>
      </p:sp>
    </p:spTree>
    <p:extLst>
      <p:ext uri="{BB962C8B-B14F-4D97-AF65-F5344CB8AC3E}">
        <p14:creationId xmlns:p14="http://schemas.microsoft.com/office/powerpoint/2010/main" val="4219977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a map into a graph: Euler’s view of Konigsberg </a:t>
            </a:r>
            <a:endParaRPr lang="en-US" dirty="0"/>
          </a:p>
        </p:txBody>
      </p:sp>
      <p:pic>
        <p:nvPicPr>
          <p:cNvPr id="4" name="Picture 3"/>
          <p:cNvPicPr>
            <a:picLocks noChangeAspect="1"/>
          </p:cNvPicPr>
          <p:nvPr/>
        </p:nvPicPr>
        <p:blipFill>
          <a:blip r:embed="rId2"/>
          <a:stretch>
            <a:fillRect/>
          </a:stretch>
        </p:blipFill>
        <p:spPr>
          <a:xfrm>
            <a:off x="298293" y="1893194"/>
            <a:ext cx="4858254" cy="3837905"/>
          </a:xfrm>
          <a:prstGeom prst="rect">
            <a:avLst/>
          </a:prstGeom>
        </p:spPr>
      </p:pic>
      <p:pic>
        <p:nvPicPr>
          <p:cNvPr id="5" name="Picture 4"/>
          <p:cNvPicPr>
            <a:picLocks noChangeAspect="1"/>
          </p:cNvPicPr>
          <p:nvPr/>
        </p:nvPicPr>
        <p:blipFill>
          <a:blip r:embed="rId3"/>
          <a:stretch>
            <a:fillRect/>
          </a:stretch>
        </p:blipFill>
        <p:spPr>
          <a:xfrm>
            <a:off x="5348338" y="3375959"/>
            <a:ext cx="1005927" cy="518205"/>
          </a:xfrm>
          <a:prstGeom prst="rect">
            <a:avLst/>
          </a:prstGeom>
        </p:spPr>
      </p:pic>
    </p:spTree>
    <p:extLst>
      <p:ext uri="{BB962C8B-B14F-4D97-AF65-F5344CB8AC3E}">
        <p14:creationId xmlns:p14="http://schemas.microsoft.com/office/powerpoint/2010/main" val="1348359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language of graphs…</a:t>
            </a:r>
            <a:endParaRPr lang="en-US" dirty="0"/>
          </a:p>
        </p:txBody>
      </p:sp>
      <p:sp>
        <p:nvSpPr>
          <p:cNvPr id="3" name="Content Placeholder 2"/>
          <p:cNvSpPr>
            <a:spLocks noGrp="1"/>
          </p:cNvSpPr>
          <p:nvPr>
            <p:ph idx="1"/>
          </p:nvPr>
        </p:nvSpPr>
        <p:spPr>
          <a:xfrm>
            <a:off x="838200" y="1867437"/>
            <a:ext cx="5562600" cy="4309526"/>
          </a:xfrm>
        </p:spPr>
        <p:txBody>
          <a:bodyPr>
            <a:normAutofit/>
          </a:bodyPr>
          <a:lstStyle/>
          <a:p>
            <a:pPr>
              <a:spcBef>
                <a:spcPct val="20000"/>
              </a:spcBef>
            </a:pPr>
            <a:r>
              <a:rPr lang="en-US" altLang="en-US" sz="2400" b="1" dirty="0" smtClean="0">
                <a:latin typeface="Century Gothic" panose="020B0502020202020204" pitchFamily="34" charset="0"/>
              </a:rPr>
              <a:t>Vertices, vertex </a:t>
            </a:r>
            <a:r>
              <a:rPr lang="en-US" altLang="en-US" sz="2400" dirty="0" smtClean="0">
                <a:latin typeface="Century Gothic" panose="020B0502020202020204" pitchFamily="34" charset="0"/>
              </a:rPr>
              <a:t>(dots)</a:t>
            </a:r>
          </a:p>
          <a:p>
            <a:pPr>
              <a:spcBef>
                <a:spcPct val="20000"/>
              </a:spcBef>
            </a:pPr>
            <a:endParaRPr lang="en-US" altLang="en-US" sz="2400" dirty="0" smtClean="0">
              <a:latin typeface="Century Gothic" panose="020B0502020202020204" pitchFamily="34" charset="0"/>
            </a:endParaRPr>
          </a:p>
          <a:p>
            <a:pPr>
              <a:spcBef>
                <a:spcPct val="20000"/>
              </a:spcBef>
            </a:pPr>
            <a:r>
              <a:rPr lang="en-US" altLang="en-US" sz="2400" b="1" dirty="0" smtClean="0">
                <a:latin typeface="Century Gothic" panose="020B0502020202020204" pitchFamily="34" charset="0"/>
              </a:rPr>
              <a:t>Edges </a:t>
            </a:r>
            <a:r>
              <a:rPr lang="en-US" altLang="en-US" sz="2400" dirty="0" smtClean="0">
                <a:latin typeface="Century Gothic" panose="020B0502020202020204" pitchFamily="34" charset="0"/>
              </a:rPr>
              <a:t>(lines) </a:t>
            </a:r>
          </a:p>
          <a:p>
            <a:pPr>
              <a:spcBef>
                <a:spcPct val="20000"/>
              </a:spcBef>
            </a:pPr>
            <a:endParaRPr lang="en-US" altLang="en-US" sz="2400" dirty="0" smtClean="0">
              <a:latin typeface="Century Gothic" panose="020B0502020202020204" pitchFamily="34" charset="0"/>
            </a:endParaRPr>
          </a:p>
          <a:p>
            <a:pPr>
              <a:spcBef>
                <a:spcPct val="20000"/>
              </a:spcBef>
            </a:pPr>
            <a:r>
              <a:rPr lang="en-US" altLang="en-US" sz="2400" dirty="0" smtClean="0">
                <a:latin typeface="Century Gothic" panose="020B0502020202020204" pitchFamily="34" charset="0"/>
              </a:rPr>
              <a:t>A</a:t>
            </a:r>
            <a:r>
              <a:rPr lang="en-US" altLang="en-US" sz="2400" b="1" dirty="0" smtClean="0">
                <a:latin typeface="Century Gothic" panose="020B0502020202020204" pitchFamily="34" charset="0"/>
              </a:rPr>
              <a:t> loop </a:t>
            </a:r>
            <a:r>
              <a:rPr lang="en-US" altLang="en-US" sz="2400" dirty="0" smtClean="0">
                <a:latin typeface="Century Gothic" panose="020B0502020202020204" pitchFamily="34" charset="0"/>
              </a:rPr>
              <a:t>connects a vertex to itself.  (BB)</a:t>
            </a:r>
          </a:p>
          <a:p>
            <a:pPr>
              <a:spcBef>
                <a:spcPct val="20000"/>
              </a:spcBef>
            </a:pPr>
            <a:endParaRPr lang="en-US" altLang="en-US" sz="2400" dirty="0" smtClean="0">
              <a:latin typeface="Century Gothic" panose="020B0502020202020204" pitchFamily="34" charset="0"/>
            </a:endParaRPr>
          </a:p>
          <a:p>
            <a:pPr>
              <a:spcBef>
                <a:spcPct val="20000"/>
              </a:spcBef>
            </a:pPr>
            <a:r>
              <a:rPr lang="en-US" altLang="en-US" sz="2400" dirty="0" smtClean="0">
                <a:latin typeface="Century Gothic" panose="020B0502020202020204" pitchFamily="34" charset="0"/>
              </a:rPr>
              <a:t>Occasionally, we see an </a:t>
            </a:r>
            <a:r>
              <a:rPr lang="en-US" altLang="en-US" sz="2400" b="1" dirty="0" smtClean="0">
                <a:latin typeface="Century Gothic" panose="020B0502020202020204" pitchFamily="34" charset="0"/>
              </a:rPr>
              <a:t>isolated vertex</a:t>
            </a:r>
            <a:r>
              <a:rPr lang="en-US" altLang="en-US" sz="2400" dirty="0" smtClean="0">
                <a:latin typeface="Century Gothic" panose="020B0502020202020204" pitchFamily="34" charset="0"/>
              </a:rPr>
              <a:t>: not connected. (F)</a:t>
            </a:r>
          </a:p>
          <a:p>
            <a:pPr>
              <a:spcBef>
                <a:spcPct val="20000"/>
              </a:spcBef>
            </a:pPr>
            <a:endParaRPr lang="en-US" altLang="en-US" sz="2400" dirty="0" smtClean="0">
              <a:latin typeface="Century Gothic" panose="020B0502020202020204" pitchFamily="34" charset="0"/>
            </a:endParaRPr>
          </a:p>
          <a:p>
            <a:pPr>
              <a:spcBef>
                <a:spcPct val="20000"/>
              </a:spcBef>
            </a:pPr>
            <a:r>
              <a:rPr lang="en-US" altLang="en-US" sz="2400" dirty="0" smtClean="0">
                <a:latin typeface="Century Gothic" panose="020B0502020202020204" pitchFamily="34" charset="0"/>
              </a:rPr>
              <a:t>Connected: all in one piece.</a:t>
            </a:r>
          </a:p>
        </p:txBody>
      </p:sp>
      <p:sp>
        <p:nvSpPr>
          <p:cNvPr id="4" name="TextBox 3"/>
          <p:cNvSpPr txBox="1">
            <a:spLocks noChangeArrowheads="1"/>
          </p:cNvSpPr>
          <p:nvPr/>
        </p:nvSpPr>
        <p:spPr bwMode="auto">
          <a:xfrm>
            <a:off x="7011228" y="5025194"/>
            <a:ext cx="46101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pPr>
            <a:r>
              <a:rPr lang="en-US" altLang="en-US" dirty="0">
                <a:latin typeface="Century Gothic" panose="020B0502020202020204" pitchFamily="34" charset="0"/>
              </a:rPr>
              <a:t>The edges of this graph, listed in random order, are </a:t>
            </a:r>
            <a:r>
              <a:rPr lang="en-US" altLang="en-US" i="1" dirty="0">
                <a:latin typeface="Century Gothic" panose="020B0502020202020204" pitchFamily="34" charset="0"/>
              </a:rPr>
              <a:t>AB</a:t>
            </a:r>
            <a:r>
              <a:rPr lang="en-US" altLang="en-US" dirty="0">
                <a:latin typeface="Century Gothic" panose="020B0502020202020204" pitchFamily="34" charset="0"/>
              </a:rPr>
              <a:t>, </a:t>
            </a:r>
            <a:r>
              <a:rPr lang="en-US" altLang="en-US" i="1" dirty="0">
                <a:latin typeface="Century Gothic" panose="020B0502020202020204" pitchFamily="34" charset="0"/>
              </a:rPr>
              <a:t>BC</a:t>
            </a:r>
            <a:r>
              <a:rPr lang="en-US" altLang="en-US" dirty="0">
                <a:latin typeface="Century Gothic" panose="020B0502020202020204" pitchFamily="34" charset="0"/>
              </a:rPr>
              <a:t>, </a:t>
            </a:r>
            <a:r>
              <a:rPr lang="en-US" altLang="en-US" i="1" dirty="0">
                <a:latin typeface="Century Gothic" panose="020B0502020202020204" pitchFamily="34" charset="0"/>
              </a:rPr>
              <a:t>CD</a:t>
            </a:r>
            <a:r>
              <a:rPr lang="en-US" altLang="en-US" dirty="0">
                <a:latin typeface="Century Gothic" panose="020B0502020202020204" pitchFamily="34" charset="0"/>
              </a:rPr>
              <a:t>, </a:t>
            </a:r>
            <a:r>
              <a:rPr lang="en-US" altLang="en-US" i="1" dirty="0">
                <a:latin typeface="Century Gothic" panose="020B0502020202020204" pitchFamily="34" charset="0"/>
              </a:rPr>
              <a:t>AD</a:t>
            </a:r>
            <a:r>
              <a:rPr lang="en-US" altLang="en-US" dirty="0">
                <a:latin typeface="Century Gothic" panose="020B0502020202020204" pitchFamily="34" charset="0"/>
              </a:rPr>
              <a:t>, </a:t>
            </a:r>
            <a:r>
              <a:rPr lang="en-US" altLang="en-US" i="1" dirty="0">
                <a:latin typeface="Century Gothic" panose="020B0502020202020204" pitchFamily="34" charset="0"/>
              </a:rPr>
              <a:t>DE</a:t>
            </a:r>
            <a:r>
              <a:rPr lang="en-US" altLang="en-US" dirty="0" smtClean="0">
                <a:latin typeface="Century Gothic" panose="020B0502020202020204" pitchFamily="34" charset="0"/>
              </a:rPr>
              <a:t>, DE, </a:t>
            </a:r>
            <a:r>
              <a:rPr lang="en-US" altLang="en-US" i="1" dirty="0">
                <a:latin typeface="Century Gothic" panose="020B0502020202020204" pitchFamily="34" charset="0"/>
              </a:rPr>
              <a:t>EB</a:t>
            </a:r>
            <a:r>
              <a:rPr lang="en-US" altLang="en-US" dirty="0">
                <a:latin typeface="Century Gothic" panose="020B0502020202020204" pitchFamily="34" charset="0"/>
              </a:rPr>
              <a:t>, </a:t>
            </a:r>
            <a:r>
              <a:rPr lang="en-US" altLang="en-US" i="1" dirty="0">
                <a:latin typeface="Century Gothic" panose="020B0502020202020204" pitchFamily="34" charset="0"/>
              </a:rPr>
              <a:t>CD</a:t>
            </a:r>
            <a:r>
              <a:rPr lang="en-US" altLang="en-US" dirty="0">
                <a:latin typeface="Century Gothic" panose="020B0502020202020204" pitchFamily="34" charset="0"/>
              </a:rPr>
              <a:t>, and </a:t>
            </a:r>
            <a:r>
              <a:rPr lang="en-US" altLang="en-US" i="1" dirty="0">
                <a:latin typeface="Century Gothic" panose="020B0502020202020204" pitchFamily="34" charset="0"/>
              </a:rPr>
              <a:t>BB</a:t>
            </a:r>
            <a:r>
              <a:rPr lang="en-US" altLang="en-US" dirty="0">
                <a:latin typeface="Century Gothic" panose="020B0502020202020204" pitchFamily="34" charset="0"/>
              </a:rPr>
              <a:t>.</a:t>
            </a:r>
          </a:p>
          <a:p>
            <a:pPr>
              <a:spcBef>
                <a:spcPct val="20000"/>
              </a:spcBef>
            </a:pPr>
            <a:endParaRPr lang="en-US" altLang="en-US" sz="2800"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277637" y="728870"/>
            <a:ext cx="3953106" cy="4148804"/>
          </a:xfrm>
          <a:prstGeom prst="rect">
            <a:avLst/>
          </a:prstGeom>
        </p:spPr>
      </p:pic>
      <p:sp>
        <p:nvSpPr>
          <p:cNvPr id="8" name="Freeform 7"/>
          <p:cNvSpPr/>
          <p:nvPr/>
        </p:nvSpPr>
        <p:spPr>
          <a:xfrm>
            <a:off x="7991061" y="3366052"/>
            <a:ext cx="1325217" cy="1027141"/>
          </a:xfrm>
          <a:custGeom>
            <a:avLst/>
            <a:gdLst>
              <a:gd name="connsiteX0" fmla="*/ 0 w 1325217"/>
              <a:gd name="connsiteY0" fmla="*/ 0 h 1027141"/>
              <a:gd name="connsiteX1" fmla="*/ 304800 w 1325217"/>
              <a:gd name="connsiteY1" fmla="*/ 967409 h 1027141"/>
              <a:gd name="connsiteX2" fmla="*/ 1325217 w 1325217"/>
              <a:gd name="connsiteY2" fmla="*/ 927652 h 1027141"/>
              <a:gd name="connsiteX3" fmla="*/ 1325217 w 1325217"/>
              <a:gd name="connsiteY3" fmla="*/ 927652 h 1027141"/>
              <a:gd name="connsiteX4" fmla="*/ 1298713 w 1325217"/>
              <a:gd name="connsiteY4" fmla="*/ 954157 h 1027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217" h="1027141">
                <a:moveTo>
                  <a:pt x="0" y="0"/>
                </a:moveTo>
                <a:cubicBezTo>
                  <a:pt x="41965" y="406400"/>
                  <a:pt x="83930" y="812800"/>
                  <a:pt x="304800" y="967409"/>
                </a:cubicBezTo>
                <a:cubicBezTo>
                  <a:pt x="525670" y="1122018"/>
                  <a:pt x="1325217" y="927652"/>
                  <a:pt x="1325217" y="927652"/>
                </a:cubicBezTo>
                <a:lnTo>
                  <a:pt x="1325217" y="927652"/>
                </a:lnTo>
                <a:lnTo>
                  <a:pt x="1298713" y="954157"/>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25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648460"/>
            <a:ext cx="10515600" cy="1325563"/>
          </a:xfrm>
        </p:spPr>
        <p:txBody>
          <a:bodyPr>
            <a:normAutofit fontScale="90000"/>
          </a:bodyPr>
          <a:lstStyle/>
          <a:p>
            <a:r>
              <a:rPr lang="en-US" sz="2700" dirty="0" smtClean="0"/>
              <a:t/>
            </a:r>
            <a:br>
              <a:rPr lang="en-US" sz="2700" dirty="0" smtClean="0"/>
            </a:br>
            <a:r>
              <a:rPr lang="en-US" sz="2700" dirty="0" smtClean="0"/>
              <a:t>Here </a:t>
            </a:r>
            <a:r>
              <a:rPr lang="en-US" sz="2700" dirty="0"/>
              <a:t>is a portion of a housing development from Missoula, Montana.  As part of her job, the development’s lawn inspector has to walk down every street in the development making sure homeowners’ landscaping conforms to the community requirements.</a:t>
            </a:r>
            <a:br>
              <a:rPr lang="en-US" sz="2700" dirty="0"/>
            </a:br>
            <a:r>
              <a:rPr lang="en-US" sz="2700" dirty="0" smtClean="0"/>
              <a:t>						</a:t>
            </a:r>
            <a:r>
              <a:rPr lang="en-US" sz="1300" dirty="0" smtClean="0"/>
              <a:t>Sam </a:t>
            </a:r>
            <a:r>
              <a:rPr lang="en-US" sz="1300" dirty="0"/>
              <a:t>Beebe.  http://www.flickr.com/photos/sbeebe/2850476641/, CC-BY</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471973" y="2753238"/>
            <a:ext cx="5495238" cy="4104762"/>
          </a:xfrm>
          <a:prstGeom prst="rect">
            <a:avLst/>
          </a:prstGeom>
        </p:spPr>
      </p:pic>
      <p:sp>
        <p:nvSpPr>
          <p:cNvPr id="5" name="TextBox 4"/>
          <p:cNvSpPr txBox="1"/>
          <p:nvPr/>
        </p:nvSpPr>
        <p:spPr>
          <a:xfrm>
            <a:off x="6915955" y="2949262"/>
            <a:ext cx="4056845" cy="2677656"/>
          </a:xfrm>
          <a:prstGeom prst="rect">
            <a:avLst/>
          </a:prstGeom>
          <a:noFill/>
        </p:spPr>
        <p:txBody>
          <a:bodyPr wrap="square" rtlCol="0">
            <a:spAutoFit/>
          </a:bodyPr>
          <a:lstStyle/>
          <a:p>
            <a:r>
              <a:rPr lang="en-US" sz="2800" dirty="0" smtClean="0"/>
              <a:t>You might be able to imagine that this neighborhood would look a lot simpler without the  complexities of the picture…</a:t>
            </a:r>
            <a:endParaRPr lang="en-US" sz="2800" dirty="0"/>
          </a:p>
        </p:txBody>
      </p:sp>
    </p:spTree>
    <p:extLst>
      <p:ext uri="{BB962C8B-B14F-4D97-AF65-F5344CB8AC3E}">
        <p14:creationId xmlns:p14="http://schemas.microsoft.com/office/powerpoint/2010/main" val="1067244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vertices and edges represent? </a:t>
            </a:r>
            <a:endParaRPr lang="en-US" dirty="0"/>
          </a:p>
        </p:txBody>
      </p:sp>
      <p:pic>
        <p:nvPicPr>
          <p:cNvPr id="38" name="Picture 37"/>
          <p:cNvPicPr>
            <a:picLocks noChangeAspect="1"/>
          </p:cNvPicPr>
          <p:nvPr/>
        </p:nvPicPr>
        <p:blipFill>
          <a:blip r:embed="rId2"/>
          <a:stretch>
            <a:fillRect/>
          </a:stretch>
        </p:blipFill>
        <p:spPr>
          <a:xfrm>
            <a:off x="838200" y="2459865"/>
            <a:ext cx="4644641" cy="3470336"/>
          </a:xfrm>
          <a:prstGeom prst="rect">
            <a:avLst/>
          </a:prstGeom>
        </p:spPr>
      </p:pic>
      <p:pic>
        <p:nvPicPr>
          <p:cNvPr id="40" name="Picture 39"/>
          <p:cNvPicPr>
            <a:picLocks noChangeAspect="1"/>
          </p:cNvPicPr>
          <p:nvPr/>
        </p:nvPicPr>
        <p:blipFill>
          <a:blip r:embed="rId3"/>
          <a:stretch>
            <a:fillRect/>
          </a:stretch>
        </p:blipFill>
        <p:spPr>
          <a:xfrm>
            <a:off x="6345143" y="2459865"/>
            <a:ext cx="4418271" cy="3589845"/>
          </a:xfrm>
          <a:prstGeom prst="rect">
            <a:avLst/>
          </a:prstGeom>
        </p:spPr>
      </p:pic>
    </p:spTree>
    <p:extLst>
      <p:ext uri="{BB962C8B-B14F-4D97-AF65-F5344CB8AC3E}">
        <p14:creationId xmlns:p14="http://schemas.microsoft.com/office/powerpoint/2010/main" val="40900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put the vertices in a different layout, the graph would still be correct. </a:t>
            </a:r>
            <a:endParaRPr lang="en-US" dirty="0"/>
          </a:p>
        </p:txBody>
      </p:sp>
      <p:pic>
        <p:nvPicPr>
          <p:cNvPr id="4" name="Content Placeholder 3"/>
          <p:cNvPicPr>
            <a:picLocks noGrp="1" noChangeAspect="1"/>
          </p:cNvPicPr>
          <p:nvPr>
            <p:ph idx="1"/>
          </p:nvPr>
        </p:nvPicPr>
        <p:blipFill>
          <a:blip r:embed="rId2"/>
          <a:stretch>
            <a:fillRect/>
          </a:stretch>
        </p:blipFill>
        <p:spPr>
          <a:xfrm>
            <a:off x="838200" y="2010121"/>
            <a:ext cx="11971978" cy="2787166"/>
          </a:xfrm>
          <a:prstGeom prst="rect">
            <a:avLst/>
          </a:prstGeom>
        </p:spPr>
      </p:pic>
      <p:sp>
        <p:nvSpPr>
          <p:cNvPr id="5" name="TextBox 4"/>
          <p:cNvSpPr txBox="1"/>
          <p:nvPr/>
        </p:nvSpPr>
        <p:spPr>
          <a:xfrm>
            <a:off x="838200" y="5208103"/>
            <a:ext cx="9935817" cy="954107"/>
          </a:xfrm>
          <a:prstGeom prst="rect">
            <a:avLst/>
          </a:prstGeom>
          <a:noFill/>
        </p:spPr>
        <p:txBody>
          <a:bodyPr wrap="square" rtlCol="0">
            <a:spAutoFit/>
          </a:bodyPr>
          <a:lstStyle/>
          <a:p>
            <a:r>
              <a:rPr lang="en-US" sz="2800" dirty="0" smtClean="0"/>
              <a:t>These two graphs are </a:t>
            </a:r>
            <a:r>
              <a:rPr lang="en-US" sz="2800" b="1" dirty="0" smtClean="0"/>
              <a:t>isomorphic</a:t>
            </a:r>
            <a:r>
              <a:rPr lang="en-US" sz="2800" dirty="0" smtClean="0"/>
              <a:t>, because they contain the same vertex set and edge set. </a:t>
            </a:r>
            <a:endParaRPr lang="en-US" sz="2800" dirty="0"/>
          </a:p>
        </p:txBody>
      </p:sp>
    </p:spTree>
    <p:extLst>
      <p:ext uri="{BB962C8B-B14F-4D97-AF65-F5344CB8AC3E}">
        <p14:creationId xmlns:p14="http://schemas.microsoft.com/office/powerpoint/2010/main" val="3734626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696" y="762690"/>
            <a:ext cx="10515600" cy="1325563"/>
          </a:xfrm>
        </p:spPr>
        <p:txBody>
          <a:bodyPr>
            <a:normAutofit fontScale="90000"/>
          </a:bodyPr>
          <a:lstStyle/>
          <a:p>
            <a:r>
              <a:rPr lang="en-US" sz="2700" dirty="0" smtClean="0"/>
              <a:t>We can draw graphs to represent relationships, as well. </a:t>
            </a:r>
            <a:r>
              <a:rPr lang="en-US" altLang="en-US" sz="2700" dirty="0" smtClean="0"/>
              <a:t>The table below shows which students in a group are friends.  Draw a graph to model the situation.  Label the vertices with the first letter of each student, and draw an edge between two vertices if the students are friends. </a:t>
            </a:r>
            <a:r>
              <a:rPr lang="en-US" altLang="en-US" dirty="0" smtClean="0"/>
              <a:t/>
            </a:r>
            <a:br>
              <a:rPr lang="en-US" alt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1379021" y="3074504"/>
            <a:ext cx="5320699" cy="2368877"/>
          </a:xfrm>
          <a:prstGeom prst="rect">
            <a:avLst/>
          </a:prstGeom>
        </p:spPr>
      </p:pic>
    </p:spTree>
    <p:extLst>
      <p:ext uri="{BB962C8B-B14F-4D97-AF65-F5344CB8AC3E}">
        <p14:creationId xmlns:p14="http://schemas.microsoft.com/office/powerpoint/2010/main" val="1128978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553202" cy="827571"/>
          </a:xfrm>
        </p:spPr>
        <p:txBody>
          <a:bodyPr/>
          <a:lstStyle/>
          <a:p>
            <a:r>
              <a:rPr lang="en-US" dirty="0" smtClean="0"/>
              <a:t>Practice: </a:t>
            </a:r>
            <a:endParaRPr lang="en-US" dirty="0"/>
          </a:p>
        </p:txBody>
      </p:sp>
      <p:pic>
        <p:nvPicPr>
          <p:cNvPr id="4" name="Content Placeholder 3"/>
          <p:cNvPicPr>
            <a:picLocks noGrp="1" noChangeAspect="1"/>
          </p:cNvPicPr>
          <p:nvPr>
            <p:ph idx="1"/>
          </p:nvPr>
        </p:nvPicPr>
        <p:blipFill>
          <a:blip r:embed="rId2"/>
          <a:stretch>
            <a:fillRect/>
          </a:stretch>
        </p:blipFill>
        <p:spPr>
          <a:xfrm>
            <a:off x="7391402" y="196757"/>
            <a:ext cx="3962398" cy="3266804"/>
          </a:xfrm>
          <a:prstGeom prst="rect">
            <a:avLst/>
          </a:prstGeom>
        </p:spPr>
      </p:pic>
      <p:sp>
        <p:nvSpPr>
          <p:cNvPr id="5" name="TextBox 4"/>
          <p:cNvSpPr txBox="1"/>
          <p:nvPr/>
        </p:nvSpPr>
        <p:spPr>
          <a:xfrm>
            <a:off x="294861" y="1361064"/>
            <a:ext cx="9365974" cy="5293757"/>
          </a:xfrm>
          <a:prstGeom prst="rect">
            <a:avLst/>
          </a:prstGeom>
          <a:noFill/>
        </p:spPr>
        <p:txBody>
          <a:bodyPr wrap="square" rtlCol="0">
            <a:spAutoFit/>
          </a:bodyPr>
          <a:lstStyle/>
          <a:p>
            <a:pPr marL="342900" indent="-342900">
              <a:buFont typeface="Arial" panose="020B0604020202020204" pitchFamily="34" charset="0"/>
              <a:buChar char="•"/>
            </a:pPr>
            <a:r>
              <a:rPr lang="en-US" sz="2600" dirty="0" smtClean="0"/>
              <a:t>List the edge set for the graph.</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r>
              <a:rPr lang="en-US" sz="2600" dirty="0" smtClean="0"/>
              <a:t>List the vertex set. </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r>
              <a:rPr lang="en-US" sz="2600" dirty="0" smtClean="0"/>
              <a:t>Two vertices are adjacent if they are joined by an edge.  </a:t>
            </a:r>
          </a:p>
          <a:p>
            <a:r>
              <a:rPr lang="en-US" sz="2600" dirty="0" smtClean="0"/>
              <a:t>	Which vertices are adjacent to vertex E?</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r>
              <a:rPr lang="en-US" sz="2600" dirty="0" smtClean="0"/>
              <a:t>Two edges are adjacent if they share a common vertex. Name ALL edges adjacent to CF. </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r>
              <a:rPr lang="en-US" sz="2600" dirty="0" smtClean="0"/>
              <a:t>The degree of a vertex is the number of edges meeting at that vertex.   Label each of the vertices with their degree, and classify them as even or odd (based on if the number is even or odd). </a:t>
            </a:r>
            <a:endParaRPr lang="en-US" sz="2600" dirty="0"/>
          </a:p>
        </p:txBody>
      </p:sp>
    </p:spTree>
    <p:extLst>
      <p:ext uri="{BB962C8B-B14F-4D97-AF65-F5344CB8AC3E}">
        <p14:creationId xmlns:p14="http://schemas.microsoft.com/office/powerpoint/2010/main" val="2858504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3395</TotalTime>
  <Words>656</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MS PGothic</vt:lpstr>
      <vt:lpstr>Arial</vt:lpstr>
      <vt:lpstr>Calibri</vt:lpstr>
      <vt:lpstr>Calibri Light</vt:lpstr>
      <vt:lpstr>Century Gothic</vt:lpstr>
      <vt:lpstr>source sans pro</vt:lpstr>
      <vt:lpstr>Office Theme</vt:lpstr>
      <vt:lpstr>Graph Theory and Management Science:</vt:lpstr>
      <vt:lpstr>Euler Paths and Circuits</vt:lpstr>
      <vt:lpstr>Turning a map into a graph: Euler’s view of Konigsberg </vt:lpstr>
      <vt:lpstr>The language of graphs…</vt:lpstr>
      <vt:lpstr> Here is a portion of a housing development from Missoula, Montana.  As part of her job, the development’s lawn inspector has to walk down every street in the development making sure homeowners’ landscaping conforms to the community requirements.       Sam Beebe.  http://www.flickr.com/photos/sbeebe/2850476641/, CC-BY </vt:lpstr>
      <vt:lpstr>What do the vertices and edges represent? </vt:lpstr>
      <vt:lpstr>If you put the vertices in a different layout, the graph would still be correct. </vt:lpstr>
      <vt:lpstr>We can draw graphs to represent relationships, as well. The table below shows which students in a group are friends.  Draw a graph to model the situation.  Label the vertices with the first letter of each student, and draw an edge between two vertices if the students are friends.  </vt:lpstr>
      <vt:lpstr>Practice: </vt:lpstr>
      <vt:lpstr>The degree of a vertex…Even or Odd? </vt:lpstr>
      <vt:lpstr>Unicursal drawings…Can you trace it without lifting your pencil?  Does it matter where you start?</vt:lpstr>
      <vt:lpstr>A few more definitions from Euler…</vt:lpstr>
      <vt:lpstr>Count the degree of each vertex. EP, EC or NT? Can we find a pattern? </vt:lpstr>
      <vt:lpstr>Euler’s Theorems</vt:lpstr>
      <vt:lpstr>Revisit the unicursal drawings… “Can you trace it without lifting your pencil” can be reworded as “does the graph have an Euler Path or Circuit? </vt:lpstr>
      <vt:lpstr>How about this one?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Theory and Management Science</dc:title>
  <dc:creator>Peggy</dc:creator>
  <cp:lastModifiedBy>Beauregard, Margaret</cp:lastModifiedBy>
  <cp:revision>25</cp:revision>
  <dcterms:created xsi:type="dcterms:W3CDTF">2018-06-20T15:41:54Z</dcterms:created>
  <dcterms:modified xsi:type="dcterms:W3CDTF">2018-10-09T03:08:35Z</dcterms:modified>
</cp:coreProperties>
</file>