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61" r:id="rId2"/>
    <p:sldMasterId id="2147483665" r:id="rId3"/>
    <p:sldMasterId id="2147483675" r:id="rId4"/>
    <p:sldMasterId id="2147483667" r:id="rId5"/>
    <p:sldMasterId id="2147483673" r:id="rId6"/>
  </p:sldMasterIdLst>
  <p:notesMasterIdLst>
    <p:notesMasterId r:id="rId90"/>
  </p:notesMasterIdLst>
  <p:sldIdLst>
    <p:sldId id="326" r:id="rId7"/>
    <p:sldId id="332" r:id="rId8"/>
    <p:sldId id="333" r:id="rId9"/>
    <p:sldId id="328" r:id="rId10"/>
    <p:sldId id="494" r:id="rId11"/>
    <p:sldId id="495" r:id="rId12"/>
    <p:sldId id="521" r:id="rId13"/>
    <p:sldId id="496" r:id="rId14"/>
    <p:sldId id="497" r:id="rId15"/>
    <p:sldId id="498" r:id="rId16"/>
    <p:sldId id="501" r:id="rId17"/>
    <p:sldId id="502" r:id="rId18"/>
    <p:sldId id="503" r:id="rId19"/>
    <p:sldId id="537" r:id="rId20"/>
    <p:sldId id="539" r:id="rId21"/>
    <p:sldId id="504" r:id="rId22"/>
    <p:sldId id="507" r:id="rId23"/>
    <p:sldId id="493" r:id="rId24"/>
    <p:sldId id="485" r:id="rId25"/>
    <p:sldId id="486" r:id="rId26"/>
    <p:sldId id="487" r:id="rId27"/>
    <p:sldId id="505" r:id="rId28"/>
    <p:sldId id="508" r:id="rId29"/>
    <p:sldId id="509" r:id="rId30"/>
    <p:sldId id="510" r:id="rId31"/>
    <p:sldId id="512" r:id="rId32"/>
    <p:sldId id="514" r:id="rId33"/>
    <p:sldId id="516" r:id="rId34"/>
    <p:sldId id="517" r:id="rId35"/>
    <p:sldId id="515" r:id="rId36"/>
    <p:sldId id="518" r:id="rId37"/>
    <p:sldId id="511" r:id="rId38"/>
    <p:sldId id="513" r:id="rId39"/>
    <p:sldId id="519" r:id="rId40"/>
    <p:sldId id="532" r:id="rId41"/>
    <p:sldId id="530" r:id="rId42"/>
    <p:sldId id="531" r:id="rId43"/>
    <p:sldId id="529" r:id="rId44"/>
    <p:sldId id="520" r:id="rId45"/>
    <p:sldId id="528" r:id="rId46"/>
    <p:sldId id="523" r:id="rId47"/>
    <p:sldId id="522" r:id="rId48"/>
    <p:sldId id="524" r:id="rId49"/>
    <p:sldId id="525" r:id="rId50"/>
    <p:sldId id="526" r:id="rId51"/>
    <p:sldId id="527" r:id="rId52"/>
    <p:sldId id="534" r:id="rId53"/>
    <p:sldId id="533" r:id="rId54"/>
    <p:sldId id="337" r:id="rId55"/>
    <p:sldId id="553" r:id="rId56"/>
    <p:sldId id="561" r:id="rId57"/>
    <p:sldId id="562" r:id="rId58"/>
    <p:sldId id="563" r:id="rId59"/>
    <p:sldId id="564" r:id="rId60"/>
    <p:sldId id="565" r:id="rId61"/>
    <p:sldId id="566" r:id="rId62"/>
    <p:sldId id="567" r:id="rId63"/>
    <p:sldId id="555" r:id="rId64"/>
    <p:sldId id="556" r:id="rId65"/>
    <p:sldId id="557" r:id="rId66"/>
    <p:sldId id="558" r:id="rId67"/>
    <p:sldId id="559" r:id="rId68"/>
    <p:sldId id="554" r:id="rId69"/>
    <p:sldId id="568" r:id="rId70"/>
    <p:sldId id="569" r:id="rId71"/>
    <p:sldId id="573" r:id="rId72"/>
    <p:sldId id="575" r:id="rId73"/>
    <p:sldId id="576" r:id="rId74"/>
    <p:sldId id="578" r:id="rId75"/>
    <p:sldId id="581" r:id="rId76"/>
    <p:sldId id="582" r:id="rId77"/>
    <p:sldId id="583" r:id="rId78"/>
    <p:sldId id="584" r:id="rId79"/>
    <p:sldId id="579" r:id="rId80"/>
    <p:sldId id="580" r:id="rId81"/>
    <p:sldId id="415" r:id="rId82"/>
    <p:sldId id="540" r:id="rId83"/>
    <p:sldId id="547" r:id="rId84"/>
    <p:sldId id="548" r:id="rId85"/>
    <p:sldId id="542" r:id="rId86"/>
    <p:sldId id="482" r:id="rId87"/>
    <p:sldId id="484" r:id="rId88"/>
    <p:sldId id="385"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62C737-E89D-774D-AB70-6CF5EA96DEDC}">
          <p14:sldIdLst/>
        </p14:section>
        <p14:section name="Untitled Section" id="{30AEDBC4-CD5D-8C4C-98B0-3B0928A2FE9A}">
          <p14:sldIdLst>
            <p14:sldId id="326"/>
            <p14:sldId id="332"/>
            <p14:sldId id="333"/>
            <p14:sldId id="328"/>
            <p14:sldId id="494"/>
            <p14:sldId id="495"/>
            <p14:sldId id="521"/>
            <p14:sldId id="496"/>
            <p14:sldId id="497"/>
            <p14:sldId id="498"/>
            <p14:sldId id="501"/>
            <p14:sldId id="502"/>
            <p14:sldId id="503"/>
            <p14:sldId id="537"/>
            <p14:sldId id="539"/>
            <p14:sldId id="504"/>
            <p14:sldId id="507"/>
            <p14:sldId id="493"/>
            <p14:sldId id="485"/>
            <p14:sldId id="486"/>
            <p14:sldId id="487"/>
            <p14:sldId id="505"/>
            <p14:sldId id="508"/>
            <p14:sldId id="509"/>
            <p14:sldId id="510"/>
            <p14:sldId id="512"/>
            <p14:sldId id="514"/>
            <p14:sldId id="516"/>
            <p14:sldId id="517"/>
            <p14:sldId id="515"/>
            <p14:sldId id="518"/>
            <p14:sldId id="511"/>
            <p14:sldId id="513"/>
            <p14:sldId id="519"/>
            <p14:sldId id="532"/>
            <p14:sldId id="530"/>
            <p14:sldId id="531"/>
            <p14:sldId id="529"/>
            <p14:sldId id="520"/>
            <p14:sldId id="528"/>
            <p14:sldId id="523"/>
            <p14:sldId id="522"/>
            <p14:sldId id="524"/>
            <p14:sldId id="525"/>
            <p14:sldId id="526"/>
            <p14:sldId id="527"/>
            <p14:sldId id="534"/>
            <p14:sldId id="533"/>
            <p14:sldId id="337"/>
            <p14:sldId id="553"/>
            <p14:sldId id="561"/>
            <p14:sldId id="562"/>
            <p14:sldId id="563"/>
            <p14:sldId id="564"/>
            <p14:sldId id="565"/>
            <p14:sldId id="566"/>
            <p14:sldId id="567"/>
            <p14:sldId id="555"/>
            <p14:sldId id="556"/>
            <p14:sldId id="557"/>
            <p14:sldId id="558"/>
            <p14:sldId id="559"/>
            <p14:sldId id="554"/>
            <p14:sldId id="568"/>
            <p14:sldId id="569"/>
            <p14:sldId id="573"/>
            <p14:sldId id="575"/>
            <p14:sldId id="576"/>
            <p14:sldId id="578"/>
            <p14:sldId id="581"/>
            <p14:sldId id="582"/>
            <p14:sldId id="583"/>
            <p14:sldId id="584"/>
            <p14:sldId id="579"/>
            <p14:sldId id="580"/>
            <p14:sldId id="415"/>
            <p14:sldId id="540"/>
            <p14:sldId id="547"/>
            <p14:sldId id="548"/>
            <p14:sldId id="542"/>
            <p14:sldId id="482"/>
            <p14:sldId id="484"/>
            <p14:sldId id="3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26DC"/>
    <a:srgbClr val="FF1677"/>
    <a:srgbClr val="1C9FDC"/>
    <a:srgbClr val="1C97DA"/>
    <a:srgbClr val="0087C3"/>
    <a:srgbClr val="41A336"/>
    <a:srgbClr val="1293DA"/>
    <a:srgbClr val="D10B31"/>
    <a:srgbClr val="D113A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5" autoAdjust="0"/>
    <p:restoredTop sz="82081" autoAdjust="0"/>
  </p:normalViewPr>
  <p:slideViewPr>
    <p:cSldViewPr snapToGrid="0" snapToObjects="1">
      <p:cViewPr>
        <p:scale>
          <a:sx n="100" d="100"/>
          <a:sy n="100" d="100"/>
        </p:scale>
        <p:origin x="1384" y="-112"/>
      </p:cViewPr>
      <p:guideLst>
        <p:guide orient="horz" pos="2160"/>
        <p:guide pos="2880"/>
      </p:guideLst>
    </p:cSldViewPr>
  </p:slideViewPr>
  <p:outlineViewPr>
    <p:cViewPr>
      <p:scale>
        <a:sx n="33" d="100"/>
        <a:sy n="33" d="100"/>
      </p:scale>
      <p:origin x="0" y="-10864"/>
    </p:cViewPr>
  </p:outlineViewPr>
  <p:notesTextViewPr>
    <p:cViewPr>
      <p:scale>
        <a:sx n="100" d="100"/>
        <a:sy n="100" d="100"/>
      </p:scale>
      <p:origin x="0" y="-352"/>
    </p:cViewPr>
  </p:notesTextViewPr>
  <p:sorterViewPr>
    <p:cViewPr>
      <p:scale>
        <a:sx n="66" d="100"/>
        <a:sy n="66" d="100"/>
      </p:scale>
      <p:origin x="0" y="0"/>
    </p:cViewPr>
  </p:sorterViewPr>
  <p:notesViewPr>
    <p:cSldViewPr snapToGrid="0" snapToObjects="1">
      <p:cViewPr varScale="1">
        <p:scale>
          <a:sx n="77" d="100"/>
          <a:sy n="77" d="100"/>
        </p:scale>
        <p:origin x="3456" y="184"/>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notesMaster" Target="notesMasters/notesMaster1.xml"/><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3518CD-6F70-4741-87E4-DB5ADD8400D6}" type="datetimeFigureOut">
              <a:rPr lang="en-US" smtClean="0"/>
              <a:t>1/19/18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0CC43B-D8B0-AD49-926B-D2166CE8727F}" type="slidenum">
              <a:rPr lang="en-US" smtClean="0"/>
              <a:t>‹#›</a:t>
            </a:fld>
            <a:endParaRPr lang="en-US"/>
          </a:p>
        </p:txBody>
      </p:sp>
    </p:spTree>
    <p:extLst>
      <p:ext uri="{BB962C8B-B14F-4D97-AF65-F5344CB8AC3E}">
        <p14:creationId xmlns:p14="http://schemas.microsoft.com/office/powerpoint/2010/main" val="22529505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opentextbc.ca/accessibilitytoolkit/chapter/media/#transcripts" TargetMode="External"/><Relationship Id="rId4" Type="http://schemas.openxmlformats.org/officeDocument/2006/relationships/hyperlink" Target="https://opentextbc.ca/accessibilitytoolkit/chapter/media/#captions" TargetMode="External"/><Relationship Id="rId5" Type="http://schemas.openxmlformats.org/officeDocument/2006/relationships/hyperlink" Target="https://opentextbc.ca/accessibilitytoolkit/chapter/media/#AudioDesc" TargetMode="External"/><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updated: January </a:t>
            </a:r>
            <a:r>
              <a:rPr lang="en-US" baseline="0" dirty="0" smtClean="0"/>
              <a:t>23, </a:t>
            </a:r>
            <a:r>
              <a:rPr lang="en-US" baseline="0" dirty="0" smtClean="0"/>
              <a:t>2018, LA</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pPr/>
              <a:t>1</a:t>
            </a:fld>
            <a:endParaRPr lang="en-US"/>
          </a:p>
        </p:txBody>
      </p:sp>
    </p:spTree>
    <p:extLst>
      <p:ext uri="{BB962C8B-B14F-4D97-AF65-F5344CB8AC3E}">
        <p14:creationId xmlns:p14="http://schemas.microsoft.com/office/powerpoint/2010/main" val="89355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you begin adding images and other media to the</a:t>
            </a:r>
            <a:r>
              <a:rPr lang="en-US" baseline="0" dirty="0" smtClean="0"/>
              <a:t> Media Library, this is what you’ll see</a:t>
            </a:r>
            <a:r>
              <a:rPr lang="mr-IN" baseline="0" dirty="0" smtClean="0"/>
              <a:t>…</a:t>
            </a:r>
            <a:r>
              <a:rPr lang="en-US" baseline="0" dirty="0" smtClean="0"/>
              <a:t>.</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10</a:t>
            </a:fld>
            <a:endParaRPr lang="en-US"/>
          </a:p>
        </p:txBody>
      </p:sp>
    </p:spTree>
    <p:extLst>
      <p:ext uri="{BB962C8B-B14F-4D97-AF65-F5344CB8AC3E}">
        <p14:creationId xmlns:p14="http://schemas.microsoft.com/office/powerpoint/2010/main" val="1481772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begin to populate the library, you can start using the various settings circled in blue to view and search for specific items. For example, this</a:t>
            </a:r>
            <a:r>
              <a:rPr lang="en-US" baseline="0" dirty="0" smtClean="0"/>
              <a:t> is the “grid” view. It is the default view, but can also be selected using the “grid” icon by the red arrow.</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11</a:t>
            </a:fld>
            <a:endParaRPr lang="en-US"/>
          </a:p>
        </p:txBody>
      </p:sp>
    </p:spTree>
    <p:extLst>
      <p:ext uri="{BB962C8B-B14F-4D97-AF65-F5344CB8AC3E}">
        <p14:creationId xmlns:p14="http://schemas.microsoft.com/office/powerpoint/2010/main" val="1178677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“list” view.</a:t>
            </a:r>
            <a:r>
              <a:rPr lang="en-US" baseline="0" dirty="0" smtClean="0"/>
              <a:t> You can select this using the “list” icon by the red arrow.</a:t>
            </a:r>
          </a:p>
          <a:p>
            <a:endParaRPr lang="en-US" baseline="0" dirty="0" smtClean="0"/>
          </a:p>
          <a:p>
            <a:r>
              <a:rPr lang="en-US" baseline="0" dirty="0" smtClean="0"/>
              <a:t>The green arrow points to the dropdown list that allows you to reveal:</a:t>
            </a:r>
          </a:p>
          <a:p>
            <a:pPr marL="228600" indent="-228600">
              <a:buFont typeface="+mj-lt"/>
              <a:buAutoNum type="arabicPeriod"/>
            </a:pPr>
            <a:r>
              <a:rPr lang="en-US" dirty="0" smtClean="0"/>
              <a:t>“All media items”. You can also search for specific media items in the Search field to the far right</a:t>
            </a:r>
            <a:r>
              <a:rPr lang="en-US" baseline="0" dirty="0" smtClean="0"/>
              <a:t> (circled in blue).</a:t>
            </a:r>
            <a:endParaRPr lang="en-US" dirty="0" smtClean="0"/>
          </a:p>
          <a:p>
            <a:pPr marL="228600" indent="-228600">
              <a:buFont typeface="+mj-lt"/>
              <a:buAutoNum type="arabicPeriod"/>
            </a:pPr>
            <a:r>
              <a:rPr lang="en-US" dirty="0" smtClean="0"/>
              <a:t>“Images” only OR</a:t>
            </a:r>
          </a:p>
          <a:p>
            <a:pPr marL="228600" indent="-228600">
              <a:buFont typeface="+mj-lt"/>
              <a:buAutoNum type="arabicPeriod"/>
            </a:pPr>
            <a:r>
              <a:rPr lang="en-US" dirty="0" smtClean="0"/>
              <a:t>All “unattached” media. Attached media are</a:t>
            </a:r>
            <a:r>
              <a:rPr lang="en-US" baseline="0" dirty="0" smtClean="0"/>
              <a:t> those for which a link is used, within the textbook’s body, and to a targeted medium within the library. An example will be provided later.</a:t>
            </a:r>
          </a:p>
          <a:p>
            <a:pPr marL="228600" indent="-228600">
              <a:buFont typeface="+mj-lt"/>
              <a:buAutoNum type="arabicPeriod"/>
            </a:pPr>
            <a:r>
              <a:rPr lang="en-US" baseline="0" dirty="0" smtClean="0"/>
              <a:t>The “All dates” dropdown menu provides a list of dates, by month and year, of periods during which media has been added to this library. This view will allow you to look back at the times when media is added. This can be helpful when you want to update outdated items.</a:t>
            </a:r>
          </a:p>
          <a:p>
            <a:pPr marL="228600" indent="-228600">
              <a:buFont typeface="+mj-lt"/>
              <a:buAutoNum type="arabicPeriod"/>
            </a:pPr>
            <a:endParaRPr lang="en-US" baseline="0" dirty="0" smtClean="0"/>
          </a:p>
          <a:p>
            <a:pPr marL="0" indent="0">
              <a:buFont typeface="+mj-lt"/>
              <a:buNone/>
            </a:pPr>
            <a:r>
              <a:rPr lang="en-US" baseline="0" dirty="0" smtClean="0"/>
              <a:t>These options are also available in the “grid” view.</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12</a:t>
            </a:fld>
            <a:endParaRPr lang="en-US"/>
          </a:p>
        </p:txBody>
      </p:sp>
    </p:spTree>
    <p:extLst>
      <p:ext uri="{BB962C8B-B14F-4D97-AF65-F5344CB8AC3E}">
        <p14:creationId xmlns:p14="http://schemas.microsoft.com/office/powerpoint/2010/main" val="84536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information and to reorganize the</a:t>
            </a:r>
            <a:r>
              <a:rPr lang="en-US" baseline="0" dirty="0" smtClean="0"/>
              <a:t> media in your book’s library, open up “Screen Options” (circled in pink on the upper right side). This will reveal:</a:t>
            </a:r>
          </a:p>
          <a:p>
            <a:pPr marL="228600" indent="-228600">
              <a:buFont typeface="+mj-lt"/>
              <a:buAutoNum type="arabicPeriod"/>
            </a:pPr>
            <a:r>
              <a:rPr lang="en-US" baseline="0" dirty="0" smtClean="0"/>
              <a:t>Columns that you’d like to see by:</a:t>
            </a:r>
          </a:p>
          <a:p>
            <a:pPr marL="685800" lvl="1" indent="-228600">
              <a:buFont typeface="+mj-lt"/>
              <a:buAutoNum type="arabicPeriod"/>
            </a:pPr>
            <a:r>
              <a:rPr lang="en-US" baseline="0" dirty="0" smtClean="0"/>
              <a:t> “Author” (this is another name for the “Users” who has access to this book)</a:t>
            </a:r>
          </a:p>
          <a:p>
            <a:pPr marL="685800" lvl="1" indent="-228600">
              <a:buFont typeface="+mj-lt"/>
              <a:buAutoNum type="arabicPeriod"/>
            </a:pPr>
            <a:r>
              <a:rPr lang="en-US" baseline="0" dirty="0" smtClean="0"/>
              <a:t>“Uploaded to”, which indicates whether or not the item has been attached or embedded within the textbook’s body</a:t>
            </a:r>
          </a:p>
          <a:p>
            <a:pPr marL="685800" lvl="1" indent="-228600">
              <a:buFont typeface="+mj-lt"/>
              <a:buAutoNum type="arabicPeriod"/>
            </a:pPr>
            <a:r>
              <a:rPr lang="en-US" baseline="0" dirty="0" smtClean="0"/>
              <a:t>“Date” when the item was added to the library.</a:t>
            </a:r>
          </a:p>
          <a:p>
            <a:pPr marL="228600" lvl="0" indent="-228600">
              <a:buFont typeface="+mj-lt"/>
              <a:buAutoNum type="arabicPeriod"/>
            </a:pPr>
            <a:r>
              <a:rPr lang="en-US" baseline="0" dirty="0" smtClean="0"/>
              <a:t>Pagination and the “Number of items per page” that are displayed when viewing the Media Library when using the “list” view.</a:t>
            </a:r>
          </a:p>
          <a:p>
            <a:pPr marL="228600" lvl="0" indent="-228600">
              <a:buFont typeface="+mj-lt"/>
              <a:buAutoNum type="arabicPeriod"/>
            </a:pPr>
            <a:endParaRPr lang="en-US" baseline="0" dirty="0" smtClean="0"/>
          </a:p>
          <a:p>
            <a:pPr marL="0" lvl="0" indent="0">
              <a:buFont typeface="+mj-lt"/>
              <a:buNone/>
            </a:pPr>
            <a:r>
              <a:rPr lang="en-US" baseline="0" dirty="0" smtClean="0"/>
              <a:t>Notice too that you can re-sort each column (Author by the green arrow; Uploaded to by the blue arrow; Date by the red arrow) by clicking on the column name.</a:t>
            </a:r>
          </a:p>
        </p:txBody>
      </p:sp>
      <p:sp>
        <p:nvSpPr>
          <p:cNvPr id="4" name="Slide Number Placeholder 3"/>
          <p:cNvSpPr>
            <a:spLocks noGrp="1"/>
          </p:cNvSpPr>
          <p:nvPr>
            <p:ph type="sldNum" sz="quarter" idx="10"/>
          </p:nvPr>
        </p:nvSpPr>
        <p:spPr/>
        <p:txBody>
          <a:bodyPr/>
          <a:lstStyle/>
          <a:p>
            <a:fld id="{E50CC43B-D8B0-AD49-926B-D2166CE8727F}" type="slidenum">
              <a:rPr lang="en-US" smtClean="0"/>
              <a:t>13</a:t>
            </a:fld>
            <a:endParaRPr lang="en-US"/>
          </a:p>
        </p:txBody>
      </p:sp>
    </p:spTree>
    <p:extLst>
      <p:ext uri="{BB962C8B-B14F-4D97-AF65-F5344CB8AC3E}">
        <p14:creationId xmlns:p14="http://schemas.microsoft.com/office/powerpoint/2010/main" val="1801697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 features are those that allow you to</a:t>
            </a:r>
            <a:r>
              <a:rPr lang="en-US" baseline="0" dirty="0" smtClean="0"/>
              <a:t> attach or detach an image (in the column by the green arrow) and remove an image (by the pink arrow).</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14</a:t>
            </a:fld>
            <a:endParaRPr lang="en-US"/>
          </a:p>
        </p:txBody>
      </p:sp>
    </p:spTree>
    <p:extLst>
      <p:ext uri="{BB962C8B-B14F-4D97-AF65-F5344CB8AC3E}">
        <p14:creationId xmlns:p14="http://schemas.microsoft.com/office/powerpoint/2010/main" val="1625038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a:t>
            </a:r>
            <a:r>
              <a:rPr lang="en-US" baseline="0" dirty="0" smtClean="0"/>
              <a:t> “Detach” link is listed by an image (see blue arrow) this indicates that the image is, in fact, </a:t>
            </a:r>
            <a:r>
              <a:rPr lang="en-US" b="1" baseline="0" dirty="0" smtClean="0"/>
              <a:t>attached</a:t>
            </a:r>
            <a:r>
              <a:rPr lang="en-US" baseline="0" dirty="0" smtClean="0"/>
              <a:t> to a webpage within the textbook. The “Detach” link is the feature that presumably allows you to detach the image from that page (but does not remove it from the Media Library). </a:t>
            </a:r>
          </a:p>
          <a:p>
            <a:endParaRPr lang="en-US" baseline="0" dirty="0" smtClean="0"/>
          </a:p>
          <a:p>
            <a:r>
              <a:rPr lang="en-US" baseline="0" dirty="0" smtClean="0"/>
              <a:t>Similarly, the “Attach” link by an image (see green arrow) indicates that an image is </a:t>
            </a:r>
            <a:r>
              <a:rPr lang="en-US" b="1" baseline="0" dirty="0" smtClean="0"/>
              <a:t>not</a:t>
            </a:r>
            <a:r>
              <a:rPr lang="en-US" baseline="0" dirty="0" smtClean="0"/>
              <a:t> attached, or is in fact detached, to a webpage in the textbook. The “Attach” link is the means by which you should be able to attach this image to a specific webpage or chapter in your book.</a:t>
            </a:r>
            <a:endParaRPr lang="en-US" dirty="0" smtClean="0"/>
          </a:p>
          <a:p>
            <a:endParaRPr lang="en-US" dirty="0" smtClean="0"/>
          </a:p>
          <a:p>
            <a:r>
              <a:rPr lang="en-US" dirty="0" smtClean="0"/>
              <a:t>Unfortunately, we have found that the “Attach” and “Detach” functions</a:t>
            </a:r>
            <a:r>
              <a:rPr lang="en-US" baseline="0" dirty="0" smtClean="0"/>
              <a:t> do not work as designed. We are investigating this problem.</a:t>
            </a:r>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15</a:t>
            </a:fld>
            <a:endParaRPr lang="en-US"/>
          </a:p>
        </p:txBody>
      </p:sp>
    </p:spTree>
    <p:extLst>
      <p:ext uri="{BB962C8B-B14F-4D97-AF65-F5344CB8AC3E}">
        <p14:creationId xmlns:p14="http://schemas.microsoft.com/office/powerpoint/2010/main" val="783545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delete function does work well.</a:t>
            </a:r>
          </a:p>
          <a:p>
            <a:endParaRPr lang="en-US" dirty="0" smtClean="0"/>
          </a:p>
          <a:p>
            <a:r>
              <a:rPr lang="en-US" dirty="0" smtClean="0"/>
              <a:t>If you reveal</a:t>
            </a:r>
            <a:r>
              <a:rPr lang="en-US" baseline="0" dirty="0" smtClean="0"/>
              <a:t> the “Bulk Actions” dropdown list, the “Delete Permanently” option appears. This is useful when you want to remove several media items at the same time. To do this, </a:t>
            </a:r>
          </a:p>
          <a:p>
            <a:pPr marL="228600" indent="-228600">
              <a:buFont typeface="+mj-lt"/>
              <a:buAutoNum type="arabicPeriod"/>
            </a:pPr>
            <a:r>
              <a:rPr lang="en-US" baseline="0" dirty="0" smtClean="0"/>
              <a:t>Choose “Delete Permanently”</a:t>
            </a:r>
          </a:p>
          <a:p>
            <a:pPr marL="228600" indent="-228600">
              <a:buFont typeface="+mj-lt"/>
              <a:buAutoNum type="arabicPeriod"/>
            </a:pPr>
            <a:r>
              <a:rPr lang="en-US" baseline="0" dirty="0" smtClean="0"/>
              <a:t>Mark the checkbox by each item to delete</a:t>
            </a:r>
          </a:p>
          <a:p>
            <a:pPr marL="228600" indent="-228600">
              <a:buFont typeface="+mj-lt"/>
              <a:buAutoNum type="arabicPeriod"/>
            </a:pPr>
            <a:r>
              <a:rPr lang="en-US" baseline="0" dirty="0" smtClean="0"/>
              <a:t>Click on the ”Apply” button</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16</a:t>
            </a:fld>
            <a:endParaRPr lang="en-US"/>
          </a:p>
        </p:txBody>
      </p:sp>
    </p:spTree>
    <p:extLst>
      <p:ext uri="{BB962C8B-B14F-4D97-AF65-F5344CB8AC3E}">
        <p14:creationId xmlns:p14="http://schemas.microsoft.com/office/powerpoint/2010/main" val="1660504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it looks like</a:t>
            </a:r>
            <a:r>
              <a:rPr lang="en-US" baseline="0" dirty="0" smtClean="0"/>
              <a:t> from the “grid” view.</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17</a:t>
            </a:fld>
            <a:endParaRPr lang="en-US"/>
          </a:p>
        </p:txBody>
      </p:sp>
    </p:spTree>
    <p:extLst>
      <p:ext uri="{BB962C8B-B14F-4D97-AF65-F5344CB8AC3E}">
        <p14:creationId xmlns:p14="http://schemas.microsoft.com/office/powerpoint/2010/main" val="1689996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18</a:t>
            </a:fld>
            <a:endParaRPr lang="en-US"/>
          </a:p>
        </p:txBody>
      </p:sp>
    </p:spTree>
    <p:extLst>
      <p:ext uri="{BB962C8B-B14F-4D97-AF65-F5344CB8AC3E}">
        <p14:creationId xmlns:p14="http://schemas.microsoft.com/office/powerpoint/2010/main" val="1299449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define an image as any non-text, static resource such as a photo, illustration, clip art, icon, vector graphic, or symbol. </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19</a:t>
            </a:fld>
            <a:endParaRPr lang="en-US"/>
          </a:p>
        </p:txBody>
      </p:sp>
    </p:spTree>
    <p:extLst>
      <p:ext uri="{BB962C8B-B14F-4D97-AF65-F5344CB8AC3E}">
        <p14:creationId xmlns:p14="http://schemas.microsoft.com/office/powerpoint/2010/main" val="905814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our topics for today. </a:t>
            </a:r>
          </a:p>
          <a:p>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pPr/>
              <a:t>2</a:t>
            </a:fld>
            <a:endParaRPr lang="en-US"/>
          </a:p>
        </p:txBody>
      </p:sp>
    </p:spTree>
    <p:extLst>
      <p:ext uri="{BB962C8B-B14F-4D97-AF65-F5344CB8AC3E}">
        <p14:creationId xmlns:p14="http://schemas.microsoft.com/office/powerpoint/2010/main" val="2787984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 open textbook authors rely on repositories </a:t>
            </a:r>
            <a:r>
              <a:rPr lang="en-US" baseline="0" dirty="0" smtClean="0"/>
              <a:t>like Wikimedia Commons and </a:t>
            </a:r>
            <a:r>
              <a:rPr lang="en-US" dirty="0" err="1" smtClean="0"/>
              <a:t>Pixabay</a:t>
            </a:r>
            <a:r>
              <a:rPr lang="en-US" baseline="0" dirty="0" smtClean="0"/>
              <a:t> for images covered by an open copyright license or in the public domain.</a:t>
            </a:r>
            <a:endParaRPr lang="en-US" dirty="0" smtClean="0"/>
          </a:p>
          <a:p>
            <a:endParaRPr lang="en-US" dirty="0" smtClean="0"/>
          </a:p>
          <a:p>
            <a:pPr marL="228600" indent="-228600">
              <a:buFont typeface="+mj-lt"/>
              <a:buAutoNum type="arabicPeriod"/>
            </a:pPr>
            <a:r>
              <a:rPr lang="en-US" dirty="0" smtClean="0"/>
              <a:t>Wikimedia contains media available in the public domain and are </a:t>
            </a:r>
            <a:r>
              <a:rPr lang="en-US" dirty="0" smtClean="0"/>
              <a:t>available under </a:t>
            </a:r>
            <a:r>
              <a:rPr lang="en-US" dirty="0" smtClean="0"/>
              <a:t>a variety of open copyright licenses. </a:t>
            </a:r>
          </a:p>
          <a:p>
            <a:pPr marL="228600" indent="-228600">
              <a:buFont typeface="+mj-lt"/>
              <a:buAutoNum type="arabicPeriod"/>
            </a:pPr>
            <a:r>
              <a:rPr lang="en-US" dirty="0" err="1" smtClean="0"/>
              <a:t>Pixabay</a:t>
            </a:r>
            <a:r>
              <a:rPr lang="en-US" dirty="0" smtClean="0"/>
              <a:t> contains</a:t>
            </a:r>
            <a:r>
              <a:rPr lang="en-US" baseline="0" dirty="0" smtClean="0"/>
              <a:t> </a:t>
            </a:r>
            <a:r>
              <a:rPr lang="en-US" dirty="0" smtClean="0"/>
              <a:t>copyright free images and videos. All contents are released under Creative Commons </a:t>
            </a:r>
            <a:r>
              <a:rPr lang="en-US" dirty="0" smtClean="0"/>
              <a:t>CC0</a:t>
            </a:r>
            <a:r>
              <a:rPr lang="en-US" baseline="0" dirty="0" smtClean="0"/>
              <a:t> and are in the public domain.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20</a:t>
            </a:fld>
            <a:endParaRPr lang="en-US"/>
          </a:p>
        </p:txBody>
      </p:sp>
    </p:spTree>
    <p:extLst>
      <p:ext uri="{BB962C8B-B14F-4D97-AF65-F5344CB8AC3E}">
        <p14:creationId xmlns:p14="http://schemas.microsoft.com/office/powerpoint/2010/main" val="883656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can also choose to create or hire someone else to create original resources, as long as the creator understands that the item will be released under an open copyright (Creative Commons) license. These might be photos, illustrations, or other images or objects. Here are a couple of examples: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All photos used in the </a:t>
            </a:r>
            <a:r>
              <a:rPr lang="en-US" i="1" baseline="0" dirty="0" smtClean="0"/>
              <a:t>Clinical Procedures for Safer Patient Care </a:t>
            </a:r>
            <a:r>
              <a:rPr lang="en-US" baseline="0" dirty="0" smtClean="0"/>
              <a:t>textbook were taken by the authors.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Many of the illustrations in the </a:t>
            </a:r>
            <a:r>
              <a:rPr lang="en-US" i="1" baseline="0" dirty="0" smtClean="0"/>
              <a:t>B.C. Open Textbook Accessibility Toolkit </a:t>
            </a:r>
            <a:r>
              <a:rPr lang="en-US" baseline="0" dirty="0" smtClean="0"/>
              <a:t>were original drawings created by a contracted illustrator.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21</a:t>
            </a:fld>
            <a:endParaRPr lang="en-US"/>
          </a:p>
        </p:txBody>
      </p:sp>
    </p:spTree>
    <p:extLst>
      <p:ext uri="{BB962C8B-B14F-4D97-AF65-F5344CB8AC3E}">
        <p14:creationId xmlns:p14="http://schemas.microsoft.com/office/powerpoint/2010/main" val="452314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 an image to the Media Library, select the method you’d like to use.</a:t>
            </a:r>
          </a:p>
          <a:p>
            <a:endParaRPr lang="en-US" dirty="0" smtClean="0"/>
          </a:p>
          <a:p>
            <a:pPr marL="228600" indent="-228600">
              <a:buFont typeface="+mj-lt"/>
              <a:buAutoNum type="arabicPeriod"/>
            </a:pPr>
            <a:r>
              <a:rPr lang="en-US" sz="1200" b="0" i="0" kern="1200" dirty="0" smtClean="0">
                <a:solidFill>
                  <a:schemeClr val="tx1"/>
                </a:solidFill>
                <a:effectLst/>
                <a:latin typeface="+mn-lt"/>
                <a:ea typeface="+mn-ea"/>
                <a:cs typeface="+mn-cs"/>
              </a:rPr>
              <a:t>You can drag files from your computer onto this screen.</a:t>
            </a:r>
          </a:p>
          <a:p>
            <a:pPr marL="228600" indent="-228600">
              <a:buFont typeface="+mj-lt"/>
              <a:buAutoNum type="arabicPeriod"/>
            </a:pPr>
            <a:r>
              <a:rPr lang="en-US" sz="1200" b="0" i="0" kern="1200" dirty="0" smtClean="0">
                <a:solidFill>
                  <a:schemeClr val="tx1"/>
                </a:solidFill>
                <a:effectLst/>
                <a:latin typeface="+mn-lt"/>
                <a:ea typeface="+mn-ea"/>
                <a:cs typeface="+mn-cs"/>
              </a:rPr>
              <a:t>Or, click on “Select Files” to browse for the correct media files on your computer. Click on the file names and the files will upload.</a:t>
            </a:r>
          </a:p>
          <a:p>
            <a:pPr marL="0" lvl="0" indent="0">
              <a:buNone/>
            </a:pPr>
            <a:endParaRPr lang="en-US" baseline="0" dirty="0" smtClean="0"/>
          </a:p>
          <a:p>
            <a:pPr marL="0" lvl="0" indent="0">
              <a:buNone/>
            </a:pPr>
            <a:endParaRPr lang="en-US" baseline="0" dirty="0" smtClean="0"/>
          </a:p>
          <a:p>
            <a:pPr marL="685800" lvl="1" indent="-228600">
              <a:buAutoNum type="arabicPeriod"/>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22</a:t>
            </a:fld>
            <a:endParaRPr lang="en-US"/>
          </a:p>
        </p:txBody>
      </p:sp>
    </p:spTree>
    <p:extLst>
      <p:ext uri="{BB962C8B-B14F-4D97-AF65-F5344CB8AC3E}">
        <p14:creationId xmlns:p14="http://schemas.microsoft.com/office/powerpoint/2010/main" val="2133317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go to the chapter or part where the image will be placed in the textbook (green arrow). Begin by clicking on the “Add Media” button by the blue arrow</a:t>
            </a:r>
            <a:r>
              <a:rPr lang="mr-IN" baseline="0" dirty="0" smtClean="0"/>
              <a:t>…</a:t>
            </a:r>
            <a:endParaRPr lang="en-US" baseline="0" dirty="0" smtClean="0"/>
          </a:p>
          <a:p>
            <a:endParaRPr lang="en-US" baseline="0" dirty="0" smtClean="0"/>
          </a:p>
          <a:p>
            <a:r>
              <a:rPr lang="en-US" baseline="0" dirty="0" smtClean="0"/>
              <a:t>NEXT SLIDE</a:t>
            </a:r>
          </a:p>
        </p:txBody>
      </p:sp>
      <p:sp>
        <p:nvSpPr>
          <p:cNvPr id="4" name="Slide Number Placeholder 3"/>
          <p:cNvSpPr>
            <a:spLocks noGrp="1"/>
          </p:cNvSpPr>
          <p:nvPr>
            <p:ph type="sldNum" sz="quarter" idx="10"/>
          </p:nvPr>
        </p:nvSpPr>
        <p:spPr/>
        <p:txBody>
          <a:bodyPr/>
          <a:lstStyle/>
          <a:p>
            <a:fld id="{E50CC43B-D8B0-AD49-926B-D2166CE8727F}" type="slidenum">
              <a:rPr lang="en-US" smtClean="0"/>
              <a:t>23</a:t>
            </a:fld>
            <a:endParaRPr lang="en-US"/>
          </a:p>
        </p:txBody>
      </p:sp>
    </p:spTree>
    <p:extLst>
      <p:ext uri="{BB962C8B-B14F-4D97-AF65-F5344CB8AC3E}">
        <p14:creationId xmlns:p14="http://schemas.microsoft.com/office/powerpoint/2010/main" val="2086843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and you’ll be redirected to the Media Library</a:t>
            </a:r>
            <a:r>
              <a:rPr lang="mr-IN" dirty="0" smtClean="0"/>
              <a:t>…</a:t>
            </a:r>
            <a:endParaRPr lang="en-US" dirty="0" smtClean="0"/>
          </a:p>
          <a:p>
            <a:endParaRPr lang="en-US" dirty="0" smtClean="0"/>
          </a:p>
          <a:p>
            <a:r>
              <a:rPr lang="en-US"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24</a:t>
            </a:fld>
            <a:endParaRPr lang="en-US"/>
          </a:p>
        </p:txBody>
      </p:sp>
    </p:spTree>
    <p:extLst>
      <p:ext uri="{BB962C8B-B14F-4D97-AF65-F5344CB8AC3E}">
        <p14:creationId xmlns:p14="http://schemas.microsoft.com/office/powerpoint/2010/main" val="928571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.where you can select the</a:t>
            </a:r>
            <a:r>
              <a:rPr lang="en-US" baseline="0" dirty="0" smtClean="0"/>
              <a:t> image to insert into your book.</a:t>
            </a:r>
          </a:p>
          <a:p>
            <a:endParaRPr lang="en-US" baseline="0" dirty="0" smtClean="0"/>
          </a:p>
          <a:p>
            <a:r>
              <a:rPr lang="en-US" baseline="0" dirty="0" smtClean="0"/>
              <a:t>Notice that by selecting the image, the “Attachment Details” panel pops up (circled in red, on the right). </a:t>
            </a:r>
          </a:p>
          <a:p>
            <a:endParaRPr lang="en-US" baseline="0" dirty="0" smtClean="0"/>
          </a:p>
          <a:p>
            <a:r>
              <a:rPr lang="en-US" baseline="0" dirty="0" smtClean="0"/>
              <a:t>This panel provides details about your image such as,</a:t>
            </a:r>
          </a:p>
          <a:p>
            <a:pPr marL="228600" indent="-228600">
              <a:buFont typeface="+mj-lt"/>
              <a:buAutoNum type="arabicPeriod"/>
            </a:pPr>
            <a:r>
              <a:rPr lang="en-US" dirty="0" smtClean="0"/>
              <a:t>The file name; notice that this is a PNG file</a:t>
            </a:r>
          </a:p>
          <a:p>
            <a:pPr marL="228600" indent="-228600">
              <a:buFont typeface="+mj-lt"/>
              <a:buAutoNum type="arabicPeriod"/>
            </a:pPr>
            <a:r>
              <a:rPr lang="en-US" dirty="0" smtClean="0"/>
              <a:t>The date the image was added to the Media</a:t>
            </a:r>
            <a:r>
              <a:rPr lang="en-US" baseline="0" dirty="0" smtClean="0"/>
              <a:t> Library</a:t>
            </a:r>
          </a:p>
          <a:p>
            <a:pPr marL="228600" indent="-228600">
              <a:buFont typeface="+mj-lt"/>
              <a:buAutoNum type="arabicPeriod"/>
            </a:pPr>
            <a:r>
              <a:rPr lang="en-US" baseline="0" dirty="0" smtClean="0"/>
              <a:t>The file size (104 KB)</a:t>
            </a:r>
          </a:p>
          <a:p>
            <a:pPr marL="228600" indent="-228600">
              <a:buFont typeface="+mj-lt"/>
              <a:buAutoNum type="arabicPeriod"/>
            </a:pPr>
            <a:r>
              <a:rPr lang="en-US" baseline="0" dirty="0" smtClean="0"/>
              <a:t>The image dimensions</a:t>
            </a:r>
          </a:p>
          <a:p>
            <a:pPr marL="228600" indent="-228600">
              <a:buFont typeface="+mj-lt"/>
              <a:buAutoNum type="arabicPeriod"/>
            </a:pPr>
            <a:endParaRPr lang="en-US" baseline="0" dirty="0" smtClean="0"/>
          </a:p>
          <a:p>
            <a:pPr marL="0" indent="0">
              <a:buFont typeface="+mj-lt"/>
              <a:buNone/>
            </a:pPr>
            <a:r>
              <a:rPr lang="en-US" baseline="0" dirty="0" smtClean="0"/>
              <a:t>Functions include:</a:t>
            </a:r>
          </a:p>
          <a:p>
            <a:pPr marL="228600" indent="-228600">
              <a:buFont typeface="+mj-lt"/>
              <a:buAutoNum type="arabicPeriod"/>
            </a:pPr>
            <a:r>
              <a:rPr lang="en-US" baseline="0" dirty="0" smtClean="0"/>
              <a:t>An ”Edit Image” link</a:t>
            </a:r>
          </a:p>
          <a:p>
            <a:pPr marL="228600" indent="-228600">
              <a:buFont typeface="+mj-lt"/>
              <a:buAutoNum type="arabicPeriod"/>
            </a:pPr>
            <a:r>
              <a:rPr lang="en-US" baseline="0" dirty="0" smtClean="0"/>
              <a:t>A “Delete Permanently” link </a:t>
            </a:r>
            <a:r>
              <a:rPr lang="mr-IN" baseline="0" dirty="0" smtClean="0"/>
              <a:t>–</a:t>
            </a:r>
            <a:r>
              <a:rPr lang="en-US" baseline="0" dirty="0" smtClean="0"/>
              <a:t> a warning message will appear asking if you’re sure.</a:t>
            </a:r>
          </a:p>
          <a:p>
            <a:pPr marL="228600" indent="-228600">
              <a:buFont typeface="+mj-lt"/>
              <a:buAutoNum type="arabicPeriod"/>
            </a:pPr>
            <a:r>
              <a:rPr lang="en-US" baseline="0" dirty="0" smtClean="0"/>
              <a:t>A “Clear” link (by the green arrow) will unselect the image for posting.</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25</a:t>
            </a:fld>
            <a:endParaRPr lang="en-US"/>
          </a:p>
        </p:txBody>
      </p:sp>
    </p:spTree>
    <p:extLst>
      <p:ext uri="{BB962C8B-B14F-4D97-AF65-F5344CB8AC3E}">
        <p14:creationId xmlns:p14="http://schemas.microsoft.com/office/powerpoint/2010/main" val="1776185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choose to make</a:t>
            </a:r>
            <a:r>
              <a:rPr lang="en-US" baseline="0" dirty="0" smtClean="0"/>
              <a:t> additions and changes to the image before posting through the “Attachment Display Settings” (circled in red, in the right, lower corner).</a:t>
            </a:r>
          </a:p>
          <a:p>
            <a:endParaRPr lang="en-US" baseline="0" dirty="0" smtClean="0"/>
          </a:p>
          <a:p>
            <a:r>
              <a:rPr lang="en-US" baseline="0" dirty="0" smtClean="0"/>
              <a:t>Here you’ll see:</a:t>
            </a:r>
          </a:p>
          <a:p>
            <a:pPr marL="228600" indent="-228600">
              <a:buFont typeface="+mj-lt"/>
              <a:buAutoNum type="arabicPeriod"/>
            </a:pPr>
            <a:r>
              <a:rPr lang="en-US" baseline="0" dirty="0" smtClean="0"/>
              <a:t>The URL for the image in your book; don’t touch this.</a:t>
            </a:r>
          </a:p>
          <a:p>
            <a:pPr marL="228600" indent="-228600">
              <a:buFont typeface="+mj-lt"/>
              <a:buAutoNum type="arabicPeriod"/>
            </a:pPr>
            <a:r>
              <a:rPr lang="en-US" baseline="0" dirty="0" smtClean="0"/>
              <a:t>The Title: here </a:t>
            </a:r>
            <a:r>
              <a:rPr lang="en-US" baseline="0" dirty="0" err="1" smtClean="0"/>
              <a:t>Pressbooks</a:t>
            </a:r>
            <a:r>
              <a:rPr lang="en-US" baseline="0" dirty="0" smtClean="0"/>
              <a:t> has used the file name, minus the file extension, as the name. This you can change.</a:t>
            </a:r>
          </a:p>
          <a:p>
            <a:pPr marL="228600" indent="-228600">
              <a:buFont typeface="+mj-lt"/>
              <a:buAutoNum type="arabicPeriod"/>
            </a:pPr>
            <a:r>
              <a:rPr lang="en-US" baseline="0" dirty="0" smtClean="0"/>
              <a:t>The Caption: this will appear under the image once it’s posted in the book. </a:t>
            </a:r>
          </a:p>
          <a:p>
            <a:pPr marL="228600" indent="-228600">
              <a:buFont typeface="+mj-lt"/>
              <a:buAutoNum type="arabicPeriod"/>
            </a:pPr>
            <a:r>
              <a:rPr lang="en-US" baseline="0" dirty="0" smtClean="0"/>
              <a:t>Alt Text: a description of the image can be added for accessibility. (This will be discussed in more detail later on.)</a:t>
            </a:r>
          </a:p>
          <a:p>
            <a:pPr marL="228600" indent="-228600">
              <a:buFont typeface="+mj-lt"/>
              <a:buAutoNum type="arabicPeriod"/>
            </a:pPr>
            <a:r>
              <a:rPr lang="en-US" baseline="0" dirty="0" smtClean="0"/>
              <a:t>Description: authors often use this field to record information about the image that they want to refer to later such as the license type or URL to its source. </a:t>
            </a:r>
          </a:p>
          <a:p>
            <a:pPr marL="685800" lvl="1" indent="-228600">
              <a:buFont typeface="+mj-lt"/>
              <a:buAutoNum type="arabicPeriod"/>
            </a:pPr>
            <a:r>
              <a:rPr lang="en-US" baseline="0" dirty="0" smtClean="0"/>
              <a:t>NOTE: It’s difficult to access this field once an image is posted because </a:t>
            </a:r>
            <a:r>
              <a:rPr lang="en-US" baseline="0" dirty="0" err="1" smtClean="0"/>
              <a:t>tt</a:t>
            </a:r>
            <a:r>
              <a:rPr lang="en-US" baseline="0" dirty="0" smtClean="0"/>
              <a:t> is not viewable via the Edit icon from the post. Instead, you need to locate and view the image from the Media Library.</a:t>
            </a:r>
          </a:p>
        </p:txBody>
      </p:sp>
      <p:sp>
        <p:nvSpPr>
          <p:cNvPr id="4" name="Slide Number Placeholder 3"/>
          <p:cNvSpPr>
            <a:spLocks noGrp="1"/>
          </p:cNvSpPr>
          <p:nvPr>
            <p:ph type="sldNum" sz="quarter" idx="10"/>
          </p:nvPr>
        </p:nvSpPr>
        <p:spPr/>
        <p:txBody>
          <a:bodyPr/>
          <a:lstStyle/>
          <a:p>
            <a:fld id="{E50CC43B-D8B0-AD49-926B-D2166CE8727F}" type="slidenum">
              <a:rPr lang="en-US" smtClean="0"/>
              <a:t>26</a:t>
            </a:fld>
            <a:endParaRPr lang="en-US"/>
          </a:p>
        </p:txBody>
      </p:sp>
    </p:spTree>
    <p:extLst>
      <p:ext uri="{BB962C8B-B14F-4D97-AF65-F5344CB8AC3E}">
        <p14:creationId xmlns:p14="http://schemas.microsoft.com/office/powerpoint/2010/main" val="562302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click on the “Edit Image” link, you will give these options.</a:t>
            </a:r>
          </a:p>
          <a:p>
            <a:pPr marL="228600" indent="-228600">
              <a:buAutoNum type="arabicPeriod"/>
            </a:pPr>
            <a:r>
              <a:rPr lang="en-US" dirty="0" smtClean="0"/>
              <a:t>Above the image are icons that provide a variety of functions such as:</a:t>
            </a:r>
          </a:p>
          <a:p>
            <a:pPr marL="685800" lvl="1" indent="-228600">
              <a:buAutoNum type="arabicPeriod"/>
            </a:pPr>
            <a:r>
              <a:rPr lang="en-US" dirty="0" smtClean="0"/>
              <a:t>Rotating the image clockwise</a:t>
            </a:r>
          </a:p>
          <a:p>
            <a:pPr marL="685800" lvl="1" indent="-228600">
              <a:buAutoNum type="arabicPeriod"/>
            </a:pPr>
            <a:r>
              <a:rPr lang="en-US" dirty="0" smtClean="0"/>
              <a:t>Rotating</a:t>
            </a:r>
            <a:r>
              <a:rPr lang="en-US" baseline="0" dirty="0" smtClean="0"/>
              <a:t> it counter-clockwise</a:t>
            </a:r>
          </a:p>
          <a:p>
            <a:pPr marL="685800" lvl="1" indent="-228600">
              <a:buAutoNum type="arabicPeriod"/>
            </a:pPr>
            <a:r>
              <a:rPr lang="en-US" baseline="0" dirty="0" smtClean="0"/>
              <a:t>Rotating it from left to right for a mirror image (indicated with the pink arrow; an example is provided as well)</a:t>
            </a:r>
          </a:p>
          <a:p>
            <a:pPr marL="685800" lvl="1" indent="-228600">
              <a:buAutoNum type="arabicPeriod"/>
            </a:pPr>
            <a:r>
              <a:rPr lang="en-US" baseline="0" dirty="0" smtClean="0"/>
              <a:t>Rotating upside down.</a:t>
            </a:r>
          </a:p>
          <a:p>
            <a:pPr marL="685800" lvl="1" indent="-228600">
              <a:buAutoNum type="arabicPeriod"/>
            </a:pPr>
            <a:endParaRPr lang="en-US" baseline="0" dirty="0" smtClean="0"/>
          </a:p>
          <a:p>
            <a:pPr marL="228600" lvl="0" indent="-228600">
              <a:buAutoNum type="arabicPeriod"/>
            </a:pPr>
            <a:r>
              <a:rPr lang="en-US" baseline="0" dirty="0" smtClean="0"/>
              <a:t>You can also use (circled in red):</a:t>
            </a:r>
          </a:p>
          <a:p>
            <a:pPr marL="685800" lvl="1" indent="-228600">
              <a:buAutoNum type="arabicPeriod"/>
            </a:pPr>
            <a:r>
              <a:rPr lang="en-US" baseline="0" dirty="0" smtClean="0"/>
              <a:t> “Scale Image” function and</a:t>
            </a:r>
          </a:p>
          <a:p>
            <a:pPr marL="685800" lvl="1" indent="-228600">
              <a:buAutoNum type="arabicPeriod"/>
            </a:pPr>
            <a:r>
              <a:rPr lang="en-US" baseline="0" dirty="0" smtClean="0"/>
              <a:t>“Image Crop.</a:t>
            </a:r>
          </a:p>
          <a:p>
            <a:pPr marL="228600" lvl="0" indent="-228600">
              <a:buAutoNum type="arabicPeriod"/>
            </a:pPr>
            <a:r>
              <a:rPr lang="en-US" baseline="0" dirty="0" smtClean="0"/>
              <a:t>“Thumbnail Settings” are also an option (indicated by the green arrow).</a:t>
            </a:r>
          </a:p>
          <a:p>
            <a:pPr marL="228600" lvl="0" indent="-228600">
              <a:buAutoNum type="arabicPeriod"/>
            </a:pPr>
            <a:endParaRPr lang="en-US" baseline="0" dirty="0" smtClean="0"/>
          </a:p>
          <a:p>
            <a:pPr marL="0" lvl="0" indent="0">
              <a:buNone/>
            </a:pPr>
            <a:r>
              <a:rPr lang="en-US" baseline="0" dirty="0" smtClean="0"/>
              <a:t>Here are the details</a:t>
            </a:r>
            <a:r>
              <a:rPr lang="mr-IN" baseline="0" dirty="0" smtClean="0"/>
              <a:t>…</a:t>
            </a:r>
            <a:r>
              <a:rPr lang="en-US" baseline="0" dirty="0" smtClean="0"/>
              <a:t>.</a:t>
            </a:r>
          </a:p>
          <a:p>
            <a:pPr marL="0" lvl="0" indent="0">
              <a:buNone/>
            </a:pPr>
            <a:endParaRPr lang="en-US" baseline="0" dirty="0" smtClean="0"/>
          </a:p>
          <a:p>
            <a:pPr marL="0" lvl="0" indent="0">
              <a:buNone/>
            </a:pPr>
            <a:r>
              <a:rPr lang="en-US" baseline="0" dirty="0" smtClean="0"/>
              <a:t>NEXT SLIDE</a:t>
            </a:r>
          </a:p>
          <a:p>
            <a:pPr marL="685800" lvl="1" indent="-228600">
              <a:buAutoNum type="arabicPeriod"/>
            </a:pPr>
            <a:endParaRPr lang="en-US" baseline="0" dirty="0" smtClean="0"/>
          </a:p>
          <a:p>
            <a:pPr marL="685800" lvl="1" indent="-228600">
              <a:buAutoNum type="arabicPeriod"/>
            </a:pPr>
            <a:endParaRPr lang="en-US" dirty="0" smtClean="0"/>
          </a:p>
          <a:p>
            <a:pPr marL="685800" lvl="1" indent="-228600">
              <a:buAutoNum type="arabicPeriod"/>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27</a:t>
            </a:fld>
            <a:endParaRPr lang="en-US"/>
          </a:p>
        </p:txBody>
      </p:sp>
    </p:spTree>
    <p:extLst>
      <p:ext uri="{BB962C8B-B14F-4D97-AF65-F5344CB8AC3E}">
        <p14:creationId xmlns:p14="http://schemas.microsoft.com/office/powerpoint/2010/main" val="1068260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”Scale</a:t>
            </a:r>
            <a:r>
              <a:rPr lang="en-US" baseline="0" dirty="0" smtClean="0"/>
              <a:t> Image” allows you to proportionally scale the original image. Here are a few points to note:</a:t>
            </a:r>
          </a:p>
          <a:p>
            <a:pPr marL="228600" indent="-228600">
              <a:buFont typeface="+mj-lt"/>
              <a:buAutoNum type="arabicPeriod"/>
            </a:pPr>
            <a:r>
              <a:rPr lang="en-US" baseline="0" dirty="0" smtClean="0"/>
              <a:t>It’s recommended that this be done before making other changes such as cropping, flipping, or rotating the image. </a:t>
            </a:r>
          </a:p>
          <a:p>
            <a:pPr marL="228600" indent="-228600">
              <a:buFont typeface="+mj-lt"/>
              <a:buAutoNum type="arabicPeriod"/>
            </a:pPr>
            <a:r>
              <a:rPr lang="en-US" baseline="0" dirty="0" smtClean="0"/>
              <a:t>Images can only be scaled down, not up.</a:t>
            </a:r>
          </a:p>
          <a:p>
            <a:pPr marL="228600" indent="-228600">
              <a:buFont typeface="+mj-lt"/>
              <a:buAutoNum type="arabicPeriod"/>
            </a:pPr>
            <a:r>
              <a:rPr lang="en-US" baseline="0" dirty="0" smtClean="0"/>
              <a:t>The original dimensions are 640 x 640.</a:t>
            </a:r>
          </a:p>
          <a:p>
            <a:pPr marL="228600" indent="-228600">
              <a:buFont typeface="+mj-lt"/>
              <a:buAutoNum type="arabicPeriod"/>
            </a:pPr>
            <a:r>
              <a:rPr lang="en-US" baseline="0" dirty="0" smtClean="0"/>
              <a:t>You are given a warning message after clicking the red “Scale” button.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28</a:t>
            </a:fld>
            <a:endParaRPr lang="en-US"/>
          </a:p>
        </p:txBody>
      </p:sp>
    </p:spTree>
    <p:extLst>
      <p:ext uri="{BB962C8B-B14F-4D97-AF65-F5344CB8AC3E}">
        <p14:creationId xmlns:p14="http://schemas.microsoft.com/office/powerpoint/2010/main" val="1953670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Crop” lets</a:t>
            </a:r>
            <a:r>
              <a:rPr lang="en-US" baseline="0" dirty="0" smtClean="0"/>
              <a:t> you crop or trim an image. Here are points to remember:</a:t>
            </a:r>
          </a:p>
          <a:p>
            <a:pPr marL="228600" indent="-228600">
              <a:buFont typeface="+mj-lt"/>
              <a:buAutoNum type="arabicPeriod"/>
            </a:pPr>
            <a:r>
              <a:rPr lang="en-US" baseline="0" dirty="0" smtClean="0"/>
              <a:t>To crop the image, click on it and drag to make your selection.</a:t>
            </a:r>
          </a:p>
          <a:p>
            <a:pPr marL="228600" indent="-228600">
              <a:buFont typeface="+mj-lt"/>
              <a:buAutoNum type="arabicPeriod"/>
            </a:pPr>
            <a:r>
              <a:rPr lang="en-US" baseline="0" dirty="0" smtClean="0"/>
              <a:t>The crop aspect ratio is the relationship between the width and height of the image.</a:t>
            </a:r>
          </a:p>
          <a:p>
            <a:pPr marL="228600" indent="-228600">
              <a:buFont typeface="+mj-lt"/>
              <a:buAutoNum type="arabicPeriod"/>
            </a:pPr>
            <a:r>
              <a:rPr lang="en-US" baseline="0" dirty="0" smtClean="0"/>
              <a:t>To preserve this aspect ratio, hold down the Shift key during resizing OR</a:t>
            </a:r>
          </a:p>
          <a:p>
            <a:pPr marL="228600" indent="-228600">
              <a:buFont typeface="+mj-lt"/>
              <a:buAutoNum type="arabicPeriod"/>
            </a:pPr>
            <a:r>
              <a:rPr lang="en-US" baseline="0" dirty="0" smtClean="0"/>
              <a:t>Use the Aspect ratio input boxes to specify the ratio</a:t>
            </a:r>
          </a:p>
          <a:p>
            <a:pPr marL="228600" indent="-228600">
              <a:buFont typeface="+mj-lt"/>
              <a:buAutoNum type="arabicPeriod"/>
            </a:pPr>
            <a:r>
              <a:rPr lang="en-US" baseline="0" dirty="0" smtClean="0"/>
              <a:t>The Selection boxes can be used to set the size of the image in pixels.</a:t>
            </a:r>
          </a:p>
          <a:p>
            <a:pPr marL="228600" indent="-228600">
              <a:buFont typeface="+mj-lt"/>
              <a:buAutoNum type="arabicPeriod"/>
            </a:pPr>
            <a:r>
              <a:rPr lang="en-US" baseline="0" dirty="0" smtClean="0"/>
              <a:t>The thumbnail size (viewed in Media settings) is the smallest you can go.</a:t>
            </a:r>
          </a:p>
        </p:txBody>
      </p:sp>
      <p:sp>
        <p:nvSpPr>
          <p:cNvPr id="4" name="Slide Number Placeholder 3"/>
          <p:cNvSpPr>
            <a:spLocks noGrp="1"/>
          </p:cNvSpPr>
          <p:nvPr>
            <p:ph type="sldNum" sz="quarter" idx="10"/>
          </p:nvPr>
        </p:nvSpPr>
        <p:spPr/>
        <p:txBody>
          <a:bodyPr/>
          <a:lstStyle/>
          <a:p>
            <a:fld id="{E50CC43B-D8B0-AD49-926B-D2166CE8727F}" type="slidenum">
              <a:rPr lang="en-US" smtClean="0"/>
              <a:t>29</a:t>
            </a:fld>
            <a:endParaRPr lang="en-US"/>
          </a:p>
        </p:txBody>
      </p:sp>
    </p:spTree>
    <p:extLst>
      <p:ext uri="{BB962C8B-B14F-4D97-AF65-F5344CB8AC3E}">
        <p14:creationId xmlns:p14="http://schemas.microsoft.com/office/powerpoint/2010/main" val="1716992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this webinar, feel</a:t>
            </a:r>
            <a:r>
              <a:rPr lang="en-US" dirty="0" smtClean="0"/>
              <a:t> </a:t>
            </a:r>
            <a:r>
              <a:rPr lang="en-US" dirty="0" smtClean="0"/>
              <a:t>free to view </a:t>
            </a:r>
            <a:r>
              <a:rPr lang="en-US" dirty="0" smtClean="0"/>
              <a:t>videos #8 (how to add images) and #14 (embedding a video), and our other </a:t>
            </a:r>
            <a:r>
              <a:rPr lang="en-US" dirty="0" err="1" smtClean="0"/>
              <a:t>Pressbooks</a:t>
            </a:r>
            <a:r>
              <a:rPr lang="en-US" dirty="0" smtClean="0"/>
              <a:t> videos</a:t>
            </a:r>
            <a:r>
              <a:rPr lang="en-US" baseline="0" dirty="0" smtClean="0"/>
              <a:t> found on YouTube. These videos are </a:t>
            </a:r>
            <a:r>
              <a:rPr lang="en-US" baseline="0" dirty="0" smtClean="0"/>
              <a:t>also embedded </a:t>
            </a:r>
            <a:r>
              <a:rPr lang="en-US" baseline="0" dirty="0" smtClean="0"/>
              <a:t>throughout </a:t>
            </a:r>
            <a:r>
              <a:rPr lang="en-US" baseline="0" dirty="0" err="1" smtClean="0"/>
              <a:t>BCcampus</a:t>
            </a:r>
            <a:r>
              <a:rPr lang="en-US" baseline="0" dirty="0" smtClean="0"/>
              <a:t> Open Education’s </a:t>
            </a:r>
            <a:r>
              <a:rPr lang="en-US" i="1" baseline="0" dirty="0" err="1" smtClean="0"/>
              <a:t>Pressbooks</a:t>
            </a:r>
            <a:r>
              <a:rPr lang="en-US" i="1" baseline="0" dirty="0" smtClean="0"/>
              <a:t> </a:t>
            </a:r>
            <a:r>
              <a:rPr lang="en-US" i="1" baseline="0" dirty="0" smtClean="0"/>
              <a:t>Guide</a:t>
            </a:r>
            <a:r>
              <a:rPr lang="en-US" baseline="0" dirty="0" smtClean="0"/>
              <a:t>. See the emails you have received, regarding this webinar, for links to the </a:t>
            </a:r>
            <a:r>
              <a:rPr lang="en-US" i="1" baseline="0" dirty="0" err="1" smtClean="0"/>
              <a:t>Pressbooks</a:t>
            </a:r>
            <a:r>
              <a:rPr lang="en-US" i="1" baseline="0" dirty="0" smtClean="0"/>
              <a:t> Guide </a:t>
            </a:r>
            <a:r>
              <a:rPr lang="en-US" baseline="0" dirty="0" smtClean="0"/>
              <a:t>and videos on YouTube.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pPr/>
              <a:t>3</a:t>
            </a:fld>
            <a:endParaRPr lang="en-US"/>
          </a:p>
        </p:txBody>
      </p:sp>
    </p:spTree>
    <p:extLst>
      <p:ext uri="{BB962C8B-B14F-4D97-AF65-F5344CB8AC3E}">
        <p14:creationId xmlns:p14="http://schemas.microsoft.com/office/powerpoint/2010/main" val="2787984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“Thumbnail Settings” let you edit your image while preserving the thumbnail shape and size. This setting lets you select a portion of your image</a:t>
            </a:r>
            <a:r>
              <a:rPr lang="en-US" baseline="0" dirty="0" smtClean="0"/>
              <a:t> as the thumbnail option. </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30</a:t>
            </a:fld>
            <a:endParaRPr lang="en-US"/>
          </a:p>
        </p:txBody>
      </p:sp>
    </p:spTree>
    <p:extLst>
      <p:ext uri="{BB962C8B-B14F-4D97-AF65-F5344CB8AC3E}">
        <p14:creationId xmlns:p14="http://schemas.microsoft.com/office/powerpoint/2010/main" val="1736984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if you don’t like any of the changes you’ve made, use the “Restore image” button to reinstate the image in its original state.</a:t>
            </a:r>
          </a:p>
          <a:p>
            <a:endParaRPr lang="en-US" baseline="0" dirty="0" smtClean="0"/>
          </a:p>
          <a:p>
            <a:r>
              <a:rPr lang="en-US" baseline="0" dirty="0" smtClean="0"/>
              <a:t>Note: All of these instructions and descriptions are available in </a:t>
            </a:r>
            <a:r>
              <a:rPr lang="en-US" baseline="0" dirty="0" err="1" smtClean="0"/>
              <a:t>Pressbooks</a:t>
            </a:r>
            <a:r>
              <a:rPr lang="en-US" baseline="0" dirty="0" smtClean="0"/>
              <a:t> the the info/ question mark icons; also, these slides will be posted in our </a:t>
            </a:r>
            <a:r>
              <a:rPr lang="en-US" baseline="0" dirty="0" err="1" smtClean="0"/>
              <a:t>Pressbooks</a:t>
            </a:r>
            <a:r>
              <a:rPr lang="en-US" baseline="0" dirty="0" smtClean="0"/>
              <a:t> Guide after this webinar.</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31</a:t>
            </a:fld>
            <a:endParaRPr lang="en-US"/>
          </a:p>
        </p:txBody>
      </p:sp>
    </p:spTree>
    <p:extLst>
      <p:ext uri="{BB962C8B-B14F-4D97-AF65-F5344CB8AC3E}">
        <p14:creationId xmlns:p14="http://schemas.microsoft.com/office/powerpoint/2010/main" val="339759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the image as is, without repositioning it, resizing it, or adding a caption, this is what you get. However, you</a:t>
            </a:r>
            <a:r>
              <a:rPr lang="en-US" baseline="0" dirty="0" smtClean="0"/>
              <a:t> can still edit the image</a:t>
            </a:r>
            <a:r>
              <a:rPr lang="mr-IN" baseline="0" dirty="0" smtClean="0"/>
              <a:t>…</a:t>
            </a:r>
            <a:endParaRPr lang="en-US" baseline="0" dirty="0" smtClean="0"/>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32</a:t>
            </a:fld>
            <a:endParaRPr lang="en-US"/>
          </a:p>
        </p:txBody>
      </p:sp>
    </p:spTree>
    <p:extLst>
      <p:ext uri="{BB962C8B-B14F-4D97-AF65-F5344CB8AC3E}">
        <p14:creationId xmlns:p14="http://schemas.microsoft.com/office/powerpoint/2010/main" val="1164681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the image and the edit toolbar will appear. You’ll notice that:</a:t>
            </a:r>
          </a:p>
          <a:p>
            <a:pPr marL="228600" indent="-228600">
              <a:buFont typeface="+mj-lt"/>
              <a:buAutoNum type="arabicPeriod"/>
            </a:pPr>
            <a:r>
              <a:rPr lang="en-US" baseline="0" dirty="0" smtClean="0"/>
              <a:t>The first four icons from left to right are for repositioning the image</a:t>
            </a:r>
          </a:p>
          <a:p>
            <a:pPr marL="228600" indent="-228600">
              <a:buFont typeface="+mj-lt"/>
              <a:buAutoNum type="arabicPeriod"/>
            </a:pPr>
            <a:r>
              <a:rPr lang="en-US" baseline="0" dirty="0" smtClean="0"/>
              <a:t>The “X” is to delete the image from the page (but not the Media Library), and</a:t>
            </a:r>
          </a:p>
          <a:p>
            <a:pPr marL="228600" indent="-228600">
              <a:buFont typeface="+mj-lt"/>
              <a:buAutoNum type="arabicPeriod"/>
            </a:pPr>
            <a:r>
              <a:rPr lang="en-US" baseline="0" dirty="0" smtClean="0"/>
              <a:t>The pencil icon is for editing (by the red arrow) which will take you to</a:t>
            </a:r>
            <a:r>
              <a:rPr lang="mr-IN" baseline="0" dirty="0" smtClean="0"/>
              <a:t>…</a:t>
            </a:r>
            <a:endParaRPr lang="en-US" baseline="0" dirty="0" smtClean="0"/>
          </a:p>
          <a:p>
            <a:pPr marL="228600" indent="-228600">
              <a:buFont typeface="+mj-lt"/>
              <a:buAutoNum type="arabicPeriod"/>
            </a:pPr>
            <a:endParaRPr lang="en-US" baseline="0" dirty="0" smtClean="0"/>
          </a:p>
          <a:p>
            <a:pPr marL="0" indent="0">
              <a:buFont typeface="+mj-lt"/>
              <a:buNone/>
            </a:pP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33</a:t>
            </a:fld>
            <a:endParaRPr lang="en-US"/>
          </a:p>
        </p:txBody>
      </p:sp>
    </p:spTree>
    <p:extLst>
      <p:ext uri="{BB962C8B-B14F-4D97-AF65-F5344CB8AC3E}">
        <p14:creationId xmlns:p14="http://schemas.microsoft.com/office/powerpoint/2010/main" val="1644508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 the Image Details page. From here you can:</a:t>
            </a:r>
          </a:p>
          <a:p>
            <a:endParaRPr lang="en-US" dirty="0" smtClean="0"/>
          </a:p>
          <a:p>
            <a:pPr marL="228600" indent="-228600">
              <a:buFont typeface="+mj-lt"/>
              <a:buAutoNum type="arabicPeriod"/>
            </a:pPr>
            <a:r>
              <a:rPr lang="en-US" dirty="0" smtClean="0"/>
              <a:t>Add a caption</a:t>
            </a:r>
          </a:p>
          <a:p>
            <a:pPr marL="228600" indent="-228600">
              <a:buFont typeface="+mj-lt"/>
              <a:buAutoNum type="arabicPeriod"/>
            </a:pPr>
            <a:r>
              <a:rPr lang="en-US" dirty="0" smtClean="0"/>
              <a:t>Add Alt (alternative)</a:t>
            </a:r>
            <a:r>
              <a:rPr lang="en-US" baseline="0" dirty="0" smtClean="0"/>
              <a:t> Text</a:t>
            </a:r>
          </a:p>
          <a:p>
            <a:pPr marL="228600" indent="-228600">
              <a:buFont typeface="+mj-lt"/>
              <a:buAutoNum type="arabicPeriod"/>
            </a:pPr>
            <a:r>
              <a:rPr lang="en-US" baseline="0" dirty="0" smtClean="0"/>
              <a:t>Align the image left, </a:t>
            </a:r>
            <a:r>
              <a:rPr lang="en-US" baseline="0" dirty="0" err="1" smtClean="0"/>
              <a:t>centre</a:t>
            </a:r>
            <a:r>
              <a:rPr lang="en-US" baseline="0" dirty="0" smtClean="0"/>
              <a:t>, or right</a:t>
            </a:r>
          </a:p>
          <a:p>
            <a:pPr marL="228600" indent="-228600">
              <a:buFont typeface="+mj-lt"/>
              <a:buAutoNum type="arabicPeriod"/>
            </a:pPr>
            <a:r>
              <a:rPr lang="en-US" baseline="0" dirty="0" smtClean="0"/>
              <a:t>Choose a different size</a:t>
            </a:r>
          </a:p>
          <a:p>
            <a:pPr marL="228600" indent="-228600">
              <a:buFont typeface="+mj-lt"/>
              <a:buAutoNum type="arabicPeriod"/>
            </a:pPr>
            <a:r>
              <a:rPr lang="en-US" baseline="0" dirty="0" smtClean="0"/>
              <a:t>Link it to a file.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34</a:t>
            </a:fld>
            <a:endParaRPr lang="en-US"/>
          </a:p>
        </p:txBody>
      </p:sp>
    </p:spTree>
    <p:extLst>
      <p:ext uri="{BB962C8B-B14F-4D97-AF65-F5344CB8AC3E}">
        <p14:creationId xmlns:p14="http://schemas.microsoft.com/office/powerpoint/2010/main" val="221939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of the textbooks we’ve worked on, with authors, have all images centered. We’ve learned that this is the simplest way to create a clean looking textbook without the need to spend a lot of time on layout. At this time, </a:t>
            </a:r>
            <a:r>
              <a:rPr lang="en-US" baseline="0" dirty="0" err="1" smtClean="0"/>
              <a:t>Pressbooks</a:t>
            </a:r>
            <a:r>
              <a:rPr lang="en-US" baseline="0" dirty="0" smtClean="0"/>
              <a:t> has not reached the point in its development where a complex layout can be created for PDFs, for example, as can be done with InDesign.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35</a:t>
            </a:fld>
            <a:endParaRPr lang="en-US"/>
          </a:p>
        </p:txBody>
      </p:sp>
    </p:spTree>
    <p:extLst>
      <p:ext uri="{BB962C8B-B14F-4D97-AF65-F5344CB8AC3E}">
        <p14:creationId xmlns:p14="http://schemas.microsoft.com/office/powerpoint/2010/main" val="1121616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Size dropdown</a:t>
            </a:r>
            <a:r>
              <a:rPr lang="en-US" baseline="0" dirty="0" smtClean="0"/>
              <a:t> menu, you select a variety of sizes, including the option to customizing the size</a:t>
            </a:r>
            <a:r>
              <a:rPr lang="mr-IN" baseline="0" dirty="0" smtClean="0"/>
              <a:t>…</a:t>
            </a:r>
            <a:r>
              <a:rPr lang="en-US" baseline="0" dirty="0" smtClean="0"/>
              <a:t>.</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36</a:t>
            </a:fld>
            <a:endParaRPr lang="en-US"/>
          </a:p>
        </p:txBody>
      </p:sp>
    </p:spTree>
    <p:extLst>
      <p:ext uri="{BB962C8B-B14F-4D97-AF65-F5344CB8AC3E}">
        <p14:creationId xmlns:p14="http://schemas.microsoft.com/office/powerpoint/2010/main" val="794942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Custom Size is selected, Width and Height fields appear. Note that the aspect ratio is maintained so if you adjust the pixel width, the height will automatically change accordingly, and visa versa.</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37</a:t>
            </a:fld>
            <a:endParaRPr lang="en-US"/>
          </a:p>
        </p:txBody>
      </p:sp>
    </p:spTree>
    <p:extLst>
      <p:ext uri="{BB962C8B-B14F-4D97-AF65-F5344CB8AC3E}">
        <p14:creationId xmlns:p14="http://schemas.microsoft.com/office/powerpoint/2010/main" val="879427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Link To option, lets</a:t>
            </a:r>
            <a:r>
              <a:rPr lang="en-US" baseline="0" dirty="0" smtClean="0"/>
              <a:t> you select where you want the image file to attach. We typically choose “Media File”, i.e., the image’s file in the Media Library.</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38</a:t>
            </a:fld>
            <a:endParaRPr lang="en-US"/>
          </a:p>
        </p:txBody>
      </p:sp>
    </p:spTree>
    <p:extLst>
      <p:ext uri="{BB962C8B-B14F-4D97-AF65-F5344CB8AC3E}">
        <p14:creationId xmlns:p14="http://schemas.microsoft.com/office/powerpoint/2010/main" val="18804957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Pressbooks</a:t>
            </a:r>
            <a:r>
              <a:rPr lang="en-US" sz="1200" b="0" i="0" kern="1200" dirty="0" smtClean="0">
                <a:solidFill>
                  <a:schemeClr val="tx1"/>
                </a:solidFill>
                <a:effectLst/>
                <a:latin typeface="+mn-lt"/>
                <a:ea typeface="+mn-ea"/>
                <a:cs typeface="+mn-cs"/>
              </a:rPr>
              <a:t> now allows you to apply CSS styles to your image.</a:t>
            </a:r>
            <a:endParaRPr lang="en-US" dirty="0" smtClean="0"/>
          </a:p>
          <a:p>
            <a:endParaRPr lang="en-US" dirty="0" smtClean="0"/>
          </a:p>
          <a:p>
            <a:r>
              <a:rPr lang="en-US" dirty="0" smtClean="0"/>
              <a:t>If you reveal “Advanced Options”, you’ll find</a:t>
            </a:r>
            <a:r>
              <a:rPr lang="en-US" baseline="0" dirty="0" smtClean="0"/>
              <a:t>:</a:t>
            </a:r>
          </a:p>
          <a:p>
            <a:pPr marL="228600" indent="-228600">
              <a:buFont typeface="+mj-lt"/>
              <a:buAutoNum type="arabicPeriod"/>
            </a:pPr>
            <a:r>
              <a:rPr lang="en-US" baseline="0" dirty="0" smtClean="0"/>
              <a:t>“Image Title Attribute” allows you to give your image a title which is found by hovering over the image from the book view.</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“Image CSS Class” that allows you to </a:t>
            </a:r>
            <a:r>
              <a:rPr lang="en-US" sz="1200" b="0" i="0" kern="1200" dirty="0" smtClean="0">
                <a:solidFill>
                  <a:schemeClr val="tx1"/>
                </a:solidFill>
                <a:effectLst/>
                <a:latin typeface="+mn-lt"/>
                <a:ea typeface="+mn-ea"/>
                <a:cs typeface="+mn-cs"/>
              </a:rPr>
              <a:t>Indicate your image’s CSS class. (In CSS stylesheets, each CSS class will apply its own style. This tells </a:t>
            </a:r>
            <a:r>
              <a:rPr lang="en-US" sz="1200" b="0" i="0" kern="1200" dirty="0" err="1" smtClean="0">
                <a:solidFill>
                  <a:schemeClr val="tx1"/>
                </a:solidFill>
                <a:effectLst/>
                <a:latin typeface="+mn-lt"/>
                <a:ea typeface="+mn-ea"/>
                <a:cs typeface="+mn-cs"/>
              </a:rPr>
              <a:t>Pressbooks</a:t>
            </a:r>
            <a:r>
              <a:rPr lang="en-US" sz="1200" b="0" i="0" kern="1200" dirty="0" smtClean="0">
                <a:solidFill>
                  <a:schemeClr val="tx1"/>
                </a:solidFill>
                <a:effectLst/>
                <a:latin typeface="+mn-lt"/>
                <a:ea typeface="+mn-ea"/>
                <a:cs typeface="+mn-cs"/>
              </a:rPr>
              <a:t> which CSS style to use for that image.)</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kern="1200" baseline="0" dirty="0" smtClean="0">
                <a:solidFill>
                  <a:schemeClr val="tx1"/>
                </a:solidFill>
                <a:effectLst/>
                <a:latin typeface="+mn-lt"/>
                <a:ea typeface="+mn-ea"/>
                <a:cs typeface="+mn-cs"/>
              </a:rPr>
              <a:t>The remaining fields (“Link </a:t>
            </a:r>
            <a:r>
              <a:rPr lang="en-US" sz="1200" b="0" i="0" kern="1200" baseline="0" dirty="0" err="1" smtClean="0">
                <a:solidFill>
                  <a:schemeClr val="tx1"/>
                </a:solidFill>
                <a:effectLst/>
                <a:latin typeface="+mn-lt"/>
                <a:ea typeface="+mn-ea"/>
                <a:cs typeface="+mn-cs"/>
              </a:rPr>
              <a:t>Rel</a:t>
            </a:r>
            <a:r>
              <a:rPr lang="en-US" sz="1200" b="0" i="0" kern="1200" baseline="0" dirty="0" smtClean="0">
                <a:solidFill>
                  <a:schemeClr val="tx1"/>
                </a:solidFill>
                <a:effectLst/>
                <a:latin typeface="+mn-lt"/>
                <a:ea typeface="+mn-ea"/>
                <a:cs typeface="+mn-cs"/>
              </a:rPr>
              <a:t>” and “Link CSS Class”) allow y</a:t>
            </a:r>
            <a:r>
              <a:rPr lang="en-US" sz="1200" b="0" i="0" kern="1200" dirty="0" smtClean="0">
                <a:solidFill>
                  <a:schemeClr val="tx1"/>
                </a:solidFill>
                <a:effectLst/>
                <a:latin typeface="+mn-lt"/>
                <a:ea typeface="+mn-ea"/>
                <a:cs typeface="+mn-cs"/>
              </a:rPr>
              <a:t>ou </a:t>
            </a:r>
            <a:r>
              <a:rPr lang="en-US" sz="1200" b="0" i="0" kern="1200" dirty="0" err="1" smtClean="0">
                <a:solidFill>
                  <a:schemeClr val="tx1"/>
                </a:solidFill>
                <a:effectLst/>
                <a:latin typeface="+mn-lt"/>
                <a:ea typeface="+mn-ea"/>
                <a:cs typeface="+mn-cs"/>
              </a:rPr>
              <a:t>tostyle</a:t>
            </a:r>
            <a:r>
              <a:rPr lang="en-US" sz="1200" b="0" i="0" kern="1200" dirty="0" smtClean="0">
                <a:solidFill>
                  <a:schemeClr val="tx1"/>
                </a:solidFill>
                <a:effectLst/>
                <a:latin typeface="+mn-lt"/>
                <a:ea typeface="+mn-ea"/>
                <a:cs typeface="+mn-cs"/>
              </a:rPr>
              <a:t> the image’s link and decide whether it should open a new browser window or not.</a:t>
            </a:r>
          </a:p>
          <a:p>
            <a:pPr marL="228600" indent="-228600">
              <a:buFont typeface="+mj-lt"/>
              <a:buAutoNum type="arabicPeriod"/>
            </a:pPr>
            <a:endParaRPr lang="en-US" baseline="0" dirty="0" smtClean="0"/>
          </a:p>
          <a:p>
            <a:pPr marL="0" indent="0">
              <a:buFont typeface="+mj-lt"/>
              <a:buNone/>
            </a:pPr>
            <a:r>
              <a:rPr lang="en-US" baseline="0" dirty="0" smtClean="0"/>
              <a:t>And to save all changes, select the red “Update” button.</a:t>
            </a:r>
          </a:p>
          <a:p>
            <a:pPr marL="0" indent="0">
              <a:buFont typeface="+mj-lt"/>
              <a:buNone/>
            </a:pPr>
            <a:endParaRPr lang="en-US" baseline="0" dirty="0" smtClean="0"/>
          </a:p>
          <a:p>
            <a:pPr marL="0" indent="0">
              <a:buFont typeface="+mj-lt"/>
              <a:buNone/>
            </a:pPr>
            <a:r>
              <a:rPr lang="en-US" baseline="0" dirty="0" smtClean="0"/>
              <a:t>The “Edit Original” button takes you to the same “Edit Image” page accessed when an image is selected from the Media Library and</a:t>
            </a:r>
          </a:p>
          <a:p>
            <a:pPr marL="0" indent="0">
              <a:buFont typeface="+mj-lt"/>
              <a:buNone/>
            </a:pPr>
            <a:r>
              <a:rPr lang="en-US" baseline="0" dirty="0" smtClean="0"/>
              <a:t>“Replace” takes you back to the Media Library if you decide you prefer to use a different image.</a:t>
            </a: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39</a:t>
            </a:fld>
            <a:endParaRPr lang="en-US"/>
          </a:p>
        </p:txBody>
      </p:sp>
    </p:spTree>
    <p:extLst>
      <p:ext uri="{BB962C8B-B14F-4D97-AF65-F5344CB8AC3E}">
        <p14:creationId xmlns:p14="http://schemas.microsoft.com/office/powerpoint/2010/main" val="40579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Let’s begin by defining</a:t>
            </a:r>
            <a:r>
              <a:rPr lang="en-US" sz="1200" baseline="0" dirty="0" smtClean="0">
                <a:latin typeface="Arial"/>
                <a:cs typeface="Arial"/>
              </a:rPr>
              <a:t> media and looking at the Media Library in </a:t>
            </a:r>
            <a:r>
              <a:rPr lang="en-US" sz="1200" baseline="0" dirty="0" err="1" smtClean="0">
                <a:latin typeface="Arial"/>
                <a:cs typeface="Arial"/>
              </a:rPr>
              <a:t>Pressbooks</a:t>
            </a:r>
            <a:r>
              <a:rPr lang="en-US" sz="1200" baseline="0" dirty="0" smtClean="0">
                <a:latin typeface="Arial"/>
                <a:cs typeface="Arial"/>
              </a:rPr>
              <a:t>. The information for this lesson is taken, in part, from the </a:t>
            </a:r>
            <a:r>
              <a:rPr lang="en-US" sz="1200" i="1" baseline="0" dirty="0" err="1" smtClean="0">
                <a:latin typeface="Arial"/>
                <a:cs typeface="Arial"/>
              </a:rPr>
              <a:t>Pressbooks</a:t>
            </a:r>
            <a:r>
              <a:rPr lang="en-US" sz="1200" i="1" baseline="0" dirty="0" smtClean="0">
                <a:latin typeface="Arial"/>
                <a:cs typeface="Arial"/>
              </a:rPr>
              <a:t> </a:t>
            </a:r>
            <a:r>
              <a:rPr lang="en-US" sz="1200" i="1" baseline="0" dirty="0" err="1" smtClean="0">
                <a:latin typeface="Arial"/>
                <a:cs typeface="Arial"/>
              </a:rPr>
              <a:t>Userguide</a:t>
            </a:r>
            <a:r>
              <a:rPr lang="en-US" sz="1200" baseline="0" dirty="0" smtClean="0">
                <a:latin typeface="Arial"/>
                <a:cs typeface="Arial"/>
              </a:rPr>
              <a:t> (https://</a:t>
            </a:r>
            <a:r>
              <a:rPr lang="en-US" sz="1200" baseline="0" dirty="0" err="1" smtClean="0">
                <a:latin typeface="Arial"/>
                <a:cs typeface="Arial"/>
              </a:rPr>
              <a:t>guide.pressbooks.com</a:t>
            </a:r>
            <a:r>
              <a:rPr lang="en-US" sz="1200" baseline="0" dirty="0" smtClean="0">
                <a:latin typeface="Arial"/>
                <a:cs typeface="Arial"/>
              </a:rPr>
              <a:t>/) by </a:t>
            </a:r>
            <a:r>
              <a:rPr lang="en-US" sz="1200" baseline="0" dirty="0" err="1" smtClean="0">
                <a:latin typeface="Arial"/>
                <a:cs typeface="Arial"/>
              </a:rPr>
              <a:t>Pressbooks.com</a:t>
            </a:r>
            <a:r>
              <a:rPr lang="en-US" sz="1200" baseline="0" dirty="0" smtClean="0">
                <a:latin typeface="Arial"/>
                <a:cs typeface="Arial"/>
              </a:rPr>
              <a:t>, and used under a CC  BY license.</a:t>
            </a:r>
            <a:endParaRPr lang="en-US" sz="1200"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embedded</a:t>
            </a:r>
            <a:r>
              <a:rPr lang="en-US" baseline="0" dirty="0" smtClean="0"/>
              <a:t> image with the caption “David” (by the red arrow) and an attribution statement (by the green arrow) at the bottom of the webpage.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err="1" smtClean="0"/>
              <a:t>pressbooks.com</a:t>
            </a:r>
            <a:r>
              <a:rPr lang="en-US" baseline="0" dirty="0" smtClean="0"/>
              <a:t> guide warns that it is critical to give images a caption; those without will </a:t>
            </a:r>
            <a:r>
              <a:rPr lang="en-US" sz="1200" b="0" i="0" kern="1200" dirty="0" smtClean="0">
                <a:solidFill>
                  <a:schemeClr val="tx1"/>
                </a:solidFill>
                <a:effectLst/>
                <a:latin typeface="+mn-lt"/>
                <a:ea typeface="+mn-ea"/>
                <a:cs typeface="+mn-cs"/>
              </a:rPr>
              <a:t>not render properly in all e-readers. Our group has also noticed that images without captions can not be repositioned or aligned within the text body.</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40</a:t>
            </a:fld>
            <a:endParaRPr lang="en-US"/>
          </a:p>
        </p:txBody>
      </p:sp>
    </p:spTree>
    <p:extLst>
      <p:ext uri="{BB962C8B-B14F-4D97-AF65-F5344CB8AC3E}">
        <p14:creationId xmlns:p14="http://schemas.microsoft.com/office/powerpoint/2010/main" val="1357208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image can also be added by using a URL. This can</a:t>
            </a:r>
            <a:r>
              <a:rPr lang="en-US" baseline="0" dirty="0" smtClean="0"/>
              <a:t> only be done by starting from a chapter or part. Begin by clicking on the “Add Media” button by the blue arrow</a:t>
            </a:r>
            <a:r>
              <a:rPr lang="mr-IN" baseline="0" dirty="0" smtClean="0"/>
              <a:t>…</a:t>
            </a:r>
            <a:endParaRPr lang="en-US" baseline="0" dirty="0" smtClean="0"/>
          </a:p>
          <a:p>
            <a:endParaRPr lang="en-US" baseline="0" dirty="0" smtClean="0"/>
          </a:p>
          <a:p>
            <a:r>
              <a:rPr lang="en-US" baseline="0" dirty="0" smtClean="0"/>
              <a:t>NEXT SLIDE</a:t>
            </a:r>
          </a:p>
        </p:txBody>
      </p:sp>
      <p:sp>
        <p:nvSpPr>
          <p:cNvPr id="4" name="Slide Number Placeholder 3"/>
          <p:cNvSpPr>
            <a:spLocks noGrp="1"/>
          </p:cNvSpPr>
          <p:nvPr>
            <p:ph type="sldNum" sz="quarter" idx="10"/>
          </p:nvPr>
        </p:nvSpPr>
        <p:spPr/>
        <p:txBody>
          <a:bodyPr/>
          <a:lstStyle/>
          <a:p>
            <a:fld id="{E50CC43B-D8B0-AD49-926B-D2166CE8727F}" type="slidenum">
              <a:rPr lang="en-US" smtClean="0"/>
              <a:t>41</a:t>
            </a:fld>
            <a:endParaRPr lang="en-US"/>
          </a:p>
        </p:txBody>
      </p:sp>
    </p:spTree>
    <p:extLst>
      <p:ext uri="{BB962C8B-B14F-4D97-AF65-F5344CB8AC3E}">
        <p14:creationId xmlns:p14="http://schemas.microsoft.com/office/powerpoint/2010/main" val="458713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you land in the Media Library, click on the ”Insert from URL” link at the bottom of the “Add Media” options panel.</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42</a:t>
            </a:fld>
            <a:endParaRPr lang="en-US"/>
          </a:p>
        </p:txBody>
      </p:sp>
    </p:spTree>
    <p:extLst>
      <p:ext uri="{BB962C8B-B14F-4D97-AF65-F5344CB8AC3E}">
        <p14:creationId xmlns:p14="http://schemas.microsoft.com/office/powerpoint/2010/main" val="2108967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Complete the URL</a:t>
            </a:r>
            <a:r>
              <a:rPr lang="en-US" sz="1200" b="0" i="0" kern="1200" baseline="0" dirty="0" smtClean="0">
                <a:solidFill>
                  <a:schemeClr val="tx1"/>
                </a:solidFill>
                <a:effectLst/>
                <a:latin typeface="+mn-lt"/>
                <a:ea typeface="+mn-ea"/>
                <a:cs typeface="+mn-cs"/>
              </a:rPr>
              <a:t> field to </a:t>
            </a:r>
            <a:r>
              <a:rPr lang="en-US" sz="1200" b="0" i="0" kern="1200" dirty="0" smtClean="0">
                <a:solidFill>
                  <a:schemeClr val="tx1"/>
                </a:solidFill>
                <a:effectLst/>
                <a:latin typeface="+mn-lt"/>
                <a:ea typeface="+mn-ea"/>
                <a:cs typeface="+mn-cs"/>
              </a:rPr>
              <a:t>pull in a link to a photo or other image on the internet. NOTE: This image will not be added to your textbook’s Media Library</a:t>
            </a:r>
            <a:r>
              <a:rPr lang="en-US" sz="1200" b="0" i="0" kern="1200" baseline="0" dirty="0" smtClean="0">
                <a:solidFill>
                  <a:schemeClr val="tx1"/>
                </a:solidFill>
                <a:effectLst/>
                <a:latin typeface="+mn-lt"/>
                <a:ea typeface="+mn-ea"/>
                <a:cs typeface="+mn-cs"/>
              </a:rPr>
              <a:t> nor will the image be embedded into the chapter post. Only a link will be created.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43</a:t>
            </a:fld>
            <a:endParaRPr lang="en-US"/>
          </a:p>
        </p:txBody>
      </p:sp>
    </p:spTree>
    <p:extLst>
      <p:ext uri="{BB962C8B-B14F-4D97-AF65-F5344CB8AC3E}">
        <p14:creationId xmlns:p14="http://schemas.microsoft.com/office/powerpoint/2010/main" val="1973890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URL to a photo</a:t>
            </a:r>
            <a:r>
              <a:rPr lang="en-US" baseline="0" dirty="0" smtClean="0"/>
              <a:t> on </a:t>
            </a:r>
            <a:r>
              <a:rPr lang="en-US" baseline="0" dirty="0" err="1" smtClean="0"/>
              <a:t>Pixabay</a:t>
            </a:r>
            <a:r>
              <a:rPr lang="en-US" baseline="0" dirty="0" smtClean="0"/>
              <a:t> has been added and  the text “This is a peacock” has been inserted in the “Link Text” field. To complete, click on the red “Insert into post” button in the bottom right corner. </a:t>
            </a:r>
          </a:p>
          <a:p>
            <a:endParaRPr lang="en-US" baseline="0" dirty="0" smtClean="0"/>
          </a:p>
          <a:p>
            <a:r>
              <a:rPr lang="en-US" baseline="0" dirty="0" smtClean="0"/>
              <a:t>NOTE: You do not have the option to request that the link open in a different tab and window.</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44</a:t>
            </a:fld>
            <a:endParaRPr lang="en-US"/>
          </a:p>
        </p:txBody>
      </p:sp>
    </p:spTree>
    <p:extLst>
      <p:ext uri="{BB962C8B-B14F-4D97-AF65-F5344CB8AC3E}">
        <p14:creationId xmlns:p14="http://schemas.microsoft.com/office/powerpoint/2010/main" val="391847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result.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45</a:t>
            </a:fld>
            <a:endParaRPr lang="en-US"/>
          </a:p>
        </p:txBody>
      </p:sp>
    </p:spTree>
    <p:extLst>
      <p:ext uri="{BB962C8B-B14F-4D97-AF65-F5344CB8AC3E}">
        <p14:creationId xmlns:p14="http://schemas.microsoft.com/office/powerpoint/2010/main" val="1862315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t>
            </a:r>
            <a:r>
              <a:rPr lang="en-US" baseline="0" dirty="0" smtClean="0"/>
              <a:t>the display text is not specified, then the URL is displayed as shown above.</a:t>
            </a:r>
          </a:p>
          <a:p>
            <a:endParaRPr lang="en-US" baseline="0" dirty="0" smtClean="0"/>
          </a:p>
          <a:p>
            <a:r>
              <a:rPr lang="en-US" baseline="0" dirty="0" smtClean="0"/>
              <a:t>This function can also be used for linking other resources such as online books or webpages, videos and audio clips, particularly those for which rights are restricted and not openly licensed or in the public domain. (More on this later.)</a:t>
            </a:r>
          </a:p>
        </p:txBody>
      </p:sp>
      <p:sp>
        <p:nvSpPr>
          <p:cNvPr id="4" name="Slide Number Placeholder 3"/>
          <p:cNvSpPr>
            <a:spLocks noGrp="1"/>
          </p:cNvSpPr>
          <p:nvPr>
            <p:ph type="sldNum" sz="quarter" idx="10"/>
          </p:nvPr>
        </p:nvSpPr>
        <p:spPr/>
        <p:txBody>
          <a:bodyPr/>
          <a:lstStyle/>
          <a:p>
            <a:fld id="{E50CC43B-D8B0-AD49-926B-D2166CE8727F}" type="slidenum">
              <a:rPr lang="en-US" smtClean="0"/>
              <a:t>46</a:t>
            </a:fld>
            <a:endParaRPr lang="en-US"/>
          </a:p>
        </p:txBody>
      </p:sp>
    </p:spTree>
    <p:extLst>
      <p:ext uri="{BB962C8B-B14F-4D97-AF65-F5344CB8AC3E}">
        <p14:creationId xmlns:p14="http://schemas.microsoft.com/office/powerpoint/2010/main" val="9302999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When uploading media from within a</a:t>
            </a:r>
            <a:r>
              <a:rPr lang="en-US" sz="1200" b="0" i="0" kern="1200" baseline="0" dirty="0" smtClean="0">
                <a:solidFill>
                  <a:schemeClr val="tx1"/>
                </a:solidFill>
                <a:effectLst/>
                <a:latin typeface="+mn-lt"/>
                <a:ea typeface="+mn-ea"/>
                <a:cs typeface="+mn-cs"/>
              </a:rPr>
              <a:t> chapter’s webpage</a:t>
            </a:r>
            <a:r>
              <a:rPr lang="en-US" sz="1200" b="0" i="0" kern="1200" dirty="0" smtClean="0">
                <a:solidFill>
                  <a:schemeClr val="tx1"/>
                </a:solidFill>
                <a:effectLst/>
                <a:latin typeface="+mn-lt"/>
                <a:ea typeface="+mn-ea"/>
                <a:cs typeface="+mn-cs"/>
              </a:rPr>
              <a:t>, you also have the option to create a gallery. This allows for several images to be inserted into a post simultaneously, and to be formatted together.</a:t>
            </a:r>
          </a:p>
          <a:p>
            <a:pPr marL="228600" indent="-228600" fontAlgn="base">
              <a:buFont typeface="+mj-lt"/>
              <a:buAutoNum type="arabicPeriod"/>
            </a:pPr>
            <a:r>
              <a:rPr lang="en-US" sz="1200" b="0" i="0" kern="1200" dirty="0" smtClean="0">
                <a:solidFill>
                  <a:schemeClr val="tx1"/>
                </a:solidFill>
                <a:effectLst/>
                <a:latin typeface="+mn-lt"/>
                <a:ea typeface="+mn-ea"/>
                <a:cs typeface="+mn-cs"/>
              </a:rPr>
              <a:t>Click “Add Media”, then “Create Gallery”</a:t>
            </a:r>
          </a:p>
          <a:p>
            <a:pPr marL="228600" indent="-228600" fontAlgn="base">
              <a:buFont typeface="+mj-lt"/>
              <a:buAutoNum type="arabicPeriod"/>
            </a:pPr>
            <a:r>
              <a:rPr lang="en-US" sz="1200" b="0" i="0" kern="1200" dirty="0" smtClean="0">
                <a:solidFill>
                  <a:schemeClr val="tx1"/>
                </a:solidFill>
                <a:effectLst/>
                <a:latin typeface="+mn-lt"/>
                <a:ea typeface="+mn-ea"/>
                <a:cs typeface="+mn-cs"/>
              </a:rPr>
              <a:t>Select images for gallery from Media Library</a:t>
            </a:r>
          </a:p>
          <a:p>
            <a:pPr marL="228600" indent="-228600" fontAlgn="base">
              <a:buFont typeface="+mj-lt"/>
              <a:buAutoNum type="arabicPeriod"/>
            </a:pPr>
            <a:r>
              <a:rPr lang="en-US" sz="1200" b="0" i="0" kern="1200" dirty="0" smtClean="0">
                <a:solidFill>
                  <a:schemeClr val="tx1"/>
                </a:solidFill>
                <a:effectLst/>
                <a:latin typeface="+mn-lt"/>
                <a:ea typeface="+mn-ea"/>
                <a:cs typeface="+mn-cs"/>
              </a:rPr>
              <a:t>Click “Create New Gallery”</a:t>
            </a:r>
          </a:p>
          <a:p>
            <a:pPr marL="228600" indent="-228600" fontAlgn="base">
              <a:buFont typeface="+mj-lt"/>
              <a:buAutoNum type="arabicPeriod"/>
            </a:pPr>
            <a:endParaRPr lang="en-US" sz="1200" b="0" i="0" kern="1200" dirty="0" smtClean="0">
              <a:solidFill>
                <a:schemeClr val="tx1"/>
              </a:solidFill>
              <a:effectLst/>
              <a:latin typeface="+mn-lt"/>
              <a:ea typeface="+mn-ea"/>
              <a:cs typeface="+mn-cs"/>
            </a:endParaRPr>
          </a:p>
          <a:p>
            <a:pPr marL="0" indent="0" fontAlgn="base">
              <a:buFont typeface="+mj-lt"/>
              <a:buNone/>
            </a:pPr>
            <a:r>
              <a:rPr lang="en-US" sz="1200" b="0" i="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47</a:t>
            </a:fld>
            <a:endParaRPr lang="en-US"/>
          </a:p>
        </p:txBody>
      </p:sp>
    </p:spTree>
    <p:extLst>
      <p:ext uri="{BB962C8B-B14F-4D97-AF65-F5344CB8AC3E}">
        <p14:creationId xmlns:p14="http://schemas.microsoft.com/office/powerpoint/2010/main" val="1240852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fontAlgn="base">
              <a:buFont typeface="+mj-lt"/>
              <a:buAutoNum type="arabicPeriod"/>
            </a:pPr>
            <a:r>
              <a:rPr lang="en-US" sz="1200" b="0" i="0" kern="1200" dirty="0" smtClean="0">
                <a:solidFill>
                  <a:schemeClr val="tx1"/>
                </a:solidFill>
                <a:effectLst/>
                <a:latin typeface="+mn-lt"/>
                <a:ea typeface="+mn-ea"/>
                <a:cs typeface="+mn-cs"/>
              </a:rPr>
              <a:t>Reorder and delete media files as needed</a:t>
            </a:r>
          </a:p>
          <a:p>
            <a:pPr marL="228600" indent="-228600" fontAlgn="base">
              <a:buFont typeface="+mj-lt"/>
              <a:buAutoNum type="arabicPeriod"/>
            </a:pPr>
            <a:r>
              <a:rPr lang="en-US" sz="1200" b="0" i="0" kern="1200" dirty="0" smtClean="0">
                <a:solidFill>
                  <a:schemeClr val="tx1"/>
                </a:solidFill>
                <a:effectLst/>
                <a:latin typeface="+mn-lt"/>
                <a:ea typeface="+mn-ea"/>
                <a:cs typeface="+mn-cs"/>
              </a:rPr>
              <a:t>Customize gallery settings on right hand menu (Link to, columns, order, image size)</a:t>
            </a:r>
          </a:p>
          <a:p>
            <a:pPr marL="228600" indent="-228600" fontAlgn="base">
              <a:buFont typeface="+mj-lt"/>
              <a:buAutoNum type="arabicPeriod"/>
            </a:pPr>
            <a:r>
              <a:rPr lang="en-US" sz="1200" b="0" i="0" kern="1200" dirty="0" smtClean="0">
                <a:solidFill>
                  <a:schemeClr val="tx1"/>
                </a:solidFill>
                <a:effectLst/>
                <a:latin typeface="+mn-lt"/>
                <a:ea typeface="+mn-ea"/>
                <a:cs typeface="+mn-cs"/>
              </a:rPr>
              <a:t>Insert gallery into post</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48</a:t>
            </a:fld>
            <a:endParaRPr lang="en-US"/>
          </a:p>
        </p:txBody>
      </p:sp>
    </p:spTree>
    <p:extLst>
      <p:ext uri="{BB962C8B-B14F-4D97-AF65-F5344CB8AC3E}">
        <p14:creationId xmlns:p14="http://schemas.microsoft.com/office/powerpoint/2010/main" val="1480653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49</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Pressbooks</a:t>
            </a:r>
            <a:r>
              <a:rPr lang="en-US" sz="1200" b="0" i="0" kern="1200" dirty="0" smtClean="0">
                <a:solidFill>
                  <a:schemeClr val="tx1"/>
                </a:solidFill>
                <a:effectLst/>
                <a:latin typeface="+mn-lt"/>
                <a:ea typeface="+mn-ea"/>
                <a:cs typeface="+mn-cs"/>
              </a:rPr>
              <a:t> allows you to add interactive elements to your book, which are collectively referred to as “media.” </a:t>
            </a:r>
            <a:r>
              <a:rPr lang="en-US" sz="1200" b="0" i="0" kern="1200" dirty="0" err="1" smtClean="0">
                <a:solidFill>
                  <a:schemeClr val="tx1"/>
                </a:solidFill>
                <a:effectLst/>
                <a:latin typeface="+mn-lt"/>
                <a:ea typeface="+mn-ea"/>
                <a:cs typeface="+mn-cs"/>
              </a:rPr>
              <a:t>Pressbooks</a:t>
            </a:r>
            <a:r>
              <a:rPr lang="en-US" sz="1200" b="0" i="0" kern="1200" dirty="0" smtClean="0">
                <a:solidFill>
                  <a:schemeClr val="tx1"/>
                </a:solidFill>
                <a:effectLst/>
                <a:latin typeface="+mn-lt"/>
                <a:ea typeface="+mn-ea"/>
                <a:cs typeface="+mn-cs"/>
              </a:rPr>
              <a:t> enables you to include three types of media in your book: images, video, and audio. All media file uploads permitted in the </a:t>
            </a:r>
            <a:r>
              <a:rPr lang="en-US" sz="1200" b="0" i="0" kern="1200" dirty="0" err="1" smtClean="0">
                <a:solidFill>
                  <a:schemeClr val="tx1"/>
                </a:solidFill>
                <a:effectLst/>
                <a:latin typeface="+mn-lt"/>
                <a:ea typeface="+mn-ea"/>
                <a:cs typeface="+mn-cs"/>
              </a:rPr>
              <a:t>BCcampus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OpenEd</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Pressbooks</a:t>
            </a:r>
            <a:r>
              <a:rPr lang="en-US" sz="1200" b="0" i="0" kern="1200" baseline="0" dirty="0" smtClean="0">
                <a:solidFill>
                  <a:schemeClr val="tx1"/>
                </a:solidFill>
                <a:effectLst/>
                <a:latin typeface="+mn-lt"/>
                <a:ea typeface="+mn-ea"/>
                <a:cs typeface="+mn-cs"/>
              </a:rPr>
              <a:t> instance can be fairly large (48 MB); however,</a:t>
            </a:r>
            <a:r>
              <a:rPr lang="en-US" sz="1200" b="0" i="0" kern="1200" dirty="0" smtClean="0">
                <a:solidFill>
                  <a:schemeClr val="tx1"/>
                </a:solidFill>
                <a:effectLst/>
                <a:latin typeface="+mn-lt"/>
                <a:ea typeface="+mn-ea"/>
                <a:cs typeface="+mn-cs"/>
              </a:rPr>
              <a:t> we recommend keeping them to</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 MB or less</a:t>
            </a:r>
            <a:r>
              <a:rPr lang="en-US" sz="1200" b="0" i="0" kern="1200" baseline="0" dirty="0" smtClean="0">
                <a:solidFill>
                  <a:schemeClr val="tx1"/>
                </a:solidFill>
                <a:effectLst/>
                <a:latin typeface="+mn-lt"/>
                <a:ea typeface="+mn-ea"/>
                <a:cs typeface="+mn-cs"/>
              </a:rPr>
              <a:t> because l</a:t>
            </a:r>
            <a:r>
              <a:rPr lang="en-US" sz="1200" b="0" i="0" kern="1200" dirty="0" smtClean="0">
                <a:solidFill>
                  <a:schemeClr val="tx1"/>
                </a:solidFill>
                <a:effectLst/>
                <a:latin typeface="+mn-lt"/>
                <a:ea typeface="+mn-ea"/>
                <a:cs typeface="+mn-cs"/>
              </a:rPr>
              <a:t>arge files delay</a:t>
            </a:r>
            <a:r>
              <a:rPr lang="en-US" sz="1200" b="0" i="0" kern="1200" baseline="0" dirty="0" smtClean="0">
                <a:solidFill>
                  <a:schemeClr val="tx1"/>
                </a:solidFill>
                <a:effectLst/>
                <a:latin typeface="+mn-lt"/>
                <a:ea typeface="+mn-ea"/>
                <a:cs typeface="+mn-cs"/>
              </a:rPr>
              <a:t> the rendering of the book’s online version and slow down uploading of its PDF and other file types.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a:t>
            </a:fld>
            <a:endParaRPr lang="en-US"/>
          </a:p>
        </p:txBody>
      </p:sp>
    </p:spTree>
    <p:extLst>
      <p:ext uri="{BB962C8B-B14F-4D97-AF65-F5344CB8AC3E}">
        <p14:creationId xmlns:p14="http://schemas.microsoft.com/office/powerpoint/2010/main" val="484923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Typically, the best way to add videos to a textbook is to host them on YouTube, and then embed them into the book afterwards. The instructions in this section assume that the videos to be embedded are already hosted on YouTube.</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Also, be sure to change the license for these videos from the default </a:t>
            </a:r>
            <a:r>
              <a:rPr lang="en-US" sz="1200" b="0" i="1" kern="1200" dirty="0" smtClean="0">
                <a:solidFill>
                  <a:schemeClr val="tx1"/>
                </a:solidFill>
                <a:effectLst/>
                <a:latin typeface="+mn-lt"/>
                <a:ea typeface="+mn-ea"/>
                <a:cs typeface="+mn-cs"/>
              </a:rPr>
              <a:t>Standard YouTube license </a:t>
            </a:r>
            <a:r>
              <a:rPr lang="en-US" sz="1200" b="0" i="0" kern="1200" dirty="0" smtClean="0">
                <a:solidFill>
                  <a:schemeClr val="tx1"/>
                </a:solidFill>
                <a:effectLst/>
                <a:latin typeface="+mn-lt"/>
                <a:ea typeface="+mn-ea"/>
                <a:cs typeface="+mn-cs"/>
              </a:rPr>
              <a:t>to the </a:t>
            </a:r>
            <a:r>
              <a:rPr lang="en-US" sz="1200" b="0" i="1" kern="1200" dirty="0" smtClean="0">
                <a:solidFill>
                  <a:schemeClr val="tx1"/>
                </a:solidFill>
                <a:effectLst/>
                <a:latin typeface="+mn-lt"/>
                <a:ea typeface="+mn-ea"/>
                <a:cs typeface="+mn-cs"/>
              </a:rPr>
              <a:t>Creative Commons Attribution license (reuse allowed)</a:t>
            </a:r>
            <a:r>
              <a:rPr lang="en-US" sz="1200" b="0" i="0" kern="1200" dirty="0" smtClean="0">
                <a:solidFill>
                  <a:schemeClr val="tx1"/>
                </a:solidFill>
                <a:effectLst/>
                <a:latin typeface="+mn-lt"/>
                <a:ea typeface="+mn-ea"/>
                <a:cs typeface="+mn-cs"/>
              </a:rPr>
              <a:t>. If you are going to embed a video in an open textbook or other OER, it must be covered by an open copyright license.</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50</a:t>
            </a:fld>
            <a:endParaRPr lang="en-US"/>
          </a:p>
        </p:txBody>
      </p:sp>
    </p:spTree>
    <p:extLst>
      <p:ext uri="{BB962C8B-B14F-4D97-AF65-F5344CB8AC3E}">
        <p14:creationId xmlns:p14="http://schemas.microsoft.com/office/powerpoint/2010/main" val="13532572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done by taking a copy of the the video’s YouTube URL, and pasting it into the “Visual” editor</a:t>
            </a:r>
            <a:r>
              <a:rPr lang="en-US" baseline="0" dirty="0" smtClean="0"/>
              <a:t>/tab.</a:t>
            </a:r>
          </a:p>
          <a:p>
            <a:endParaRPr lang="en-US" baseline="0" dirty="0" smtClean="0"/>
          </a:p>
          <a:p>
            <a:r>
              <a:rPr lang="en-US" baseline="0" dirty="0" smtClean="0"/>
              <a:t>1. Begin, by locating the video on YouTube and clicking on Share (by the red arrow)</a:t>
            </a:r>
          </a:p>
          <a:p>
            <a:r>
              <a:rPr lang="en-US" baseline="0" dirty="0" smtClean="0"/>
              <a:t>2. “Copy” the URL (circled in green) provided in the pop-up box (by the green arrow)</a:t>
            </a:r>
            <a:r>
              <a:rPr lang="mr-IN" baseline="0" dirty="0" smtClean="0"/>
              <a:t>…</a:t>
            </a:r>
            <a:endParaRPr lang="en-US" baseline="0" dirty="0" smtClean="0"/>
          </a:p>
          <a:p>
            <a:endParaRPr lang="en-US" baseline="0" dirty="0" smtClean="0"/>
          </a:p>
          <a:p>
            <a:r>
              <a:rPr lang="en-US" baseline="0" dirty="0" smtClean="0"/>
              <a:t>NEXT SLIDE</a:t>
            </a:r>
          </a:p>
          <a:p>
            <a:endParaRPr lang="en-US" baseline="0" dirty="0" smtClean="0"/>
          </a:p>
          <a:p>
            <a:endParaRPr lang="en-US" baseline="0" dirty="0" smtClean="0"/>
          </a:p>
          <a:p>
            <a:r>
              <a:rPr lang="en-US" baseline="0" dirty="0" smtClean="0"/>
              <a:t>Unfortunately, the URL for the video is not maintained in the exported PDF files. We are investigating this issue. In the meantime, provide a copy of the video’s URL as part of the text.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51</a:t>
            </a:fld>
            <a:endParaRPr lang="en-US"/>
          </a:p>
        </p:txBody>
      </p:sp>
    </p:spTree>
    <p:extLst>
      <p:ext uri="{BB962C8B-B14F-4D97-AF65-F5344CB8AC3E}">
        <p14:creationId xmlns:p14="http://schemas.microsoft.com/office/powerpoint/2010/main" val="783525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and</a:t>
            </a:r>
          </a:p>
          <a:p>
            <a:endParaRPr lang="en-US" dirty="0" smtClean="0"/>
          </a:p>
          <a:p>
            <a:r>
              <a:rPr lang="en-US" dirty="0" smtClean="0"/>
              <a:t>3. Paste the URL into the Visual editor of</a:t>
            </a:r>
            <a:r>
              <a:rPr lang="en-US" baseline="0" dirty="0" smtClean="0"/>
              <a:t> the chapter. Almost immediately, the URL will</a:t>
            </a:r>
            <a:r>
              <a:rPr lang="mr-IN" baseline="0" dirty="0" smtClean="0"/>
              <a:t>…</a:t>
            </a:r>
            <a:endParaRPr lang="en-US" baseline="0" dirty="0" smtClean="0"/>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52</a:t>
            </a:fld>
            <a:endParaRPr lang="en-US"/>
          </a:p>
        </p:txBody>
      </p:sp>
    </p:spTree>
    <p:extLst>
      <p:ext uri="{BB962C8B-B14F-4D97-AF65-F5344CB8AC3E}">
        <p14:creationId xmlns:p14="http://schemas.microsoft.com/office/powerpoint/2010/main" val="4883404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embed</a:t>
            </a:r>
            <a:r>
              <a:rPr lang="en-US" baseline="0" dirty="0" smtClean="0"/>
              <a:t> and appear like (by the blue arrow). To see how the video appears to the reader, click on “View Chapter” (by the green arrow)</a:t>
            </a:r>
            <a:r>
              <a:rPr lang="mr-IN" baseline="0" dirty="0" smtClean="0"/>
              <a: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53</a:t>
            </a:fld>
            <a:endParaRPr lang="en-US"/>
          </a:p>
        </p:txBody>
      </p:sp>
    </p:spTree>
    <p:extLst>
      <p:ext uri="{BB962C8B-B14F-4D97-AF65-F5344CB8AC3E}">
        <p14:creationId xmlns:p14="http://schemas.microsoft.com/office/powerpoint/2010/main" val="5100345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and this is what you’ll see.</a:t>
            </a:r>
          </a:p>
          <a:p>
            <a:endParaRPr lang="en-US" dirty="0" smtClean="0"/>
          </a:p>
          <a:p>
            <a:r>
              <a:rPr lang="en-US" dirty="0" smtClean="0"/>
              <a:t>By default all embedded videos align to the left. One of the problems with the</a:t>
            </a:r>
            <a:r>
              <a:rPr lang="en-US" baseline="0" dirty="0" smtClean="0"/>
              <a:t> embedding</a:t>
            </a:r>
            <a:r>
              <a:rPr lang="en-US" dirty="0" smtClean="0"/>
              <a:t> method is the inability to reposition</a:t>
            </a:r>
            <a:r>
              <a:rPr lang="en-US" baseline="0" dirty="0" smtClean="0"/>
              <a:t> </a:t>
            </a:r>
            <a:r>
              <a:rPr lang="en-US" dirty="0" smtClean="0"/>
              <a:t>the video to the center or to the right. However, there is a work</a:t>
            </a:r>
            <a:r>
              <a:rPr lang="en-US" baseline="0" dirty="0" smtClean="0"/>
              <a:t> around.</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54</a:t>
            </a:fld>
            <a:endParaRPr lang="en-US"/>
          </a:p>
        </p:txBody>
      </p:sp>
    </p:spTree>
    <p:extLst>
      <p:ext uri="{BB962C8B-B14F-4D97-AF65-F5344CB8AC3E}">
        <p14:creationId xmlns:p14="http://schemas.microsoft.com/office/powerpoint/2010/main" val="1691777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you add the video URL </a:t>
            </a:r>
            <a:r>
              <a:rPr lang="mr-IN" dirty="0" smtClean="0"/>
              <a:t>–</a:t>
            </a:r>
            <a:r>
              <a:rPr lang="en-US" dirty="0" smtClean="0"/>
              <a:t> even after it embeds itself</a:t>
            </a:r>
            <a:r>
              <a:rPr lang="en-US" baseline="0" dirty="0" smtClean="0"/>
              <a:t> </a:t>
            </a:r>
            <a:r>
              <a:rPr lang="mr-IN" baseline="0" dirty="0" smtClean="0"/>
              <a:t>–</a:t>
            </a:r>
            <a:r>
              <a:rPr lang="en-US" baseline="0" dirty="0" smtClean="0"/>
              <a:t> click on the “Text (HTML)” tab (by the green arrow) and back again to the “Visual” tab (by the red arrow). This action reverts the embedded video to its URL. </a:t>
            </a:r>
          </a:p>
          <a:p>
            <a:endParaRPr lang="en-US" baseline="0" dirty="0" smtClean="0"/>
          </a:p>
          <a:p>
            <a:r>
              <a:rPr lang="en-US" baseline="0" dirty="0" smtClean="0"/>
              <a:t>The URL is much easier to re-align. Here, the “Align </a:t>
            </a:r>
            <a:r>
              <a:rPr lang="en-US" baseline="0" dirty="0" err="1" smtClean="0"/>
              <a:t>centre</a:t>
            </a:r>
            <a:r>
              <a:rPr lang="en-US" baseline="0" dirty="0" smtClean="0"/>
              <a:t>” icon (circled in blue) has been selected for the video URL (by the blue arrow) which results in</a:t>
            </a:r>
            <a:r>
              <a:rPr lang="mr-IN" baseline="0" dirty="0" smtClean="0"/>
              <a:t>…</a:t>
            </a:r>
            <a:endParaRPr lang="en-US" baseline="0" dirty="0" smtClean="0"/>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55</a:t>
            </a:fld>
            <a:endParaRPr lang="en-US"/>
          </a:p>
        </p:txBody>
      </p:sp>
    </p:spTree>
    <p:extLst>
      <p:ext uri="{BB962C8B-B14F-4D97-AF65-F5344CB8AC3E}">
        <p14:creationId xmlns:p14="http://schemas.microsoft.com/office/powerpoint/2010/main" val="3095275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it being centered</a:t>
            </a:r>
            <a:r>
              <a:rPr lang="en-US" baseline="0" dirty="0" smtClean="0"/>
              <a:t> in the “Visual” tab editor and</a:t>
            </a:r>
            <a:r>
              <a:rPr lang="mr-IN" baseline="0" dirty="0" smtClean="0"/>
              <a:t>…</a:t>
            </a:r>
            <a:endParaRPr lang="en-US" baseline="0" dirty="0" smtClean="0"/>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56</a:t>
            </a:fld>
            <a:endParaRPr lang="en-US"/>
          </a:p>
        </p:txBody>
      </p:sp>
    </p:spTree>
    <p:extLst>
      <p:ext uri="{BB962C8B-B14F-4D97-AF65-F5344CB8AC3E}">
        <p14:creationId xmlns:p14="http://schemas.microsoft.com/office/powerpoint/2010/main" val="8568771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in the book or</a:t>
            </a:r>
            <a:r>
              <a:rPr lang="en-US" baseline="0" dirty="0" smtClean="0"/>
              <a:t> chapter view.</a:t>
            </a:r>
          </a:p>
          <a:p>
            <a:endParaRPr lang="en-US" baseline="0" dirty="0" smtClean="0"/>
          </a:p>
          <a:p>
            <a:r>
              <a:rPr lang="en-US" baseline="0" dirty="0" smtClean="0"/>
              <a:t>Note: If video URLs are placed in a standard or shaded textbox, they will not embed.</a:t>
            </a:r>
          </a:p>
          <a:p>
            <a:endParaRPr lang="en-US" baseline="0" dirty="0" smtClean="0"/>
          </a:p>
          <a:p>
            <a:r>
              <a:rPr lang="en-US" baseline="0" dirty="0" smtClean="0"/>
              <a:t>It should also be noted that currently URLs (or anything else indicating a video has been added to the web version of a book) for embedded videos do not show up in the exported PDF files. This is an issue we’re investigating. In the meantime, double check the PDFs for portions of your book that include videos and if the URLs do not display, add them manually.</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57</a:t>
            </a:fld>
            <a:endParaRPr lang="en-US"/>
          </a:p>
        </p:txBody>
      </p:sp>
    </p:spTree>
    <p:extLst>
      <p:ext uri="{BB962C8B-B14F-4D97-AF65-F5344CB8AC3E}">
        <p14:creationId xmlns:p14="http://schemas.microsoft.com/office/powerpoint/2010/main" val="1477470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find a copyrighted video with</a:t>
            </a:r>
            <a:r>
              <a:rPr lang="en-US" baseline="0" dirty="0" smtClean="0"/>
              <a:t> “restricted rights” (i.e., permissions have not been released by the creator through an open copyright license OR by designating the video to the public domain) that you’d like to include in your open textbook, you can provide a link to the video. You cannot, however, embed it. It is highly recommended that this method be used as a last resort for times when you are unable to locate an openly licensed video (or do not have the resources to create your own) that adds significant value to your open textbook.</a:t>
            </a:r>
          </a:p>
          <a:p>
            <a:endParaRPr lang="en-US" baseline="0" dirty="0" smtClean="0"/>
          </a:p>
          <a:p>
            <a:r>
              <a:rPr lang="en-US" baseline="0" dirty="0" smtClean="0"/>
              <a:t>It’s also been noted that </a:t>
            </a:r>
            <a:r>
              <a:rPr lang="en-US" sz="1200" b="0" i="0" kern="1200" baseline="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mbedded videos are preferable to linked videos as students are more likely to watch them. Linked videos are often viewed as extra material and too much trouble to click on.</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58</a:t>
            </a:fld>
            <a:endParaRPr lang="en-US"/>
          </a:p>
        </p:txBody>
      </p:sp>
    </p:spTree>
    <p:extLst>
      <p:ext uri="{BB962C8B-B14F-4D97-AF65-F5344CB8AC3E}">
        <p14:creationId xmlns:p14="http://schemas.microsoft.com/office/powerpoint/2010/main" val="7823351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 by creating a statement that will include the link to the video. Best practices and for accessibility reasons, avoid using words and phrases like “click here”. Instead, describe</a:t>
            </a:r>
            <a:r>
              <a:rPr lang="en-US" baseline="0" dirty="0" smtClean="0"/>
              <a:t> </a:t>
            </a:r>
            <a:r>
              <a:rPr lang="mr-IN" baseline="0" dirty="0" smtClean="0"/>
              <a:t>–</a:t>
            </a:r>
            <a:r>
              <a:rPr lang="en-US" baseline="0" dirty="0" smtClean="0"/>
              <a:t> in the linking text </a:t>
            </a:r>
            <a:r>
              <a:rPr lang="mr-IN" baseline="0" dirty="0" smtClean="0"/>
              <a:t>–</a:t>
            </a:r>
            <a:r>
              <a:rPr lang="en-US" baseline="0" dirty="0" smtClean="0"/>
              <a:t> the subject and type of media the reader will be directed to.</a:t>
            </a:r>
          </a:p>
          <a:p>
            <a:endParaRPr lang="en-US" baseline="0" dirty="0" smtClean="0"/>
          </a:p>
          <a:p>
            <a:r>
              <a:rPr lang="en-US" baseline="0" dirty="0" smtClean="0"/>
              <a:t>In this example:</a:t>
            </a:r>
          </a:p>
          <a:p>
            <a:pPr marL="228600" indent="-228600">
              <a:buFont typeface="+mj-lt"/>
              <a:buAutoNum type="arabicPeriod"/>
            </a:pPr>
            <a:r>
              <a:rPr lang="en-US" baseline="0" dirty="0" smtClean="0"/>
              <a:t>The statement says “To learn more about patient care, watch this video on how to create a nursing care plan.”</a:t>
            </a:r>
          </a:p>
          <a:p>
            <a:pPr marL="685800" lvl="1" indent="-228600">
              <a:buFont typeface="+mj-lt"/>
              <a:buAutoNum type="arabicPeriod"/>
            </a:pPr>
            <a:r>
              <a:rPr lang="en-US" baseline="0" dirty="0" smtClean="0"/>
              <a:t>“</a:t>
            </a:r>
            <a:r>
              <a:rPr lang="mr-IN" baseline="0" dirty="0" smtClean="0"/>
              <a:t>…</a:t>
            </a:r>
            <a:r>
              <a:rPr lang="en-US" baseline="0" dirty="0" smtClean="0"/>
              <a:t>watch this video on how to create a nursing care plan” has been highlighted (by the red arrow)</a:t>
            </a:r>
          </a:p>
          <a:p>
            <a:pPr marL="228600" lvl="0" indent="-228600">
              <a:buFont typeface="+mj-lt"/>
              <a:buAutoNum type="arabicPeriod"/>
            </a:pPr>
            <a:r>
              <a:rPr lang="en-US" dirty="0" smtClean="0"/>
              <a:t>Next, click on the Insert/edit link icon (by the blue</a:t>
            </a:r>
            <a:r>
              <a:rPr lang="en-US" baseline="0" dirty="0" smtClean="0"/>
              <a:t> arrow)</a:t>
            </a:r>
            <a:r>
              <a:rPr lang="mr-IN" baseline="0" dirty="0" smtClean="0"/>
              <a:t>…</a:t>
            </a:r>
            <a:endParaRPr lang="en-US" baseline="0" dirty="0" smtClean="0"/>
          </a:p>
          <a:p>
            <a:pPr marL="228600" lvl="0" indent="-228600">
              <a:buFont typeface="+mj-lt"/>
              <a:buAutoNum type="arabicPeriod"/>
            </a:pPr>
            <a:endParaRPr lang="en-US" baseline="0" dirty="0" smtClean="0"/>
          </a:p>
          <a:p>
            <a:pPr marL="0" lvl="0" indent="0">
              <a:buFont typeface="+mj-lt"/>
              <a:buNone/>
            </a:pP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59</a:t>
            </a:fld>
            <a:endParaRPr lang="en-US"/>
          </a:p>
        </p:txBody>
      </p:sp>
    </p:spTree>
    <p:extLst>
      <p:ext uri="{BB962C8B-B14F-4D97-AF65-F5344CB8AC3E}">
        <p14:creationId xmlns:p14="http://schemas.microsoft.com/office/powerpoint/2010/main" val="2092340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media that will be added to your book will first be added to the Media Library. This library is accessed through the Dashboard of your textbook by</a:t>
            </a:r>
            <a:r>
              <a:rPr lang="en-US" baseline="0" dirty="0" smtClean="0"/>
              <a:t> hovering over</a:t>
            </a:r>
            <a:r>
              <a:rPr lang="en-US" dirty="0" smtClean="0"/>
              <a:t> the “Media” link which</a:t>
            </a:r>
            <a:r>
              <a:rPr lang="en-US" baseline="0" dirty="0" smtClean="0"/>
              <a:t> then</a:t>
            </a:r>
            <a:r>
              <a:rPr lang="en-US" dirty="0" smtClean="0"/>
              <a:t> displays the “Library” and option to “Add New” media.</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a:t>
            </a:fld>
            <a:endParaRPr lang="en-US"/>
          </a:p>
        </p:txBody>
      </p:sp>
    </p:spTree>
    <p:extLst>
      <p:ext uri="{BB962C8B-B14F-4D97-AF65-F5344CB8AC3E}">
        <p14:creationId xmlns:p14="http://schemas.microsoft.com/office/powerpoint/2010/main" val="3397767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example,</a:t>
            </a:r>
            <a:r>
              <a:rPr lang="en-US" baseline="0" dirty="0" smtClean="0"/>
              <a:t> we’ll assume that you’re using a video from YouTube.</a:t>
            </a:r>
          </a:p>
          <a:p>
            <a:endParaRPr lang="en-US" baseline="0" dirty="0" smtClean="0"/>
          </a:p>
          <a:p>
            <a:r>
              <a:rPr lang="en-US" baseline="0" dirty="0" smtClean="0"/>
              <a:t>3. Locate the video on YouTube and click on Share (by the red arrow)</a:t>
            </a:r>
          </a:p>
          <a:p>
            <a:r>
              <a:rPr lang="en-US" baseline="0" dirty="0" smtClean="0"/>
              <a:t>4. “Copy” (circled in green) the URL provided in the pop-up box (by the green arrow)</a:t>
            </a:r>
            <a:r>
              <a:rPr lang="mr-IN" baseline="0" dirty="0" smtClean="0"/>
              <a:t>…</a:t>
            </a:r>
            <a:endParaRPr lang="en-US" baseline="0" dirty="0" smtClean="0"/>
          </a:p>
          <a:p>
            <a:endParaRPr lang="en-US" baseline="0" dirty="0" smtClean="0"/>
          </a:p>
          <a:p>
            <a:r>
              <a:rPr lang="en-US" baseline="0" dirty="0" smtClean="0"/>
              <a:t>NEXT SLIDE</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60</a:t>
            </a:fld>
            <a:endParaRPr lang="en-US"/>
          </a:p>
        </p:txBody>
      </p:sp>
    </p:spTree>
    <p:extLst>
      <p:ext uri="{BB962C8B-B14F-4D97-AF65-F5344CB8AC3E}">
        <p14:creationId xmlns:p14="http://schemas.microsoft.com/office/powerpoint/2010/main" val="275184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r>
              <a:rPr lang="mr-IN" baseline="0" dirty="0" smtClean="0"/>
              <a:t>…</a:t>
            </a:r>
            <a:r>
              <a:rPr lang="en-US" baseline="0" dirty="0" smtClean="0"/>
              <a:t> paste URL from YouTube into link field</a:t>
            </a:r>
          </a:p>
          <a:p>
            <a:endParaRPr lang="en-US" dirty="0" smtClean="0"/>
          </a:p>
          <a:p>
            <a:r>
              <a:rPr lang="en-US" dirty="0" smtClean="0"/>
              <a:t>1. If you to the</a:t>
            </a:r>
            <a:r>
              <a:rPr lang="en-US" baseline="0" dirty="0" smtClean="0"/>
              <a:t> video to open in a new tab, select the “Link options” icon (by the red arrow)</a:t>
            </a:r>
          </a:p>
          <a:p>
            <a:r>
              <a:rPr lang="en-US" baseline="0" dirty="0" smtClean="0"/>
              <a:t>2. Click the checkbox by “Open link in a new tab” (by the blue arrow)</a:t>
            </a:r>
          </a:p>
          <a:p>
            <a:r>
              <a:rPr lang="en-US" baseline="0" dirty="0" smtClean="0"/>
              <a:t>3. Save with the red “Update” button (by the green arrow).</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61</a:t>
            </a:fld>
            <a:endParaRPr lang="en-US"/>
          </a:p>
        </p:txBody>
      </p:sp>
    </p:spTree>
    <p:extLst>
      <p:ext uri="{BB962C8B-B14F-4D97-AF65-F5344CB8AC3E}">
        <p14:creationId xmlns:p14="http://schemas.microsoft.com/office/powerpoint/2010/main" val="17128600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you’re not concerned about linking options, select the “Apply” icon after you’ve pasted the YouTube URL in the linking field, and save.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62</a:t>
            </a:fld>
            <a:endParaRPr lang="en-US"/>
          </a:p>
        </p:txBody>
      </p:sp>
    </p:spTree>
    <p:extLst>
      <p:ext uri="{BB962C8B-B14F-4D97-AF65-F5344CB8AC3E}">
        <p14:creationId xmlns:p14="http://schemas.microsoft.com/office/powerpoint/2010/main" val="6226812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examples</a:t>
            </a:r>
            <a:r>
              <a:rPr lang="en-US" baseline="0" dirty="0" smtClean="0"/>
              <a:t> of how videos were linked to from the </a:t>
            </a:r>
            <a:r>
              <a:rPr lang="en-US" i="1" baseline="0" dirty="0" smtClean="0"/>
              <a:t>Clinical Procedures for Safer Patient Care </a:t>
            </a:r>
            <a:r>
              <a:rPr lang="en-US" baseline="0" dirty="0" smtClean="0"/>
              <a:t>open textbook. Notice:</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The introductory statement prior to the linked videos that describes the type of media (videos), how the student will use them (“watch”), and why they have been added to the textbook (“more information about how to move a patient up in bed”), circled in red.</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For each video, a description of the student’s action (“take</a:t>
            </a:r>
            <a:r>
              <a:rPr lang="mr-IN" baseline="0" dirty="0" smtClean="0"/>
              <a:t>…</a:t>
            </a:r>
            <a:r>
              <a:rPr lang="en-US" baseline="0" dirty="0" smtClean="0"/>
              <a:t>this course”) and the title of the video (a description can also be used) form the phrase that will be linked </a:t>
            </a:r>
            <a:r>
              <a:rPr lang="en-US" baseline="0" dirty="0" smtClean="0"/>
              <a:t>all noted by the green arrow and green underline.</a:t>
            </a:r>
            <a:endParaRPr lang="en-US" baseline="0" dirty="0" smtClean="0"/>
          </a:p>
          <a:p>
            <a:r>
              <a:rPr lang="en-US" baseline="0" dirty="0" smtClean="0"/>
              <a:t>3. The remaining, unlinked portion of the sentence explains what, specifically, the student will learn from the video, marked by the blue arrow and underscore.</a:t>
            </a:r>
          </a:p>
          <a:p>
            <a:endParaRPr lang="en-US" baseline="0" dirty="0" smtClean="0"/>
          </a:p>
          <a:p>
            <a:r>
              <a:rPr lang="en-US" baseline="0" dirty="0" smtClean="0"/>
              <a:t>In addition, notice the layout and style used to present the linked video. This design was followed for all linked videos in this book, and was noted in the book’s Style Sheet. The styling used included:</a:t>
            </a:r>
          </a:p>
          <a:p>
            <a:pPr marL="228600" indent="-228600">
              <a:buAutoNum type="arabicPeriod"/>
            </a:pPr>
            <a:r>
              <a:rPr lang="en-US" baseline="0" dirty="0" smtClean="0"/>
              <a:t>A separate shaded textbox for each linked video</a:t>
            </a:r>
          </a:p>
          <a:p>
            <a:pPr marL="228600" indent="-228600">
              <a:buAutoNum type="arabicPeriod"/>
            </a:pPr>
            <a:r>
              <a:rPr lang="en-US" baseline="0" dirty="0" smtClean="0"/>
              <a:t>Centering of text within the textbook</a:t>
            </a:r>
          </a:p>
          <a:p>
            <a:pPr marL="228600" indent="-228600">
              <a:buAutoNum type="arabicPeriod"/>
            </a:pPr>
            <a:r>
              <a:rPr lang="en-US" baseline="0" dirty="0" smtClean="0"/>
              <a:t>Positioning the linking text at the beginning of the statement</a:t>
            </a:r>
          </a:p>
          <a:p>
            <a:pPr marL="228600" indent="-228600">
              <a:buAutoNum type="arabicPeriod"/>
            </a:pPr>
            <a:r>
              <a:rPr lang="en-US" baseline="0" dirty="0" smtClean="0"/>
              <a:t>Use of a full sentence</a:t>
            </a:r>
          </a:p>
          <a:p>
            <a:pPr marL="228600" indent="-228600">
              <a:buAutoNum type="arabicPeriod"/>
            </a:pPr>
            <a:r>
              <a:rPr lang="en-US" baseline="0" dirty="0" smtClean="0"/>
              <a:t>Placing the title of the video in italics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63</a:t>
            </a:fld>
            <a:endParaRPr lang="en-US"/>
          </a:p>
        </p:txBody>
      </p:sp>
    </p:spTree>
    <p:extLst>
      <p:ext uri="{BB962C8B-B14F-4D97-AF65-F5344CB8AC3E}">
        <p14:creationId xmlns:p14="http://schemas.microsoft.com/office/powerpoint/2010/main" val="1425051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video files might be added directly</a:t>
            </a:r>
            <a:r>
              <a:rPr lang="en-US" baseline="0" dirty="0" smtClean="0"/>
              <a:t> to </a:t>
            </a:r>
            <a:r>
              <a:rPr lang="en-US" baseline="0" dirty="0" err="1" smtClean="0"/>
              <a:t>Pressbooks</a:t>
            </a:r>
            <a:r>
              <a:rPr lang="en-US" baseline="0" dirty="0" smtClean="0"/>
              <a:t> has been</a:t>
            </a:r>
            <a:r>
              <a:rPr lang="en-US" dirty="0" smtClean="0"/>
              <a:t> an issue that </a:t>
            </a:r>
            <a:r>
              <a:rPr lang="en-US" dirty="0" err="1" smtClean="0"/>
              <a:t>BCcampus</a:t>
            </a:r>
            <a:r>
              <a:rPr lang="en-US" dirty="0" smtClean="0"/>
              <a:t> Open Education has grappled</a:t>
            </a:r>
            <a:r>
              <a:rPr lang="en-US" baseline="0" dirty="0" smtClean="0"/>
              <a:t> with for several years. The main challenge has been that most video files are too large to upload into </a:t>
            </a:r>
            <a:r>
              <a:rPr lang="en-US" baseline="0" dirty="0" err="1" smtClean="0"/>
              <a:t>Pressbooks</a:t>
            </a:r>
            <a:r>
              <a:rPr lang="en-US" baseline="0" dirty="0" smtClean="0"/>
              <a:t>, even after they’ve been compressed. </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64</a:t>
            </a:fld>
            <a:endParaRPr lang="en-US"/>
          </a:p>
        </p:txBody>
      </p:sp>
    </p:spTree>
    <p:extLst>
      <p:ext uri="{BB962C8B-B14F-4D97-AF65-F5344CB8AC3E}">
        <p14:creationId xmlns:p14="http://schemas.microsoft.com/office/powerpoint/2010/main" val="9178862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Our solution has been to upload original openly licensed video files, supported with </a:t>
            </a:r>
            <a:r>
              <a:rPr lang="en-US" baseline="0" dirty="0" err="1" smtClean="0"/>
              <a:t>BCcampus</a:t>
            </a:r>
            <a:r>
              <a:rPr lang="en-US" baseline="0" dirty="0" smtClean="0"/>
              <a:t> grant funds,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to YouTube for embedding purposes and</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to SOL*R, </a:t>
            </a:r>
            <a:r>
              <a:rPr lang="en-US" baseline="0" dirty="0" err="1" smtClean="0"/>
              <a:t>BCcampus’s</a:t>
            </a:r>
            <a:r>
              <a:rPr lang="en-US" baseline="0" dirty="0" smtClean="0"/>
              <a:t> “Shareable Online Learning Resources” repository as a way to share these videos as editable files.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Editable files are typically listed and linked to in the textbook’s record page in the B.C. Open Textbook Collection or in the textbook’s appendix.</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65</a:t>
            </a:fld>
            <a:endParaRPr lang="en-US"/>
          </a:p>
        </p:txBody>
      </p:sp>
    </p:spTree>
    <p:extLst>
      <p:ext uri="{BB962C8B-B14F-4D97-AF65-F5344CB8AC3E}">
        <p14:creationId xmlns:p14="http://schemas.microsoft.com/office/powerpoint/2010/main" val="15520061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66</a:t>
            </a:fld>
            <a:endParaRPr lang="en-US"/>
          </a:p>
        </p:txBody>
      </p:sp>
    </p:spTree>
    <p:extLst>
      <p:ext uri="{BB962C8B-B14F-4D97-AF65-F5344CB8AC3E}">
        <p14:creationId xmlns:p14="http://schemas.microsoft.com/office/powerpoint/2010/main" val="19776556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BCcampus</a:t>
            </a:r>
            <a:r>
              <a:rPr lang="en-US" dirty="0" smtClean="0"/>
              <a:t> </a:t>
            </a:r>
            <a:r>
              <a:rPr lang="en-US" dirty="0" err="1" smtClean="0"/>
              <a:t>OpenEd</a:t>
            </a:r>
            <a:r>
              <a:rPr lang="en-US" baseline="0" dirty="0" smtClean="0"/>
              <a:t> has some experience working with audio files in </a:t>
            </a:r>
            <a:r>
              <a:rPr lang="en-US" baseline="0" dirty="0" err="1" smtClean="0"/>
              <a:t>Pressbooks</a:t>
            </a:r>
            <a:r>
              <a:rPr lang="en-US" baseline="0" dirty="0" smtClean="0"/>
              <a:t>. However, most of our authors have not included this medium in their textbooks. Most of them are more likely to embed a video than include an audio clip. We are still learning, and continue to develop procedures and best practices for this medium.</a:t>
            </a:r>
            <a:endParaRPr lang="en-US" dirty="0" smtClean="0"/>
          </a:p>
          <a:p>
            <a:endParaRPr lang="en-US" dirty="0" smtClean="0"/>
          </a:p>
          <a:p>
            <a:r>
              <a:rPr lang="en-US" dirty="0" smtClean="0"/>
              <a:t>Audio files tend to be quite a bit larger than image files,</a:t>
            </a:r>
            <a:r>
              <a:rPr lang="en-US" baseline="0" dirty="0" smtClean="0"/>
              <a:t> something to watch for when uploading them to </a:t>
            </a:r>
            <a:r>
              <a:rPr lang="en-US" baseline="0" dirty="0" err="1" smtClean="0"/>
              <a:t>Pressbooks</a:t>
            </a:r>
            <a:r>
              <a:rPr lang="en-US" baseline="0" dirty="0" smtClean="0"/>
              <a:t>.</a:t>
            </a:r>
          </a:p>
          <a:p>
            <a:endParaRPr lang="en-US" baseline="0" dirty="0" smtClean="0"/>
          </a:p>
          <a:p>
            <a:r>
              <a:rPr lang="en-US" baseline="0" dirty="0" smtClean="0"/>
              <a:t>To add an audio file, follow the same steps as is done for an image. Here you can see the file by the red arrow and the file’s details circled in red.</a:t>
            </a:r>
          </a:p>
          <a:p>
            <a:endParaRPr lang="en-US" baseline="0" dirty="0" smtClean="0"/>
          </a:p>
          <a:p>
            <a:r>
              <a:rPr lang="en-US" baseline="0" dirty="0" smtClean="0"/>
              <a:t>If enough audio files are collected, an “Audio Playlist” can be created (by the pink arrow).</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67</a:t>
            </a:fld>
            <a:endParaRPr lang="en-US"/>
          </a:p>
        </p:txBody>
      </p:sp>
    </p:spTree>
    <p:extLst>
      <p:ext uri="{BB962C8B-B14F-4D97-AF65-F5344CB8AC3E}">
        <p14:creationId xmlns:p14="http://schemas.microsoft.com/office/powerpoint/2010/main" val="2606511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embedded file in</a:t>
            </a:r>
            <a:r>
              <a:rPr lang="en-US" baseline="0" dirty="0" smtClean="0"/>
              <a:t> the Visual editor (at top) and in the reader’s view (at the bottom).</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68</a:t>
            </a:fld>
            <a:endParaRPr lang="en-US"/>
          </a:p>
        </p:txBody>
      </p:sp>
    </p:spTree>
    <p:extLst>
      <p:ext uri="{BB962C8B-B14F-4D97-AF65-F5344CB8AC3E}">
        <p14:creationId xmlns:p14="http://schemas.microsoft.com/office/powerpoint/2010/main" val="20059660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find a recording that is copyrighted with restricted rights, you might choose to link to if it will add value to your textbook. Follow the same process used for videos.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69</a:t>
            </a:fld>
            <a:endParaRPr lang="en-US"/>
          </a:p>
        </p:txBody>
      </p:sp>
    </p:spTree>
    <p:extLst>
      <p:ext uri="{BB962C8B-B14F-4D97-AF65-F5344CB8AC3E}">
        <p14:creationId xmlns:p14="http://schemas.microsoft.com/office/powerpoint/2010/main" val="1034371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the icon to the left of the “Media” label is a camera on top of music notes. This is a reminder that the Media Library</a:t>
            </a:r>
            <a:r>
              <a:rPr lang="en-US" baseline="0" dirty="0" smtClean="0"/>
              <a:t> is the place to upload</a:t>
            </a:r>
            <a:r>
              <a:rPr lang="en-US" dirty="0" smtClean="0"/>
              <a:t> images and audio files, but not typically video</a:t>
            </a:r>
            <a:r>
              <a:rPr lang="en-US" baseline="0" dirty="0" smtClean="0"/>
              <a:t> files. This will be explained later in the webinar.</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a:t>
            </a:fld>
            <a:endParaRPr lang="en-US"/>
          </a:p>
        </p:txBody>
      </p:sp>
    </p:spTree>
    <p:extLst>
      <p:ext uri="{BB962C8B-B14F-4D97-AF65-F5344CB8AC3E}">
        <p14:creationId xmlns:p14="http://schemas.microsoft.com/office/powerpoint/2010/main" val="7942601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rarely</a:t>
            </a:r>
            <a:r>
              <a:rPr lang="en-US" baseline="0" dirty="0" smtClean="0"/>
              <a:t> seen it done, but occasionally, an author will choose to link to a restricted image. This might be done, for example, when the author wants to provide students with an example of a specific painting and is unable to locate an open version. In most cases, the appropriate image can be found or created. We suspect this is because images is much easier to produce than videos or audio. </a:t>
            </a:r>
          </a:p>
        </p:txBody>
      </p:sp>
      <p:sp>
        <p:nvSpPr>
          <p:cNvPr id="4" name="Slide Number Placeholder 3"/>
          <p:cNvSpPr>
            <a:spLocks noGrp="1"/>
          </p:cNvSpPr>
          <p:nvPr>
            <p:ph type="sldNum" sz="quarter" idx="10"/>
          </p:nvPr>
        </p:nvSpPr>
        <p:spPr/>
        <p:txBody>
          <a:bodyPr/>
          <a:lstStyle/>
          <a:p>
            <a:fld id="{E50CC43B-D8B0-AD49-926B-D2166CE8727F}" type="slidenum">
              <a:rPr lang="en-US" smtClean="0"/>
              <a:t>70</a:t>
            </a:fld>
            <a:endParaRPr lang="en-US"/>
          </a:p>
        </p:txBody>
      </p:sp>
    </p:spTree>
    <p:extLst>
      <p:ext uri="{BB962C8B-B14F-4D97-AF65-F5344CB8AC3E}">
        <p14:creationId xmlns:p14="http://schemas.microsoft.com/office/powerpoint/2010/main" val="7636785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case where you might link to an uploaded “image” is when the file type is a PDF. As mentioned earlier, </a:t>
            </a:r>
            <a:r>
              <a:rPr lang="en-US" baseline="0" dirty="0" err="1" smtClean="0"/>
              <a:t>Pressbooks</a:t>
            </a:r>
            <a:r>
              <a:rPr lang="en-US" baseline="0" dirty="0" smtClean="0"/>
              <a:t> only displays images for JGP, PNG, and GIF file types. If you want readers to view a PDF that has been added to the Media Library, use a link. At </a:t>
            </a:r>
            <a:r>
              <a:rPr lang="en-US" baseline="0" dirty="0" err="1" smtClean="0"/>
              <a:t>BCcampus</a:t>
            </a:r>
            <a:r>
              <a:rPr lang="en-US" baseline="0" dirty="0" smtClean="0"/>
              <a:t>, when we feel a linked PDF is the best format to convey information in a guide or textbook, we often include a Word document also as an editable file or in place of the PDF.</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71</a:t>
            </a:fld>
            <a:endParaRPr lang="en-US"/>
          </a:p>
        </p:txBody>
      </p:sp>
    </p:spTree>
    <p:extLst>
      <p:ext uri="{BB962C8B-B14F-4D97-AF65-F5344CB8AC3E}">
        <p14:creationId xmlns:p14="http://schemas.microsoft.com/office/powerpoint/2010/main" val="7515702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do this, </a:t>
            </a:r>
          </a:p>
          <a:p>
            <a:pPr marL="228600" indent="-228600">
              <a:buFont typeface="+mj-lt"/>
              <a:buAutoNum type="arabicPeriod"/>
            </a:pPr>
            <a:r>
              <a:rPr lang="en-US" baseline="0" dirty="0" smtClean="0"/>
              <a:t>Highlight the text to be link and </a:t>
            </a:r>
          </a:p>
          <a:p>
            <a:pPr marL="228600" indent="-228600">
              <a:buFont typeface="+mj-lt"/>
              <a:buAutoNum type="arabicPeriod"/>
            </a:pPr>
            <a:r>
              <a:rPr lang="en-US" baseline="0" dirty="0" smtClean="0"/>
              <a:t>While you’re there copy the highlighted text as well</a:t>
            </a:r>
          </a:p>
          <a:p>
            <a:pPr marL="228600" indent="-228600">
              <a:buFont typeface="+mj-lt"/>
              <a:buAutoNum type="arabicPeriod"/>
            </a:pPr>
            <a:r>
              <a:rPr lang="en-US" baseline="0" dirty="0" smtClean="0"/>
              <a:t>Click on the “Add Media” button</a:t>
            </a:r>
            <a:r>
              <a:rPr lang="mr-IN" baseline="0" dirty="0" smtClean="0"/>
              <a:t>…</a:t>
            </a:r>
            <a:endParaRPr lang="en-US" baseline="0" dirty="0" smtClean="0"/>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72</a:t>
            </a:fld>
            <a:endParaRPr lang="en-US"/>
          </a:p>
        </p:txBody>
      </p:sp>
    </p:spTree>
    <p:extLst>
      <p:ext uri="{BB962C8B-B14F-4D97-AF65-F5344CB8AC3E}">
        <p14:creationId xmlns:p14="http://schemas.microsoft.com/office/powerpoint/2010/main" val="2972281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from the Media Library,</a:t>
            </a:r>
          </a:p>
          <a:p>
            <a:endParaRPr lang="en-US" dirty="0" smtClean="0"/>
          </a:p>
          <a:p>
            <a:r>
              <a:rPr lang="en-US" dirty="0" smtClean="0"/>
              <a:t>4. Select the PDF file</a:t>
            </a:r>
          </a:p>
          <a:p>
            <a:r>
              <a:rPr lang="en-US" dirty="0" smtClean="0"/>
              <a:t>5. Paste the copied text</a:t>
            </a:r>
            <a:r>
              <a:rPr lang="en-US" baseline="0" dirty="0" smtClean="0"/>
              <a:t> into the “Title” field</a:t>
            </a:r>
          </a:p>
          <a:p>
            <a:r>
              <a:rPr lang="en-US" baseline="0" dirty="0" smtClean="0"/>
              <a:t>6. Click on the red “Insert into post” button.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73</a:t>
            </a:fld>
            <a:endParaRPr lang="en-US"/>
          </a:p>
        </p:txBody>
      </p:sp>
    </p:spTree>
    <p:extLst>
      <p:ext uri="{BB962C8B-B14F-4D97-AF65-F5344CB8AC3E}">
        <p14:creationId xmlns:p14="http://schemas.microsoft.com/office/powerpoint/2010/main" val="21380698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found that</a:t>
            </a:r>
            <a:r>
              <a:rPr lang="en-US" baseline="0" dirty="0" smtClean="0"/>
              <a:t> the </a:t>
            </a:r>
            <a:r>
              <a:rPr lang="en-US" baseline="0" dirty="0" err="1" smtClean="0"/>
              <a:t>Pressbooks</a:t>
            </a:r>
            <a:r>
              <a:rPr lang="en-US" baseline="0" dirty="0" smtClean="0"/>
              <a:t> back-up files exported from textbooks containing audio files do not work and is an issue that our development team has not been able to resolve. </a:t>
            </a:r>
            <a:r>
              <a:rPr lang="en-US" baseline="0" dirty="0" err="1" smtClean="0"/>
              <a:t>Pressbooks</a:t>
            </a:r>
            <a:r>
              <a:rPr lang="en-US" baseline="0" dirty="0" smtClean="0"/>
              <a:t> back-up files have been the usual way that users create a copy of a book for their own use and customization.</a:t>
            </a:r>
          </a:p>
          <a:p>
            <a:endParaRPr lang="en-US" baseline="0" dirty="0" smtClean="0"/>
          </a:p>
          <a:p>
            <a:r>
              <a:rPr lang="en-US" baseline="0" dirty="0" smtClean="0"/>
              <a:t>Our solution has been to remove the </a:t>
            </a:r>
            <a:r>
              <a:rPr lang="en-US" baseline="0" dirty="0" err="1" smtClean="0"/>
              <a:t>Pressbooks</a:t>
            </a:r>
            <a:r>
              <a:rPr lang="en-US" baseline="0" dirty="0" smtClean="0"/>
              <a:t> (XML) files from affected books, and instruct users to instead clone the book. This new cloning feature bypasses the routine </a:t>
            </a:r>
            <a:r>
              <a:rPr lang="mr-IN" baseline="0" dirty="0" smtClean="0"/>
              <a:t>–</a:t>
            </a:r>
            <a:r>
              <a:rPr lang="en-US" baseline="0" dirty="0" smtClean="0"/>
              <a:t> and accompanying problems -- followed when manually importing the </a:t>
            </a:r>
            <a:r>
              <a:rPr lang="en-US" baseline="0" dirty="0" err="1" smtClean="0"/>
              <a:t>Pressbooks</a:t>
            </a:r>
            <a:r>
              <a:rPr lang="en-US" baseline="0" dirty="0" smtClean="0"/>
              <a:t> XML file into a new account. As you can see on this record page for </a:t>
            </a:r>
            <a:r>
              <a:rPr lang="en-US" i="1" baseline="0" dirty="0" smtClean="0"/>
              <a:t>Course Pack 2 </a:t>
            </a:r>
            <a:r>
              <a:rPr lang="en-US" baseline="0" dirty="0" smtClean="0"/>
              <a:t>of the </a:t>
            </a:r>
            <a:r>
              <a:rPr lang="en-US" i="1" baseline="0" dirty="0" smtClean="0"/>
              <a:t>BC Reads </a:t>
            </a:r>
            <a:r>
              <a:rPr lang="en-US" baseline="0" dirty="0" smtClean="0"/>
              <a:t>series (which includes several audio files), a link has been provided that takes the user to</a:t>
            </a:r>
            <a:r>
              <a:rPr lang="mr-IN" baseline="0" dirty="0" smtClean="0"/>
              <a:t>…</a:t>
            </a:r>
            <a:r>
              <a:rPr lang="en-US" baseline="0" dirty="0" smtClean="0"/>
              <a:t>.</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74</a:t>
            </a:fld>
            <a:endParaRPr lang="en-US"/>
          </a:p>
        </p:txBody>
      </p:sp>
    </p:spTree>
    <p:extLst>
      <p:ext uri="{BB962C8B-B14F-4D97-AF65-F5344CB8AC3E}">
        <p14:creationId xmlns:p14="http://schemas.microsoft.com/office/powerpoint/2010/main" val="4717597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 the</a:t>
            </a:r>
            <a:r>
              <a:rPr lang="en-US" baseline="0" dirty="0" smtClean="0"/>
              <a:t> “Cloning a Textbook” chapter in the </a:t>
            </a:r>
            <a:r>
              <a:rPr lang="en-US" baseline="0" dirty="0" err="1" smtClean="0"/>
              <a:t>BCcampus</a:t>
            </a:r>
            <a:r>
              <a:rPr lang="en-US" baseline="0" dirty="0" smtClean="0"/>
              <a:t> </a:t>
            </a:r>
            <a:r>
              <a:rPr lang="en-US" baseline="0" dirty="0" err="1" smtClean="0"/>
              <a:t>OpenEd</a:t>
            </a:r>
            <a:r>
              <a:rPr lang="en-US" baseline="0" dirty="0" smtClean="0"/>
              <a:t> </a:t>
            </a:r>
            <a:r>
              <a:rPr lang="en-US" i="1" baseline="0" dirty="0" err="1" smtClean="0"/>
              <a:t>Pressbooks</a:t>
            </a:r>
            <a:r>
              <a:rPr lang="en-US" i="1" baseline="0" dirty="0" smtClean="0"/>
              <a:t> Guide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75</a:t>
            </a:fld>
            <a:endParaRPr lang="en-US"/>
          </a:p>
        </p:txBody>
      </p:sp>
    </p:spTree>
    <p:extLst>
      <p:ext uri="{BB962C8B-B14F-4D97-AF65-F5344CB8AC3E}">
        <p14:creationId xmlns:p14="http://schemas.microsoft.com/office/powerpoint/2010/main" val="6415436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Finally, let’s review best practices that should be applied to media, in your textbook, to ensure the broadest accessibility possible.</a:t>
            </a:r>
            <a:endParaRPr lang="en-US" sz="1200" baseline="0" dirty="0" smtClean="0">
              <a:latin typeface="Arial"/>
              <a:cs typeface="Arial"/>
            </a:endParaRPr>
          </a:p>
        </p:txBody>
      </p:sp>
      <p:sp>
        <p:nvSpPr>
          <p:cNvPr id="4" name="Slide Number Placeholder 3"/>
          <p:cNvSpPr>
            <a:spLocks noGrp="1"/>
          </p:cNvSpPr>
          <p:nvPr>
            <p:ph type="sldNum" sz="quarter" idx="10"/>
          </p:nvPr>
        </p:nvSpPr>
        <p:spPr/>
        <p:txBody>
          <a:bodyPr/>
          <a:lstStyle/>
          <a:p>
            <a:fld id="{E50CC43B-D8B0-AD49-926B-D2166CE8727F}" type="slidenum">
              <a:rPr lang="en-US" smtClean="0"/>
              <a:t>76</a:t>
            </a:fld>
            <a:endParaRPr lang="en-US"/>
          </a:p>
        </p:txBody>
      </p:sp>
    </p:spTree>
    <p:extLst>
      <p:ext uri="{BB962C8B-B14F-4D97-AF65-F5344CB8AC3E}">
        <p14:creationId xmlns:p14="http://schemas.microsoft.com/office/powerpoint/2010/main" val="14595167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topic of accessibility and how it applies to the various media added to a textbook in </a:t>
            </a:r>
            <a:r>
              <a:rPr lang="en-US" baseline="0" dirty="0" err="1" smtClean="0"/>
              <a:t>Pressbooks</a:t>
            </a:r>
            <a:r>
              <a:rPr lang="en-US" baseline="0" dirty="0" smtClean="0"/>
              <a:t> can be complex. So for our purposes today, an overview and one or two examples will be provided for each media type.</a:t>
            </a:r>
            <a:endParaRPr lang="en-US" dirty="0" smtClean="0"/>
          </a:p>
          <a:p>
            <a:endParaRPr lang="en-US" dirty="0" smtClean="0"/>
          </a:p>
          <a:p>
            <a:r>
              <a:rPr lang="en-US" baseline="0" dirty="0" smtClean="0"/>
              <a:t>For a complete description on why and how to make your textbook as accessible as possible, refer to to the </a:t>
            </a:r>
            <a:r>
              <a:rPr lang="en-US" baseline="0" dirty="0" err="1" smtClean="0"/>
              <a:t>BCcampus</a:t>
            </a:r>
            <a:r>
              <a:rPr lang="en-US" baseline="0" dirty="0" smtClean="0"/>
              <a:t> Open Education </a:t>
            </a:r>
            <a:r>
              <a:rPr lang="en-US" i="1" baseline="0" dirty="0" smtClean="0"/>
              <a:t>Accessibility Toolkit</a:t>
            </a:r>
            <a:r>
              <a:rPr lang="en-US" baseline="0" dirty="0" smtClean="0"/>
              <a:t>, available in both English and French. We are currently updating this guide and will release the second edition later this year.</a:t>
            </a:r>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77</a:t>
            </a:fld>
            <a:endParaRPr lang="en-US"/>
          </a:p>
        </p:txBody>
      </p:sp>
    </p:spTree>
    <p:extLst>
      <p:ext uri="{BB962C8B-B14F-4D97-AF65-F5344CB8AC3E}">
        <p14:creationId xmlns:p14="http://schemas.microsoft.com/office/powerpoint/2010/main" val="20646462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78</a:t>
            </a:fld>
            <a:endParaRPr lang="en-US"/>
          </a:p>
        </p:txBody>
      </p:sp>
    </p:spTree>
    <p:extLst>
      <p:ext uri="{BB962C8B-B14F-4D97-AF65-F5344CB8AC3E}">
        <p14:creationId xmlns:p14="http://schemas.microsoft.com/office/powerpoint/2010/main" val="3201947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Multimedia can refer to either video or audio files. </a:t>
            </a:r>
          </a:p>
          <a:p>
            <a:pPr marL="0" marR="0" indent="0" algn="l" defTabSz="457200" rtl="0" eaLnBrk="1" fontAlgn="base"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457200" rtl="0" eaLnBrk="1" fontAlgn="base"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During</a:t>
            </a:r>
            <a:r>
              <a:rPr lang="en-US" sz="1200" b="0" i="0" kern="1200" baseline="0" dirty="0" smtClean="0">
                <a:solidFill>
                  <a:schemeClr val="tx1"/>
                </a:solidFill>
                <a:effectLst/>
                <a:latin typeface="+mn-lt"/>
                <a:ea typeface="+mn-ea"/>
                <a:cs typeface="+mn-cs"/>
              </a:rPr>
              <a:t> the planning stages as an author is deciding what resources to include in an open textbook, t</a:t>
            </a:r>
            <a:r>
              <a:rPr lang="en-US" sz="1200" b="0" i="0" kern="1200" dirty="0" smtClean="0">
                <a:solidFill>
                  <a:schemeClr val="tx1"/>
                </a:solidFill>
                <a:effectLst/>
                <a:latin typeface="+mn-lt"/>
                <a:ea typeface="+mn-ea"/>
                <a:cs typeface="+mn-cs"/>
              </a:rPr>
              <a:t>he author should ask themselves: What is the purpose of this video or audio file</a:t>
            </a:r>
            <a:r>
              <a:rPr lang="en-US" sz="1200" b="0" i="0" kern="1200" baseline="0" dirty="0" smtClean="0">
                <a:solidFill>
                  <a:schemeClr val="tx1"/>
                </a:solidFill>
                <a:effectLst/>
                <a:latin typeface="+mn-lt"/>
                <a:ea typeface="+mn-ea"/>
                <a:cs typeface="+mn-cs"/>
              </a:rPr>
              <a:t> or link</a:t>
            </a:r>
            <a:r>
              <a:rPr lang="en-US" sz="1200" b="0" i="0" kern="1200" dirty="0" smtClean="0">
                <a:solidFill>
                  <a:schemeClr val="tx1"/>
                </a:solidFill>
                <a:effectLst/>
                <a:latin typeface="+mn-lt"/>
                <a:ea typeface="+mn-ea"/>
                <a:cs typeface="+mn-cs"/>
              </a:rPr>
              <a:t>? Is it integral to the learning of the students?</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Before you can determine what you need to do to make these materials accessible, you need to understand what is required for different types of multimedia. Consider the following questions:</a:t>
            </a:r>
          </a:p>
          <a:p>
            <a:pPr fontAlgn="base"/>
            <a:endParaRPr lang="en-US" sz="1200" b="0" i="0" kern="1200" dirty="0" smtClean="0">
              <a:solidFill>
                <a:schemeClr val="tx1"/>
              </a:solidFill>
              <a:effectLst/>
              <a:latin typeface="+mn-lt"/>
              <a:ea typeface="+mn-ea"/>
              <a:cs typeface="+mn-cs"/>
            </a:endParaRPr>
          </a:p>
          <a:p>
            <a:pPr marL="228600" indent="-228600" fontAlgn="base">
              <a:buFont typeface="+mj-lt"/>
              <a:buAutoNum type="arabicPeriod"/>
            </a:pPr>
            <a:r>
              <a:rPr lang="en-US" sz="1200" b="0" i="0" kern="1200" dirty="0" smtClean="0">
                <a:solidFill>
                  <a:schemeClr val="tx1"/>
                </a:solidFill>
                <a:effectLst/>
                <a:latin typeface="+mn-lt"/>
                <a:ea typeface="+mn-ea"/>
                <a:cs typeface="+mn-cs"/>
              </a:rPr>
              <a:t>Does your multimedia resource include </a:t>
            </a:r>
            <a:r>
              <a:rPr lang="en-US" sz="1200" b="1" i="0" kern="1200" dirty="0" smtClean="0">
                <a:solidFill>
                  <a:schemeClr val="tx1"/>
                </a:solidFill>
                <a:effectLst/>
                <a:latin typeface="+mn-lt"/>
                <a:ea typeface="+mn-ea"/>
                <a:cs typeface="+mn-cs"/>
              </a:rPr>
              <a:t>audio narration </a:t>
            </a:r>
            <a:r>
              <a:rPr lang="en-US" sz="1200" b="0" i="0" kern="1200" dirty="0" smtClean="0">
                <a:solidFill>
                  <a:schemeClr val="tx1"/>
                </a:solidFill>
                <a:effectLst/>
                <a:latin typeface="+mn-lt"/>
                <a:ea typeface="+mn-ea"/>
                <a:cs typeface="+mn-cs"/>
              </a:rPr>
              <a:t>or</a:t>
            </a:r>
            <a:r>
              <a:rPr lang="en-US" sz="1200" b="1" i="0" kern="1200" dirty="0" smtClean="0">
                <a:solidFill>
                  <a:schemeClr val="tx1"/>
                </a:solidFill>
                <a:effectLst/>
                <a:latin typeface="+mn-lt"/>
                <a:ea typeface="+mn-ea"/>
                <a:cs typeface="+mn-cs"/>
              </a:rPr>
              <a:t> instruction</a:t>
            </a:r>
            <a:r>
              <a:rPr lang="en-US" sz="1200" b="0" i="0" kern="1200" dirty="0" smtClean="0">
                <a:solidFill>
                  <a:schemeClr val="tx1"/>
                </a:solidFill>
                <a:effectLst/>
                <a:latin typeface="+mn-lt"/>
                <a:ea typeface="+mn-ea"/>
                <a:cs typeface="+mn-cs"/>
              </a:rPr>
              <a:t>? If so, you should:</a:t>
            </a:r>
          </a:p>
          <a:p>
            <a:pPr marL="685800" lvl="1" indent="-228600" fontAlgn="base">
              <a:buFont typeface="+mj-lt"/>
              <a:buAutoNum type="arabicPeriod"/>
            </a:pPr>
            <a:r>
              <a:rPr lang="en-US" sz="1200" b="0" i="0" kern="1200" dirty="0" smtClean="0">
                <a:solidFill>
                  <a:schemeClr val="tx1"/>
                </a:solidFill>
                <a:effectLst/>
                <a:latin typeface="+mn-lt"/>
                <a:ea typeface="+mn-ea"/>
                <a:cs typeface="+mn-cs"/>
              </a:rPr>
              <a:t>Provide a complete </a:t>
            </a:r>
            <a:r>
              <a:rPr lang="en-US" sz="1200" b="0" i="0" u="none" strike="noStrike" kern="1200" dirty="0" smtClean="0">
                <a:solidFill>
                  <a:schemeClr val="tx1"/>
                </a:solidFill>
                <a:effectLst/>
                <a:latin typeface="+mn-lt"/>
                <a:ea typeface="+mn-ea"/>
                <a:cs typeface="+mn-cs"/>
                <a:hlinkClick r:id="rId3" tooltip="Transcript of all speech content and relevant non-speech content"/>
              </a:rPr>
              <a:t>transcript</a:t>
            </a:r>
            <a:r>
              <a:rPr lang="en-US" sz="1200" b="0" i="0" kern="1200" dirty="0" smtClean="0">
                <a:solidFill>
                  <a:schemeClr val="tx1"/>
                </a:solidFill>
                <a:effectLst/>
                <a:latin typeface="+mn-lt"/>
                <a:ea typeface="+mn-ea"/>
                <a:cs typeface="+mn-cs"/>
              </a:rPr>
              <a:t> of all speech content and relevant non-speech content in the resource. This applies to both </a:t>
            </a:r>
            <a:r>
              <a:rPr lang="en-US" sz="1200" b="1" i="0" kern="1200" dirty="0" smtClean="0">
                <a:solidFill>
                  <a:schemeClr val="tx1"/>
                </a:solidFill>
                <a:effectLst/>
                <a:latin typeface="+mn-lt"/>
                <a:ea typeface="+mn-ea"/>
                <a:cs typeface="+mn-cs"/>
              </a:rPr>
              <a:t>embedded</a:t>
            </a:r>
            <a:r>
              <a:rPr lang="en-US" sz="1200" b="0" i="0" kern="1200" dirty="0" smtClean="0">
                <a:solidFill>
                  <a:schemeClr val="tx1"/>
                </a:solidFill>
                <a:effectLst/>
                <a:latin typeface="+mn-lt"/>
                <a:ea typeface="+mn-ea"/>
                <a:cs typeface="+mn-cs"/>
              </a:rPr>
              <a:t> and </a:t>
            </a:r>
            <a:r>
              <a:rPr lang="en-US" sz="1200" b="1" i="0" kern="1200" dirty="0" smtClean="0">
                <a:solidFill>
                  <a:schemeClr val="tx1"/>
                </a:solidFill>
                <a:effectLst/>
                <a:latin typeface="+mn-lt"/>
                <a:ea typeface="+mn-ea"/>
                <a:cs typeface="+mn-cs"/>
              </a:rPr>
              <a:t>linked </a:t>
            </a:r>
            <a:r>
              <a:rPr lang="en-US" sz="1200" b="0" i="0" kern="1200" dirty="0" smtClean="0">
                <a:solidFill>
                  <a:schemeClr val="tx1"/>
                </a:solidFill>
                <a:effectLst/>
                <a:latin typeface="+mn-lt"/>
                <a:ea typeface="+mn-ea"/>
                <a:cs typeface="+mn-cs"/>
              </a:rPr>
              <a:t>videos and audio clips.</a:t>
            </a:r>
          </a:p>
          <a:p>
            <a:pPr marL="228600" lvl="0" indent="-228600" fontAlgn="base">
              <a:buFont typeface="+mj-lt"/>
              <a:buAutoNum type="arabicPeriod"/>
            </a:pPr>
            <a:r>
              <a:rPr lang="en-US" sz="1200" b="0" i="0" kern="1200" dirty="0" smtClean="0">
                <a:solidFill>
                  <a:schemeClr val="tx1"/>
                </a:solidFill>
                <a:effectLst/>
                <a:latin typeface="+mn-lt"/>
                <a:ea typeface="+mn-ea"/>
                <a:cs typeface="+mn-cs"/>
              </a:rPr>
              <a:t>Does your multimedia resource include </a:t>
            </a:r>
            <a:r>
              <a:rPr lang="en-US" sz="1200" b="1" i="0" kern="1200" dirty="0" smtClean="0">
                <a:solidFill>
                  <a:schemeClr val="tx1"/>
                </a:solidFill>
                <a:effectLst/>
                <a:latin typeface="+mn-lt"/>
                <a:ea typeface="+mn-ea"/>
                <a:cs typeface="+mn-cs"/>
              </a:rPr>
              <a:t>audio that is synchronized with a video presentation? </a:t>
            </a:r>
            <a:r>
              <a:rPr lang="en-US" sz="1200" b="0" i="0" kern="1200" dirty="0" smtClean="0">
                <a:solidFill>
                  <a:schemeClr val="tx1"/>
                </a:solidFill>
                <a:effectLst/>
                <a:latin typeface="+mn-lt"/>
                <a:ea typeface="+mn-ea"/>
                <a:cs typeface="+mn-cs"/>
              </a:rPr>
              <a:t>If so, you should:</a:t>
            </a:r>
          </a:p>
          <a:p>
            <a:pPr marL="685800" lvl="1" indent="-228600" fontAlgn="base">
              <a:buFont typeface="+mj-lt"/>
              <a:buAutoNum type="arabicPeriod"/>
            </a:pPr>
            <a:r>
              <a:rPr lang="en-US" sz="1200" b="0" i="0" kern="1200" dirty="0" smtClean="0">
                <a:solidFill>
                  <a:schemeClr val="tx1"/>
                </a:solidFill>
                <a:effectLst/>
                <a:latin typeface="+mn-lt"/>
                <a:ea typeface="+mn-ea"/>
                <a:cs typeface="+mn-cs"/>
              </a:rPr>
              <a:t>Provide </a:t>
            </a:r>
            <a:r>
              <a:rPr lang="en-US" sz="1200" b="0" i="0" u="none" strike="noStrike" kern="1200" dirty="0" smtClean="0">
                <a:solidFill>
                  <a:schemeClr val="tx1"/>
                </a:solidFill>
                <a:effectLst/>
                <a:latin typeface="+mn-lt"/>
                <a:ea typeface="+mn-ea"/>
                <a:cs typeface="+mn-cs"/>
                <a:hlinkClick r:id="rId4" tooltip="Captions of all speech content and relevant non-speech content"/>
              </a:rPr>
              <a:t>captions </a:t>
            </a:r>
            <a:r>
              <a:rPr lang="en-US" sz="1200" b="0" i="0" kern="1200" dirty="0" smtClean="0">
                <a:solidFill>
                  <a:schemeClr val="tx1"/>
                </a:solidFill>
                <a:effectLst/>
                <a:latin typeface="+mn-lt"/>
                <a:ea typeface="+mn-ea"/>
                <a:cs typeface="+mn-cs"/>
              </a:rPr>
              <a:t>of all speech content and relevant non-speech content in the resource. (see the yellow arrow)</a:t>
            </a:r>
          </a:p>
          <a:p>
            <a:pPr marL="228600" lvl="0" indent="-228600" fontAlgn="base">
              <a:buFont typeface="+mj-lt"/>
              <a:buAutoNum type="arabicPeriod"/>
            </a:pPr>
            <a:r>
              <a:rPr lang="en-US" sz="1200" b="0" i="0" kern="1200" dirty="0" smtClean="0">
                <a:solidFill>
                  <a:schemeClr val="tx1"/>
                </a:solidFill>
                <a:effectLst/>
                <a:latin typeface="+mn-lt"/>
                <a:ea typeface="+mn-ea"/>
                <a:cs typeface="+mn-cs"/>
              </a:rPr>
              <a:t>Does your multimedia resource include </a:t>
            </a:r>
            <a:r>
              <a:rPr lang="en-US" sz="1200" b="1" i="0" kern="1200" dirty="0" smtClean="0">
                <a:solidFill>
                  <a:schemeClr val="tx1"/>
                </a:solidFill>
                <a:effectLst/>
                <a:latin typeface="+mn-lt"/>
                <a:ea typeface="+mn-ea"/>
                <a:cs typeface="+mn-cs"/>
              </a:rPr>
              <a:t>contextual visuals</a:t>
            </a:r>
            <a:r>
              <a:rPr lang="en-US" sz="1200" b="0" i="0" kern="1200" dirty="0" smtClean="0">
                <a:solidFill>
                  <a:schemeClr val="tx1"/>
                </a:solidFill>
                <a:effectLst/>
                <a:latin typeface="+mn-lt"/>
                <a:ea typeface="+mn-ea"/>
                <a:cs typeface="+mn-cs"/>
              </a:rPr>
              <a:t> (e.g., charts, graphs) that are not addressed in the spoken content? If so, you should:</a:t>
            </a:r>
          </a:p>
          <a:p>
            <a:pPr marL="685800" lvl="1" indent="-228600" fontAlgn="base">
              <a:buFont typeface="+mj-lt"/>
              <a:buAutoNum type="arabicPeriod"/>
            </a:pPr>
            <a:r>
              <a:rPr lang="en-US" sz="1200" b="0" i="0" kern="1200" dirty="0" smtClean="0">
                <a:solidFill>
                  <a:schemeClr val="tx1"/>
                </a:solidFill>
                <a:effectLst/>
                <a:latin typeface="+mn-lt"/>
                <a:ea typeface="+mn-ea"/>
                <a:cs typeface="+mn-cs"/>
              </a:rPr>
              <a:t>Provide </a:t>
            </a:r>
            <a:r>
              <a:rPr lang="en-US" sz="1200" b="0" i="0" u="none" strike="noStrike" kern="1200" dirty="0" smtClean="0">
                <a:solidFill>
                  <a:schemeClr val="tx1"/>
                </a:solidFill>
                <a:effectLst/>
                <a:latin typeface="+mn-lt"/>
                <a:ea typeface="+mn-ea"/>
                <a:cs typeface="+mn-cs"/>
                <a:hlinkClick r:id="rId5" tooltip="Audio Descriptions of relevant visual materials"/>
              </a:rPr>
              <a:t>audio descriptions </a:t>
            </a:r>
            <a:r>
              <a:rPr lang="en-US" sz="1200" b="0" i="0" kern="1200" dirty="0" smtClean="0">
                <a:solidFill>
                  <a:schemeClr val="tx1"/>
                </a:solidFill>
                <a:effectLst/>
                <a:latin typeface="+mn-lt"/>
                <a:ea typeface="+mn-ea"/>
                <a:cs typeface="+mn-cs"/>
              </a:rPr>
              <a:t>of relevant visual materials in the resource.</a:t>
            </a:r>
          </a:p>
          <a:p>
            <a:pPr marL="685800" lvl="1" indent="-228600" fontAlgn="base">
              <a:buFont typeface="+mj-lt"/>
              <a:buAutoNum type="arabicPeriod"/>
            </a:pPr>
            <a:endParaRPr lang="en-US" sz="1200" b="0" i="0" kern="1200" dirty="0" smtClean="0">
              <a:solidFill>
                <a:schemeClr val="tx1"/>
              </a:solidFill>
              <a:effectLst/>
              <a:latin typeface="+mn-lt"/>
              <a:ea typeface="+mn-ea"/>
              <a:cs typeface="+mn-cs"/>
            </a:endParaRPr>
          </a:p>
          <a:p>
            <a:pPr marL="0" lvl="0" indent="0" fontAlgn="base">
              <a:buFont typeface="+mj-lt"/>
              <a:buNone/>
            </a:pPr>
            <a:r>
              <a:rPr lang="en-US" sz="1200" b="0" i="0" kern="1200" dirty="0" smtClean="0">
                <a:solidFill>
                  <a:schemeClr val="tx1"/>
                </a:solidFill>
                <a:effectLst/>
                <a:latin typeface="+mn-lt"/>
                <a:ea typeface="+mn-ea"/>
                <a:cs typeface="+mn-cs"/>
              </a:rPr>
              <a:t>Notice, too, in this screenshot that when the videographer added this</a:t>
            </a:r>
            <a:r>
              <a:rPr lang="en-US" sz="1200" b="0" i="0" kern="1200" baseline="0" dirty="0" smtClean="0">
                <a:solidFill>
                  <a:schemeClr val="tx1"/>
                </a:solidFill>
                <a:effectLst/>
                <a:latin typeface="+mn-lt"/>
                <a:ea typeface="+mn-ea"/>
                <a:cs typeface="+mn-cs"/>
              </a:rPr>
              <a:t> video to YouTube, the license type was changed from the “Standard YouTube license” to a “Creative Commons Attribution license”.</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79</a:t>
            </a:fld>
            <a:endParaRPr lang="en-US"/>
          </a:p>
        </p:txBody>
      </p:sp>
    </p:spTree>
    <p:extLst>
      <p:ext uri="{BB962C8B-B14F-4D97-AF65-F5344CB8AC3E}">
        <p14:creationId xmlns:p14="http://schemas.microsoft.com/office/powerpoint/2010/main" val="213089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“Upload New Media” page. Take note of these items.</a:t>
            </a:r>
          </a:p>
          <a:p>
            <a:pPr marL="228600" indent="-228600">
              <a:buAutoNum type="arabicPeriod"/>
            </a:pPr>
            <a:r>
              <a:rPr lang="en-US" dirty="0" smtClean="0"/>
              <a:t>From</a:t>
            </a:r>
            <a:r>
              <a:rPr lang="en-US" baseline="0" dirty="0" smtClean="0"/>
              <a:t> this view, files can be added by either:</a:t>
            </a:r>
          </a:p>
          <a:p>
            <a:pPr marL="685800" lvl="1" indent="-228600">
              <a:buAutoNum type="arabicPeriod"/>
            </a:pPr>
            <a:r>
              <a:rPr lang="en-US" baseline="0" dirty="0" smtClean="0"/>
              <a:t>Dragging and dropping them into the “Drop files here” box (blue arrow) OR</a:t>
            </a:r>
          </a:p>
          <a:p>
            <a:pPr marL="685800" lvl="1" indent="-228600">
              <a:buAutoNum type="arabicPeriod"/>
            </a:pPr>
            <a:r>
              <a:rPr lang="en-US" baseline="0" dirty="0" smtClean="0"/>
              <a:t>With the “Select Files” button</a:t>
            </a:r>
          </a:p>
          <a:p>
            <a:pPr marL="228600" lvl="0" indent="-228600">
              <a:buAutoNum type="arabicPeriod"/>
            </a:pPr>
            <a:r>
              <a:rPr lang="en-US" baseline="0" dirty="0" smtClean="0"/>
              <a:t>The maximum file size is noted at the bottom. This is good information to have in the event you have problems uploading a file. The “Maximum upload file size” for this account is 48 MB.</a:t>
            </a:r>
          </a:p>
          <a:p>
            <a:pPr marL="228600" lvl="0" indent="-228600">
              <a:buAutoNum type="arabicPeriod"/>
            </a:pPr>
            <a:r>
              <a:rPr lang="en-US" baseline="0" dirty="0" smtClean="0"/>
              <a:t>Also take note that if you wish an image to display within your textbook, be sure it is added as a </a:t>
            </a:r>
            <a:r>
              <a:rPr lang="en-US" sz="1200" b="0" i="0" kern="1200" dirty="0" smtClean="0">
                <a:solidFill>
                  <a:schemeClr val="tx1"/>
                </a:solidFill>
                <a:effectLst/>
                <a:latin typeface="+mn-lt"/>
                <a:ea typeface="+mn-ea"/>
                <a:cs typeface="+mn-cs"/>
              </a:rPr>
              <a:t>JPG, PNG or GIF file. A PDF file will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not display</a:t>
            </a:r>
            <a:r>
              <a:rPr lang="en-US" sz="1200" b="0" i="0" kern="1200" baseline="0" dirty="0" smtClean="0">
                <a:solidFill>
                  <a:schemeClr val="tx1"/>
                </a:solidFill>
                <a:effectLst/>
                <a:latin typeface="+mn-lt"/>
                <a:ea typeface="+mn-ea"/>
                <a:cs typeface="+mn-cs"/>
              </a:rPr>
              <a:t> as an image</a:t>
            </a:r>
            <a:r>
              <a:rPr lang="en-US" sz="1200" b="0" i="0" kern="1200" dirty="0" smtClean="0">
                <a:solidFill>
                  <a:schemeClr val="tx1"/>
                </a:solidFill>
                <a:effectLst/>
                <a:latin typeface="+mn-lt"/>
                <a:ea typeface="+mn-ea"/>
                <a:cs typeface="+mn-cs"/>
              </a:rPr>
              <a:t>. However, you can link to it from the textbook body. (More on</a:t>
            </a:r>
            <a:r>
              <a:rPr lang="en-US" sz="1200" b="0" i="0" kern="1200" baseline="0" dirty="0" smtClean="0">
                <a:solidFill>
                  <a:schemeClr val="tx1"/>
                </a:solidFill>
                <a:effectLst/>
                <a:latin typeface="+mn-lt"/>
                <a:ea typeface="+mn-ea"/>
                <a:cs typeface="+mn-cs"/>
              </a:rPr>
              <a:t> this later.)</a:t>
            </a:r>
            <a:endParaRPr lang="en-US" baseline="0" dirty="0" smtClean="0"/>
          </a:p>
          <a:p>
            <a:pPr marL="685800" lvl="1" indent="-228600">
              <a:buAutoNum type="arabicPeriod"/>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a:t>
            </a:fld>
            <a:endParaRPr lang="en-US"/>
          </a:p>
        </p:txBody>
      </p:sp>
    </p:spTree>
    <p:extLst>
      <p:ext uri="{BB962C8B-B14F-4D97-AF65-F5344CB8AC3E}">
        <p14:creationId xmlns:p14="http://schemas.microsoft.com/office/powerpoint/2010/main" val="6919311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assist you with tracking accessibility tasks in your book, refer to the “Checklist for Accessibility Toolkit” in the appendix of the </a:t>
            </a:r>
            <a:r>
              <a:rPr lang="en-US" i="1" dirty="0" smtClean="0"/>
              <a:t>Accessibility Toolkit</a:t>
            </a:r>
            <a:r>
              <a:rPr lang="en-US" dirty="0" smtClean="0"/>
              <a:t>. </a:t>
            </a:r>
            <a:r>
              <a:rPr lang="en-US" dirty="0" err="1" smtClean="0"/>
              <a:t>BCcampus</a:t>
            </a:r>
            <a:r>
              <a:rPr lang="en-US" dirty="0" smtClean="0"/>
              <a:t> </a:t>
            </a:r>
            <a:r>
              <a:rPr lang="en-US" dirty="0" err="1" smtClean="0"/>
              <a:t>OpenEd</a:t>
            </a:r>
            <a:r>
              <a:rPr lang="en-US" dirty="0" smtClean="0"/>
              <a:t> uses this checklist</a:t>
            </a:r>
            <a:r>
              <a:rPr lang="en-US" baseline="0" dirty="0" smtClean="0"/>
              <a:t> to determine whether a textbook in the B.C. Open Textbook Collection is accessibility; those that are, are marked with an “Accessibility” flag.</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80</a:t>
            </a:fld>
            <a:endParaRPr lang="en-US"/>
          </a:p>
        </p:txBody>
      </p:sp>
    </p:spTree>
    <p:extLst>
      <p:ext uri="{BB962C8B-B14F-4D97-AF65-F5344CB8AC3E}">
        <p14:creationId xmlns:p14="http://schemas.microsoft.com/office/powerpoint/2010/main" val="12818849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err="1" smtClean="0"/>
              <a:t>Pressbooks</a:t>
            </a:r>
            <a:r>
              <a:rPr lang="en-US" dirty="0" smtClean="0"/>
              <a:t> updates about recent upgrades, new features, enhancements,</a:t>
            </a:r>
            <a:r>
              <a:rPr lang="en-US" baseline="0" dirty="0" smtClean="0"/>
              <a:t> and fixes, go to the </a:t>
            </a:r>
            <a:r>
              <a:rPr lang="en-US" baseline="0" dirty="0" err="1" smtClean="0"/>
              <a:t>BCcampus</a:t>
            </a:r>
            <a:r>
              <a:rPr lang="en-US" baseline="0" dirty="0" smtClean="0"/>
              <a:t> Open Education site at </a:t>
            </a:r>
            <a:r>
              <a:rPr lang="en-US" baseline="0" dirty="0" err="1" smtClean="0"/>
              <a:t>open.bcampus.ca</a:t>
            </a:r>
            <a:r>
              <a:rPr lang="en-US" baseline="0" dirty="0" smtClean="0"/>
              <a:t>, select ”</a:t>
            </a:r>
            <a:r>
              <a:rPr lang="en-US" baseline="0" dirty="0" err="1" smtClean="0"/>
              <a:t>Pressbooks</a:t>
            </a:r>
            <a:r>
              <a:rPr lang="en-US" baseline="0" dirty="0" smtClean="0"/>
              <a:t> Support”, and then “</a:t>
            </a:r>
            <a:r>
              <a:rPr lang="en-US" baseline="0" dirty="0" err="1" smtClean="0"/>
              <a:t>Pressbooks</a:t>
            </a:r>
            <a:r>
              <a:rPr lang="en-US" baseline="0" dirty="0" smtClean="0"/>
              <a:t> Updates” at the top of the dropdown list.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81</a:t>
            </a:fld>
            <a:endParaRPr lang="en-US"/>
          </a:p>
        </p:txBody>
      </p:sp>
    </p:spTree>
    <p:extLst>
      <p:ext uri="{BB962C8B-B14F-4D97-AF65-F5344CB8AC3E}">
        <p14:creationId xmlns:p14="http://schemas.microsoft.com/office/powerpoint/2010/main" val="9836037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welcome</a:t>
            </a:r>
            <a:r>
              <a:rPr lang="en-US" baseline="0" dirty="0" smtClean="0"/>
              <a:t> your feedback about this webinar and </a:t>
            </a:r>
            <a:r>
              <a:rPr lang="en-US" baseline="0" dirty="0" err="1" smtClean="0"/>
              <a:t>Pressbooks</a:t>
            </a:r>
            <a:r>
              <a:rPr lang="en-US" baseline="0" dirty="0" smtClean="0"/>
              <a:t> in general and ask that you ;lease fill out our new </a:t>
            </a:r>
            <a:r>
              <a:rPr lang="en-US" baseline="0" dirty="0" err="1" smtClean="0"/>
              <a:t>Pressbooks</a:t>
            </a:r>
            <a:r>
              <a:rPr lang="en-US" baseline="0" dirty="0" smtClean="0"/>
              <a:t> Feedback form. Go to the </a:t>
            </a:r>
            <a:r>
              <a:rPr lang="en-US" baseline="0" dirty="0" err="1" smtClean="0"/>
              <a:t>BCcampus</a:t>
            </a:r>
            <a:r>
              <a:rPr lang="en-US" baseline="0" dirty="0" smtClean="0"/>
              <a:t> Open Education site at </a:t>
            </a:r>
            <a:r>
              <a:rPr lang="en-US" baseline="0" dirty="0" err="1" smtClean="0"/>
              <a:t>open.bcampus.ca</a:t>
            </a:r>
            <a:r>
              <a:rPr lang="en-US" baseline="0" dirty="0" smtClean="0"/>
              <a:t>, select ”</a:t>
            </a:r>
            <a:r>
              <a:rPr lang="en-US" baseline="0" dirty="0" err="1" smtClean="0"/>
              <a:t>Pressbooks</a:t>
            </a:r>
            <a:r>
              <a:rPr lang="en-US" baseline="0" dirty="0" smtClean="0"/>
              <a:t> Support”, and then “</a:t>
            </a:r>
            <a:r>
              <a:rPr lang="en-US" baseline="0" dirty="0" err="1" smtClean="0"/>
              <a:t>Pressbooks</a:t>
            </a:r>
            <a:r>
              <a:rPr lang="en-US" baseline="0" dirty="0" smtClean="0"/>
              <a:t> Feedback” at the bottom of the dropdown list.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82</a:t>
            </a:fld>
            <a:endParaRPr lang="en-US"/>
          </a:p>
        </p:txBody>
      </p:sp>
    </p:spTree>
    <p:extLst>
      <p:ext uri="{BB962C8B-B14F-4D97-AF65-F5344CB8AC3E}">
        <p14:creationId xmlns:p14="http://schemas.microsoft.com/office/powerpoint/2010/main" val="30583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you have</a:t>
            </a:r>
            <a:r>
              <a:rPr lang="en-US" baseline="0" dirty="0" smtClean="0"/>
              <a:t> the choice to upload several files at one time with the “multi-file uploader” OR if that doesn’t work, you can switch to the “browser uploader”. The browser uploader only allows a single file to be selected and uploaded at a time.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a:t>
            </a:fld>
            <a:endParaRPr lang="en-US"/>
          </a:p>
        </p:txBody>
      </p:sp>
    </p:spTree>
    <p:extLst>
      <p:ext uri="{BB962C8B-B14F-4D97-AF65-F5344CB8AC3E}">
        <p14:creationId xmlns:p14="http://schemas.microsoft.com/office/powerpoint/2010/main" val="524217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461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cxnSp>
        <p:nvCxnSpPr>
          <p:cNvPr id="14" name="Straight Connector 13"/>
          <p:cNvCxnSpPr/>
          <p:nvPr userDrawn="1"/>
        </p:nvCxnSpPr>
        <p:spPr>
          <a:xfrm>
            <a:off x="0" y="785726"/>
            <a:ext cx="9144000" cy="0"/>
          </a:xfrm>
          <a:prstGeom prst="line">
            <a:avLst/>
          </a:prstGeom>
          <a:ln>
            <a:solidFill>
              <a:srgbClr val="1293DA"/>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8" name="Picture 17" descr="OpenEd OTProject whit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9" name="Subtitle 2"/>
          <p:cNvSpPr txBox="1">
            <a:spLocks/>
          </p:cNvSpPr>
          <p:nvPr userDrawn="1"/>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2037994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051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p:cNvSpPr txBox="1"/>
          <p:nvPr userDrawn="1"/>
        </p:nvSpPr>
        <p:spPr>
          <a:xfrm>
            <a:off x="2273300" y="50292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5180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559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4" name="Straight Connector 13"/>
          <p:cNvCxnSpPr/>
          <p:nvPr userDrawn="1"/>
        </p:nvCxnSpPr>
        <p:spPr>
          <a:xfrm>
            <a:off x="0" y="785726"/>
            <a:ext cx="9144000" cy="0"/>
          </a:xfrm>
          <a:prstGeom prst="line">
            <a:avLst/>
          </a:prstGeom>
          <a:ln>
            <a:solidFill>
              <a:srgbClr val="1293DA"/>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8" name="Picture 17" descr="OpenEd OTProject whit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9" name="Subtitle 2"/>
          <p:cNvSpPr txBox="1">
            <a:spLocks/>
          </p:cNvSpPr>
          <p:nvPr userDrawn="1"/>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400005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532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1646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 Id="rId3"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2.emf"/><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emf"/><Relationship Id="rId1" Type="http://schemas.openxmlformats.org/officeDocument/2006/relationships/slideLayout" Target="../slideLayouts/slideLayout8.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p:nvSpPr>
        <p:spPr>
          <a:xfrm>
            <a:off x="0" y="0"/>
            <a:ext cx="9144000" cy="58039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Picture 2" descr="BC Campus_N-Revers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6068054"/>
            <a:ext cx="1609234" cy="586745"/>
          </a:xfrm>
          <a:prstGeom prst="rect">
            <a:avLst/>
          </a:prstGeom>
        </p:spPr>
      </p:pic>
    </p:spTree>
    <p:extLst>
      <p:ext uri="{BB962C8B-B14F-4D97-AF65-F5344CB8AC3E}">
        <p14:creationId xmlns:p14="http://schemas.microsoft.com/office/powerpoint/2010/main" val="1916477998"/>
      </p:ext>
    </p:extLst>
  </p:cSld>
  <p:clrMap bg1="lt1" tx1="dk1" bg2="lt2" tx2="dk2" accent1="accent1" accent2="accent2" accent3="accent3" accent4="accent4" accent5="accent5" accent6="accent6" hlink="hlink" folHlink="folHlink"/>
  <p:sldLayoutIdLst>
    <p:sldLayoutId id="2147483679" r:id="rId1"/>
    <p:sldLayoutId id="2147483684" r:id="rId2"/>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 pos="50000">
              <a:srgbClr val="1293DA">
                <a:alpha val="72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p:nvSpPr>
        <p:spPr>
          <a:xfrm>
            <a:off x="0" y="0"/>
            <a:ext cx="9144000" cy="116145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 name="Picture 1" descr="opened-otpro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34" y="299735"/>
            <a:ext cx="3394566" cy="618059"/>
          </a:xfrm>
          <a:prstGeom prst="rect">
            <a:avLst/>
          </a:prstGeom>
        </p:spPr>
      </p:pic>
    </p:spTree>
    <p:extLst>
      <p:ext uri="{BB962C8B-B14F-4D97-AF65-F5344CB8AC3E}">
        <p14:creationId xmlns:p14="http://schemas.microsoft.com/office/powerpoint/2010/main" val="157389697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2" name="Picture 11" descr="OpenEd OTProject white.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3" name="Subtitle 2"/>
          <p:cNvSpPr txBox="1">
            <a:spLocks/>
          </p:cNvSpPr>
          <p:nvPr/>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3518911709"/>
      </p:ext>
    </p:extLst>
  </p:cSld>
  <p:clrMap bg1="lt1" tx1="dk1" bg2="lt2" tx2="dk2" accent1="accent1" accent2="accent2" accent3="accent3" accent4="accent4" accent5="accent5" accent6="accent6" hlink="hlink" folHlink="folHlink"/>
  <p:sldLayoutIdLst>
    <p:sldLayoutId id="2147483666" r:id="rId1"/>
    <p:sldLayoutId id="214748368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723281"/>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128530"/>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p:cNvSpPr/>
          <p:nvPr/>
        </p:nvSpPr>
        <p:spPr>
          <a:xfrm>
            <a:off x="0" y="0"/>
            <a:ext cx="9144000" cy="116145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descr="opened-otpro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34" y="299735"/>
            <a:ext cx="3394566" cy="618059"/>
          </a:xfrm>
          <a:prstGeom prst="rect">
            <a:avLst/>
          </a:prstGeom>
        </p:spPr>
      </p:pic>
      <p:pic>
        <p:nvPicPr>
          <p:cNvPr id="7" name="Picture 6" descr="BC Campus_N-Revers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6068054"/>
            <a:ext cx="1609234" cy="586745"/>
          </a:xfrm>
          <a:prstGeom prst="rect">
            <a:avLst/>
          </a:prstGeom>
        </p:spPr>
      </p:pic>
    </p:spTree>
    <p:extLst>
      <p:ext uri="{BB962C8B-B14F-4D97-AF65-F5344CB8AC3E}">
        <p14:creationId xmlns:p14="http://schemas.microsoft.com/office/powerpoint/2010/main" val="2752856637"/>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7.png"/><Relationship Id="rId6"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hyperlink" Target="https://opentextbc.ca/pressbook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8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8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5.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8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8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8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9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6.e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4321" y="2232660"/>
            <a:ext cx="8508729" cy="2320642"/>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4000" b="1" i="1" dirty="0" err="1" smtClean="0">
                <a:solidFill>
                  <a:schemeClr val="bg1"/>
                </a:solidFill>
                <a:latin typeface="Arial"/>
                <a:cs typeface="Arial"/>
              </a:rPr>
              <a:t>Pressbooks</a:t>
            </a:r>
            <a:r>
              <a:rPr lang="en-US" sz="4000" b="1" i="1" dirty="0" smtClean="0">
                <a:solidFill>
                  <a:schemeClr val="bg1"/>
                </a:solidFill>
                <a:latin typeface="Arial"/>
                <a:cs typeface="Arial"/>
              </a:rPr>
              <a:t> Training </a:t>
            </a:r>
            <a:r>
              <a:rPr lang="en-US" sz="3600" b="1" i="1" dirty="0" smtClean="0">
                <a:solidFill>
                  <a:schemeClr val="bg1"/>
                </a:solidFill>
                <a:latin typeface="Arial"/>
                <a:cs typeface="Arial"/>
              </a:rPr>
              <a:t>Webinar series</a:t>
            </a:r>
          </a:p>
          <a:p>
            <a:pPr algn="ctr"/>
            <a:r>
              <a:rPr lang="en-US" sz="6000" b="1" dirty="0" smtClean="0">
                <a:solidFill>
                  <a:schemeClr val="bg1"/>
                </a:solidFill>
                <a:latin typeface="Arial"/>
                <a:cs typeface="Arial"/>
              </a:rPr>
              <a:t>Intermediate 4</a:t>
            </a:r>
          </a:p>
          <a:p>
            <a:pPr algn="ctr"/>
            <a:r>
              <a:rPr lang="en-US" sz="3200" dirty="0">
                <a:solidFill>
                  <a:schemeClr val="bg1"/>
                </a:solidFill>
                <a:latin typeface="Arial" charset="0"/>
                <a:ea typeface="Arial" charset="0"/>
                <a:cs typeface="Arial" charset="0"/>
              </a:rPr>
              <a:t>Embedding and adding multimedia: </a:t>
            </a:r>
            <a:endParaRPr lang="en-US" sz="3200" dirty="0" smtClean="0">
              <a:solidFill>
                <a:schemeClr val="bg1"/>
              </a:solidFill>
              <a:latin typeface="Arial" charset="0"/>
              <a:ea typeface="Arial" charset="0"/>
              <a:cs typeface="Arial" charset="0"/>
            </a:endParaRPr>
          </a:p>
          <a:p>
            <a:pPr algn="ctr"/>
            <a:r>
              <a:rPr lang="en-US" sz="3200" dirty="0" smtClean="0">
                <a:solidFill>
                  <a:schemeClr val="bg1"/>
                </a:solidFill>
                <a:latin typeface="Arial" charset="0"/>
                <a:ea typeface="Arial" charset="0"/>
                <a:cs typeface="Arial" charset="0"/>
              </a:rPr>
              <a:t>beyond </a:t>
            </a:r>
            <a:r>
              <a:rPr lang="en-US" sz="3200" dirty="0">
                <a:solidFill>
                  <a:schemeClr val="bg1"/>
                </a:solidFill>
                <a:latin typeface="Arial" charset="0"/>
                <a:ea typeface="Arial" charset="0"/>
                <a:cs typeface="Arial" charset="0"/>
              </a:rPr>
              <a:t>the basics</a:t>
            </a:r>
            <a:endParaRPr lang="en-US" sz="3200" b="1" dirty="0" smtClean="0">
              <a:solidFill>
                <a:schemeClr val="bg1"/>
              </a:solidFill>
              <a:latin typeface="Arial" charset="0"/>
              <a:ea typeface="Arial" charset="0"/>
              <a:cs typeface="Arial" charset="0"/>
            </a:endParaRPr>
          </a:p>
        </p:txBody>
      </p:sp>
      <p:sp>
        <p:nvSpPr>
          <p:cNvPr id="3" name="Subtitle 2"/>
          <p:cNvSpPr txBox="1">
            <a:spLocks/>
          </p:cNvSpPr>
          <p:nvPr/>
        </p:nvSpPr>
        <p:spPr>
          <a:xfrm>
            <a:off x="274321" y="4826000"/>
            <a:ext cx="6863079" cy="11811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endParaRPr lang="en-US" sz="1600" dirty="0">
              <a:solidFill>
                <a:srgbClr val="FFFFFF"/>
              </a:solidFill>
              <a:latin typeface="Arial"/>
              <a:cs typeface="Arial"/>
            </a:endParaRPr>
          </a:p>
        </p:txBody>
      </p:sp>
      <p:pic>
        <p:nvPicPr>
          <p:cNvPr id="1026" name="Picture 2" descr="C:\Users\Chris\Desktop\cc-by 3.0.png"/>
          <p:cNvPicPr>
            <a:picLocks noChangeAspect="1" noChangeArrowheads="1"/>
          </p:cNvPicPr>
          <p:nvPr/>
        </p:nvPicPr>
        <p:blipFill>
          <a:blip r:embed="rId3"/>
          <a:srcRect/>
          <a:stretch>
            <a:fillRect/>
          </a:stretch>
        </p:blipFill>
        <p:spPr bwMode="auto">
          <a:xfrm>
            <a:off x="4046219" y="6203427"/>
            <a:ext cx="777239" cy="270344"/>
          </a:xfrm>
          <a:prstGeom prst="rect">
            <a:avLst/>
          </a:prstGeom>
          <a:noFill/>
        </p:spPr>
      </p:pic>
      <p:pic>
        <p:nvPicPr>
          <p:cNvPr id="6" name="Picture 5"/>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476249" y="6111693"/>
            <a:ext cx="1200150" cy="422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hape 47"/>
          <p:cNvSpPr txBox="1"/>
          <p:nvPr/>
        </p:nvSpPr>
        <p:spPr>
          <a:xfrm>
            <a:off x="2260600" y="6108882"/>
            <a:ext cx="6355839" cy="406399"/>
          </a:xfrm>
          <a:prstGeom prst="rect">
            <a:avLst/>
          </a:prstGeom>
          <a:solidFill>
            <a:schemeClr val="lt1"/>
          </a:solidFill>
          <a:ln>
            <a:noFill/>
          </a:ln>
        </p:spPr>
        <p:txBody>
          <a:bodyPr lIns="91425" tIns="45700" rIns="91425" bIns="45700" anchor="t" anchorCtr="0">
            <a:noAutofit/>
          </a:bodyPr>
          <a:lstStyle/>
          <a:p>
            <a:pPr marL="0" marR="0" lvl="0" indent="0" rtl="0">
              <a:lnSpc>
                <a:spcPct val="90000"/>
              </a:lnSpc>
              <a:spcBef>
                <a:spcPts val="0"/>
              </a:spcBef>
              <a:spcAft>
                <a:spcPts val="0"/>
              </a:spcAft>
              <a:buClr>
                <a:srgbClr val="7F7F7F"/>
              </a:buClr>
              <a:buSzPct val="25000"/>
              <a:buFont typeface="Arial"/>
              <a:buNone/>
            </a:pPr>
            <a:r>
              <a:rPr lang="en-US" sz="1200" b="0" u="none" dirty="0">
                <a:solidFill>
                  <a:srgbClr val="7F7F7F"/>
                </a:solidFill>
                <a:latin typeface="Arial"/>
                <a:ea typeface="Arial"/>
                <a:cs typeface="Arial"/>
                <a:sym typeface="Arial"/>
              </a:rPr>
              <a:t>Unless otherwise noted, this </a:t>
            </a:r>
            <a:r>
              <a:rPr lang="en-US" sz="1200" dirty="0" smtClean="0">
                <a:solidFill>
                  <a:srgbClr val="7F7F7F"/>
                </a:solidFill>
                <a:latin typeface="Arial"/>
                <a:ea typeface="Arial"/>
                <a:cs typeface="Arial"/>
                <a:sym typeface="Arial"/>
              </a:rPr>
              <a:t>work</a:t>
            </a:r>
            <a:r>
              <a:rPr lang="en-US" sz="1200" b="0" u="none" dirty="0" smtClean="0">
                <a:solidFill>
                  <a:srgbClr val="7F7F7F"/>
                </a:solidFill>
                <a:latin typeface="Arial"/>
                <a:ea typeface="Arial"/>
                <a:cs typeface="Arial"/>
                <a:sym typeface="Arial"/>
              </a:rPr>
              <a:t> is released under a CC</a:t>
            </a:r>
            <a:r>
              <a:rPr lang="en-US" sz="1200" dirty="0">
                <a:solidFill>
                  <a:srgbClr val="7F7F7F"/>
                </a:solidFill>
                <a:latin typeface="Arial"/>
                <a:ea typeface="Arial"/>
                <a:cs typeface="Arial"/>
                <a:sym typeface="Arial"/>
              </a:rPr>
              <a:t> </a:t>
            </a:r>
            <a:r>
              <a:rPr lang="en-US" sz="1200" b="0" u="none" dirty="0" smtClean="0">
                <a:solidFill>
                  <a:srgbClr val="7F7F7F"/>
                </a:solidFill>
                <a:latin typeface="Arial"/>
                <a:ea typeface="Arial"/>
                <a:cs typeface="Arial"/>
                <a:sym typeface="Arial"/>
              </a:rPr>
              <a:t>BY</a:t>
            </a:r>
            <a:r>
              <a:rPr lang="en-US" sz="1200" b="0" u="none" dirty="0">
                <a:solidFill>
                  <a:srgbClr val="7F7F7F"/>
                </a:solidFill>
                <a:latin typeface="Arial"/>
                <a:ea typeface="Arial"/>
                <a:cs typeface="Arial"/>
                <a:sym typeface="Arial"/>
              </a:rPr>
              <a:t>. 4.0 </a:t>
            </a:r>
            <a:r>
              <a:rPr lang="en-US" sz="1200" b="0" u="none" dirty="0" smtClean="0">
                <a:solidFill>
                  <a:srgbClr val="7F7F7F"/>
                </a:solidFill>
                <a:latin typeface="Arial"/>
                <a:ea typeface="Arial"/>
                <a:cs typeface="Arial"/>
                <a:sym typeface="Arial"/>
              </a:rPr>
              <a:t>International license.  Feel </a:t>
            </a:r>
            <a:r>
              <a:rPr lang="en-US" sz="1200" b="0" u="none" dirty="0">
                <a:solidFill>
                  <a:srgbClr val="7F7F7F"/>
                </a:solidFill>
                <a:latin typeface="Arial"/>
                <a:ea typeface="Arial"/>
                <a:cs typeface="Arial"/>
                <a:sym typeface="Arial"/>
              </a:rPr>
              <a:t>free to use, </a:t>
            </a:r>
            <a:r>
              <a:rPr lang="en-US" sz="1200" b="0" u="none" dirty="0" smtClean="0">
                <a:solidFill>
                  <a:srgbClr val="7F7F7F"/>
                </a:solidFill>
                <a:latin typeface="Arial"/>
                <a:ea typeface="Arial"/>
                <a:cs typeface="Arial"/>
                <a:sym typeface="Arial"/>
              </a:rPr>
              <a:t>modify, </a:t>
            </a:r>
            <a:r>
              <a:rPr lang="en-US" sz="1200" b="0" u="none" dirty="0">
                <a:solidFill>
                  <a:srgbClr val="7F7F7F"/>
                </a:solidFill>
                <a:latin typeface="Arial"/>
                <a:ea typeface="Arial"/>
                <a:cs typeface="Arial"/>
                <a:sym typeface="Arial"/>
              </a:rPr>
              <a:t>or distribute any or all of this presentation with attribution</a:t>
            </a:r>
            <a:r>
              <a:rPr lang="en-US" sz="1200" b="0" u="none" dirty="0">
                <a:solidFill>
                  <a:srgbClr val="000000"/>
                </a:solidFill>
                <a:latin typeface="Arial"/>
                <a:ea typeface="Arial"/>
                <a:cs typeface="Arial"/>
                <a:sym typeface="Arial"/>
              </a:rPr>
              <a:t>. </a:t>
            </a:r>
          </a:p>
        </p:txBody>
      </p:sp>
    </p:spTree>
    <p:extLst>
      <p:ext uri="{BB962C8B-B14F-4D97-AF65-F5344CB8AC3E}">
        <p14:creationId xmlns:p14="http://schemas.microsoft.com/office/powerpoint/2010/main" val="277554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Media Library</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0" y="1422400"/>
            <a:ext cx="8675370" cy="2115944"/>
          </a:xfrm>
          <a:prstGeom prst="rect">
            <a:avLst/>
          </a:prstGeom>
        </p:spPr>
      </p:pic>
    </p:spTree>
    <p:extLst>
      <p:ext uri="{BB962C8B-B14F-4D97-AF65-F5344CB8AC3E}">
        <p14:creationId xmlns:p14="http://schemas.microsoft.com/office/powerpoint/2010/main" val="2033771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564" y="279400"/>
            <a:ext cx="8294536" cy="5580375"/>
          </a:xfrm>
          <a:prstGeom prst="rect">
            <a:avLst/>
          </a:prstGeom>
        </p:spPr>
      </p:pic>
    </p:spTree>
    <p:extLst>
      <p:ext uri="{BB962C8B-B14F-4D97-AF65-F5344CB8AC3E}">
        <p14:creationId xmlns:p14="http://schemas.microsoft.com/office/powerpoint/2010/main" val="86394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84" y="279400"/>
            <a:ext cx="8607416" cy="5500503"/>
          </a:xfrm>
          <a:prstGeom prst="rect">
            <a:avLst/>
          </a:prstGeom>
        </p:spPr>
      </p:pic>
    </p:spTree>
    <p:extLst>
      <p:ext uri="{BB962C8B-B14F-4D97-AF65-F5344CB8AC3E}">
        <p14:creationId xmlns:p14="http://schemas.microsoft.com/office/powerpoint/2010/main" val="1805612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54" y="406400"/>
            <a:ext cx="8652346" cy="4917007"/>
          </a:xfrm>
          <a:prstGeom prst="rect">
            <a:avLst/>
          </a:prstGeom>
        </p:spPr>
      </p:pic>
    </p:spTree>
    <p:extLst>
      <p:ext uri="{BB962C8B-B14F-4D97-AF65-F5344CB8AC3E}">
        <p14:creationId xmlns:p14="http://schemas.microsoft.com/office/powerpoint/2010/main" val="78687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Attach, detach, remove media</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28" y="1155700"/>
            <a:ext cx="8780671" cy="2762318"/>
          </a:xfrm>
          <a:prstGeom prst="rect">
            <a:avLst/>
          </a:prstGeom>
        </p:spPr>
      </p:pic>
    </p:spTree>
    <p:extLst>
      <p:ext uri="{BB962C8B-B14F-4D97-AF65-F5344CB8AC3E}">
        <p14:creationId xmlns:p14="http://schemas.microsoft.com/office/powerpoint/2010/main" val="1104179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3136922"/>
            <a:ext cx="8610600" cy="10571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 y="1244579"/>
            <a:ext cx="8851900" cy="625166"/>
          </a:xfrm>
          <a:prstGeom prst="rect">
            <a:avLst/>
          </a:prstGeom>
        </p:spPr>
      </p:pic>
      <p:sp>
        <p:nvSpPr>
          <p:cNvPr id="4" name="TextBox 3"/>
          <p:cNvSpPr txBox="1"/>
          <p:nvPr/>
        </p:nvSpPr>
        <p:spPr>
          <a:xfrm>
            <a:off x="276088" y="2311584"/>
            <a:ext cx="3182281" cy="523220"/>
          </a:xfrm>
          <a:prstGeom prst="rect">
            <a:avLst/>
          </a:prstGeom>
          <a:solidFill>
            <a:schemeClr val="bg1"/>
          </a:solidFill>
          <a:ln>
            <a:solidFill>
              <a:srgbClr val="1C26DC"/>
            </a:solidFill>
          </a:ln>
        </p:spPr>
        <p:txBody>
          <a:bodyPr wrap="none" rtlCol="0">
            <a:spAutoFit/>
          </a:bodyPr>
          <a:lstStyle/>
          <a:p>
            <a:r>
              <a:rPr lang="en-US" sz="2800" b="1" dirty="0" smtClean="0">
                <a:solidFill>
                  <a:srgbClr val="00B0F0"/>
                </a:solidFill>
                <a:latin typeface="Arial" charset="0"/>
                <a:ea typeface="Arial" charset="0"/>
                <a:cs typeface="Arial" charset="0"/>
              </a:rPr>
              <a:t>“Attach” function</a:t>
            </a:r>
            <a:endParaRPr lang="en-US" sz="2800" b="1" dirty="0">
              <a:solidFill>
                <a:srgbClr val="00B0F0"/>
              </a:solidFill>
              <a:latin typeface="Arial" charset="0"/>
              <a:ea typeface="Arial" charset="0"/>
              <a:cs typeface="Arial" charset="0"/>
            </a:endParaRPr>
          </a:p>
        </p:txBody>
      </p:sp>
      <p:sp>
        <p:nvSpPr>
          <p:cNvPr id="5" name="TextBox 4"/>
          <p:cNvSpPr txBox="1"/>
          <p:nvPr/>
        </p:nvSpPr>
        <p:spPr>
          <a:xfrm>
            <a:off x="276088" y="399389"/>
            <a:ext cx="3262432" cy="523220"/>
          </a:xfrm>
          <a:prstGeom prst="rect">
            <a:avLst/>
          </a:prstGeom>
          <a:solidFill>
            <a:schemeClr val="bg1"/>
          </a:solidFill>
          <a:ln>
            <a:solidFill>
              <a:srgbClr val="1C26DC"/>
            </a:solidFill>
          </a:ln>
        </p:spPr>
        <p:txBody>
          <a:bodyPr wrap="none" rtlCol="0">
            <a:spAutoFit/>
          </a:bodyPr>
          <a:lstStyle/>
          <a:p>
            <a:r>
              <a:rPr lang="en-US" sz="2800" b="1" dirty="0" smtClean="0">
                <a:solidFill>
                  <a:srgbClr val="00B0F0"/>
                </a:solidFill>
                <a:latin typeface="Arial" charset="0"/>
                <a:ea typeface="Arial" charset="0"/>
                <a:cs typeface="Arial" charset="0"/>
              </a:rPr>
              <a:t>“Detach</a:t>
            </a:r>
            <a:r>
              <a:rPr lang="en-US" sz="2800" b="1" dirty="0">
                <a:solidFill>
                  <a:srgbClr val="00B0F0"/>
                </a:solidFill>
                <a:latin typeface="Arial" charset="0"/>
                <a:ea typeface="Arial" charset="0"/>
                <a:cs typeface="Arial" charset="0"/>
              </a:rPr>
              <a:t>” function</a:t>
            </a:r>
            <a:endParaRPr lang="en-US" sz="2800" b="1" dirty="0">
              <a:solidFill>
                <a:srgbClr val="00B0F0"/>
              </a:solidFill>
              <a:latin typeface="Arial" charset="0"/>
              <a:ea typeface="Arial" charset="0"/>
              <a:cs typeface="Arial" charset="0"/>
            </a:endParaRPr>
          </a:p>
        </p:txBody>
      </p:sp>
    </p:spTree>
    <p:extLst>
      <p:ext uri="{BB962C8B-B14F-4D97-AF65-F5344CB8AC3E}">
        <p14:creationId xmlns:p14="http://schemas.microsoft.com/office/powerpoint/2010/main" val="1804285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26" y="1143000"/>
            <a:ext cx="8873774" cy="2919331"/>
          </a:xfrm>
          <a:prstGeom prst="rect">
            <a:avLst/>
          </a:prstGeom>
        </p:spPr>
      </p:pic>
      <p:sp>
        <p:nvSpPr>
          <p:cNvPr id="3" name="TextBox 2"/>
          <p:cNvSpPr txBox="1"/>
          <p:nvPr/>
        </p:nvSpPr>
        <p:spPr>
          <a:xfrm>
            <a:off x="276088" y="399389"/>
            <a:ext cx="5379999" cy="523220"/>
          </a:xfrm>
          <a:prstGeom prst="rect">
            <a:avLst/>
          </a:prstGeom>
          <a:solidFill>
            <a:schemeClr val="bg1"/>
          </a:solidFill>
          <a:ln>
            <a:solidFill>
              <a:srgbClr val="1C26DC"/>
            </a:solidFill>
          </a:ln>
        </p:spPr>
        <p:txBody>
          <a:bodyPr wrap="none" rtlCol="0">
            <a:spAutoFit/>
          </a:bodyPr>
          <a:lstStyle/>
          <a:p>
            <a:r>
              <a:rPr lang="en-US" sz="2800" b="1" dirty="0" smtClean="0">
                <a:solidFill>
                  <a:srgbClr val="00B0F0"/>
                </a:solidFill>
                <a:latin typeface="Arial" charset="0"/>
                <a:ea typeface="Arial" charset="0"/>
                <a:cs typeface="Arial" charset="0"/>
              </a:rPr>
              <a:t>“Delete permanently” </a:t>
            </a:r>
            <a:r>
              <a:rPr lang="en-US" sz="2800" b="1" dirty="0">
                <a:solidFill>
                  <a:srgbClr val="00B0F0"/>
                </a:solidFill>
                <a:latin typeface="Arial" charset="0"/>
                <a:ea typeface="Arial" charset="0"/>
                <a:cs typeface="Arial" charset="0"/>
              </a:rPr>
              <a:t>function</a:t>
            </a:r>
            <a:endParaRPr lang="en-US" sz="2800" b="1" dirty="0">
              <a:solidFill>
                <a:srgbClr val="00B0F0"/>
              </a:solidFill>
              <a:latin typeface="Arial" charset="0"/>
              <a:ea typeface="Arial" charset="0"/>
              <a:cs typeface="Arial" charset="0"/>
            </a:endParaRPr>
          </a:p>
        </p:txBody>
      </p:sp>
    </p:spTree>
    <p:extLst>
      <p:ext uri="{BB962C8B-B14F-4D97-AF65-F5344CB8AC3E}">
        <p14:creationId xmlns:p14="http://schemas.microsoft.com/office/powerpoint/2010/main" val="613154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39701"/>
            <a:ext cx="6788939" cy="3225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000" y="2792910"/>
            <a:ext cx="6045200" cy="3328489"/>
          </a:xfrm>
          <a:prstGeom prst="rect">
            <a:avLst/>
          </a:prstGeom>
        </p:spPr>
      </p:pic>
    </p:spTree>
    <p:extLst>
      <p:ext uri="{BB962C8B-B14F-4D97-AF65-F5344CB8AC3E}">
        <p14:creationId xmlns:p14="http://schemas.microsoft.com/office/powerpoint/2010/main" val="742845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5600" y="1378495"/>
            <a:ext cx="8445499" cy="42222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a:t>
            </a:r>
            <a:r>
              <a:rPr lang="en-US" sz="6000" b="1" dirty="0" smtClean="0">
                <a:solidFill>
                  <a:srgbClr val="FFFF00"/>
                </a:solidFill>
                <a:latin typeface="Arial"/>
                <a:cs typeface="Arial"/>
              </a:rPr>
              <a:t>2</a:t>
            </a:r>
            <a:endParaRPr lang="en-US" sz="2000" b="1" dirty="0" smtClean="0">
              <a:solidFill>
                <a:schemeClr val="bg1"/>
              </a:solidFill>
              <a:latin typeface="Arial"/>
              <a:cs typeface="Arial"/>
            </a:endParaRPr>
          </a:p>
          <a:p>
            <a:pPr>
              <a:lnSpc>
                <a:spcPct val="90000"/>
              </a:lnSpc>
            </a:pPr>
            <a:endParaRPr lang="en-US" b="1" dirty="0" smtClean="0">
              <a:solidFill>
                <a:schemeClr val="bg1"/>
              </a:solidFill>
              <a:latin typeface="Arial"/>
              <a:cs typeface="Arial"/>
            </a:endParaRPr>
          </a:p>
          <a:p>
            <a:pPr>
              <a:lnSpc>
                <a:spcPct val="90000"/>
              </a:lnSpc>
            </a:pPr>
            <a:r>
              <a:rPr lang="en-US" sz="4000" dirty="0" smtClean="0">
                <a:solidFill>
                  <a:schemeClr val="bg1"/>
                </a:solidFill>
                <a:latin typeface="Arial"/>
                <a:cs typeface="Arial"/>
              </a:rPr>
              <a:t>Everything you need to know when</a:t>
            </a:r>
          </a:p>
          <a:p>
            <a:pPr>
              <a:lnSpc>
                <a:spcPct val="90000"/>
              </a:lnSpc>
            </a:pPr>
            <a:endParaRPr lang="en-US" sz="2000" dirty="0" smtClean="0">
              <a:solidFill>
                <a:schemeClr val="bg1"/>
              </a:solidFill>
              <a:latin typeface="Arial"/>
              <a:cs typeface="Arial"/>
            </a:endParaRPr>
          </a:p>
          <a:p>
            <a:pPr>
              <a:lnSpc>
                <a:spcPct val="90000"/>
              </a:lnSpc>
            </a:pPr>
            <a:r>
              <a:rPr lang="en-US" sz="4800" dirty="0" smtClean="0">
                <a:solidFill>
                  <a:schemeClr val="bg1"/>
                </a:solidFill>
                <a:latin typeface="Arial"/>
                <a:cs typeface="Arial"/>
              </a:rPr>
              <a:t>Adding Images</a:t>
            </a:r>
          </a:p>
          <a:p>
            <a:pPr>
              <a:lnSpc>
                <a:spcPct val="90000"/>
              </a:lnSpc>
            </a:pPr>
            <a:endParaRPr lang="en-US" sz="2000" dirty="0" smtClean="0">
              <a:solidFill>
                <a:schemeClr val="bg1"/>
              </a:solidFill>
              <a:latin typeface="Arial"/>
              <a:cs typeface="Arial"/>
            </a:endParaRPr>
          </a:p>
        </p:txBody>
      </p:sp>
    </p:spTree>
    <p:extLst>
      <p:ext uri="{BB962C8B-B14F-4D97-AF65-F5344CB8AC3E}">
        <p14:creationId xmlns:p14="http://schemas.microsoft.com/office/powerpoint/2010/main" val="753555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What is an image?</a:t>
            </a:r>
            <a:endParaRPr lang="en-US" sz="2800" b="1" dirty="0">
              <a:solidFill>
                <a:srgbClr val="1C9FDC"/>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800" y="962395"/>
            <a:ext cx="3276600" cy="2457450"/>
          </a:xfrm>
          <a:prstGeom prst="rect">
            <a:avLst/>
          </a:prstGeom>
        </p:spPr>
      </p:pic>
      <p:sp>
        <p:nvSpPr>
          <p:cNvPr id="6" name="TextBox 5"/>
          <p:cNvSpPr txBox="1"/>
          <p:nvPr/>
        </p:nvSpPr>
        <p:spPr>
          <a:xfrm>
            <a:off x="5511800" y="3229676"/>
            <a:ext cx="3632201" cy="276999"/>
          </a:xfrm>
          <a:prstGeom prst="rect">
            <a:avLst/>
          </a:prstGeom>
          <a:solidFill>
            <a:schemeClr val="bg1"/>
          </a:solidFill>
        </p:spPr>
        <p:txBody>
          <a:bodyPr wrap="square" rtlCol="0">
            <a:spAutoFit/>
          </a:bodyPr>
          <a:lstStyle/>
          <a:p>
            <a:r>
              <a:rPr lang="en-US" sz="1200" dirty="0" smtClean="0"/>
              <a:t>Horse by Cindy Funk is used under a CC BY 2.0 license.</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52" y="1284175"/>
            <a:ext cx="2222500" cy="2222500"/>
          </a:xfrm>
          <a:prstGeom prst="rect">
            <a:avLst/>
          </a:prstGeom>
        </p:spPr>
      </p:pic>
      <p:sp>
        <p:nvSpPr>
          <p:cNvPr id="8" name="TextBox 7"/>
          <p:cNvSpPr txBox="1"/>
          <p:nvPr/>
        </p:nvSpPr>
        <p:spPr>
          <a:xfrm>
            <a:off x="889000" y="1181100"/>
            <a:ext cx="1066318" cy="461665"/>
          </a:xfrm>
          <a:prstGeom prst="rect">
            <a:avLst/>
          </a:prstGeom>
          <a:noFill/>
        </p:spPr>
        <p:txBody>
          <a:bodyPr wrap="none" rtlCol="0">
            <a:spAutoFit/>
          </a:bodyPr>
          <a:lstStyle/>
          <a:p>
            <a:r>
              <a:rPr lang="en-US" sz="2400" b="1" dirty="0">
                <a:solidFill>
                  <a:srgbClr val="1C26DC"/>
                </a:solidFill>
              </a:rPr>
              <a:t>c</a:t>
            </a:r>
            <a:r>
              <a:rPr lang="en-US" sz="2400" b="1" dirty="0" smtClean="0">
                <a:solidFill>
                  <a:srgbClr val="1C26DC"/>
                </a:solidFill>
              </a:rPr>
              <a:t>lip art</a:t>
            </a:r>
            <a:endParaRPr lang="en-US" sz="2400" b="1" dirty="0">
              <a:solidFill>
                <a:srgbClr val="1C26DC"/>
              </a:solidFill>
            </a:endParaRPr>
          </a:p>
        </p:txBody>
      </p:sp>
      <p:sp>
        <p:nvSpPr>
          <p:cNvPr id="10" name="TextBox 9"/>
          <p:cNvSpPr txBox="1"/>
          <p:nvPr/>
        </p:nvSpPr>
        <p:spPr>
          <a:xfrm>
            <a:off x="5338465" y="1053342"/>
            <a:ext cx="949747" cy="461665"/>
          </a:xfrm>
          <a:prstGeom prst="rect">
            <a:avLst/>
          </a:prstGeom>
          <a:noFill/>
        </p:spPr>
        <p:txBody>
          <a:bodyPr wrap="none" rtlCol="0">
            <a:spAutoFit/>
          </a:bodyPr>
          <a:lstStyle/>
          <a:p>
            <a:r>
              <a:rPr lang="en-US" sz="2400" b="1" dirty="0" smtClean="0">
                <a:solidFill>
                  <a:srgbClr val="1C26DC"/>
                </a:solidFill>
              </a:rPr>
              <a:t>photo</a:t>
            </a:r>
            <a:endParaRPr lang="en-US" sz="2400" b="1" dirty="0">
              <a:solidFill>
                <a:srgbClr val="1C26DC"/>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4400" y="3368175"/>
            <a:ext cx="2374376" cy="2374376"/>
          </a:xfrm>
          <a:prstGeom prst="rect">
            <a:avLst/>
          </a:prstGeom>
        </p:spPr>
      </p:pic>
      <p:sp>
        <p:nvSpPr>
          <p:cNvPr id="12" name="TextBox 11"/>
          <p:cNvSpPr txBox="1"/>
          <p:nvPr/>
        </p:nvSpPr>
        <p:spPr>
          <a:xfrm>
            <a:off x="1422159" y="5247251"/>
            <a:ext cx="1568250" cy="461665"/>
          </a:xfrm>
          <a:prstGeom prst="rect">
            <a:avLst/>
          </a:prstGeom>
          <a:noFill/>
        </p:spPr>
        <p:txBody>
          <a:bodyPr wrap="none" rtlCol="0">
            <a:spAutoFit/>
          </a:bodyPr>
          <a:lstStyle/>
          <a:p>
            <a:r>
              <a:rPr lang="en-US" sz="2400" b="1" dirty="0" smtClean="0">
                <a:solidFill>
                  <a:srgbClr val="1C26DC"/>
                </a:solidFill>
              </a:rPr>
              <a:t>illustration</a:t>
            </a:r>
            <a:endParaRPr lang="en-US" sz="2400" b="1" dirty="0">
              <a:solidFill>
                <a:srgbClr val="1C26DC"/>
              </a:solidFil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1800" y="3782288"/>
            <a:ext cx="2032000" cy="2032000"/>
          </a:xfrm>
          <a:prstGeom prst="rect">
            <a:avLst/>
          </a:prstGeom>
        </p:spPr>
      </p:pic>
      <p:sp>
        <p:nvSpPr>
          <p:cNvPr id="14" name="TextBox 13"/>
          <p:cNvSpPr txBox="1"/>
          <p:nvPr/>
        </p:nvSpPr>
        <p:spPr>
          <a:xfrm>
            <a:off x="6845513" y="3992098"/>
            <a:ext cx="1993687" cy="461665"/>
          </a:xfrm>
          <a:prstGeom prst="rect">
            <a:avLst/>
          </a:prstGeom>
          <a:noFill/>
        </p:spPr>
        <p:txBody>
          <a:bodyPr wrap="none" rtlCol="0">
            <a:spAutoFit/>
          </a:bodyPr>
          <a:lstStyle/>
          <a:p>
            <a:r>
              <a:rPr lang="en-US" sz="2400" b="1" dirty="0" smtClean="0">
                <a:solidFill>
                  <a:srgbClr val="1C26DC"/>
                </a:solidFill>
              </a:rPr>
              <a:t>vector graphic</a:t>
            </a:r>
            <a:endParaRPr lang="en-US" sz="2400" b="1" dirty="0">
              <a:solidFill>
                <a:srgbClr val="1C26DC"/>
              </a:solidFill>
            </a:endParaRPr>
          </a:p>
        </p:txBody>
      </p:sp>
    </p:spTree>
    <p:extLst>
      <p:ext uri="{BB962C8B-B14F-4D97-AF65-F5344CB8AC3E}">
        <p14:creationId xmlns:p14="http://schemas.microsoft.com/office/powerpoint/2010/main" val="2081606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451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Curriculum</a:t>
            </a:r>
            <a:endParaRPr lang="en-US" sz="2800" b="1" dirty="0">
              <a:solidFill>
                <a:srgbClr val="1C9FDC"/>
              </a:solidFill>
              <a:latin typeface="Arial"/>
              <a:cs typeface="Arial"/>
            </a:endParaRPr>
          </a:p>
        </p:txBody>
      </p:sp>
      <p:sp>
        <p:nvSpPr>
          <p:cNvPr id="3" name="Title 1"/>
          <p:cNvSpPr txBox="1">
            <a:spLocks/>
          </p:cNvSpPr>
          <p:nvPr/>
        </p:nvSpPr>
        <p:spPr>
          <a:xfrm>
            <a:off x="254000" y="1244600"/>
            <a:ext cx="8470901" cy="4241800"/>
          </a:xfrm>
          <a:prstGeom prst="rect">
            <a:avLst/>
          </a:prstGeom>
          <a:ln>
            <a:noFill/>
          </a:ln>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nSpc>
                <a:spcPct val="70000"/>
              </a:lnSpc>
              <a:buFont typeface="+mj-lt"/>
              <a:buAutoNum type="arabicPeriod"/>
            </a:pPr>
            <a:endParaRPr lang="en-US" sz="2400" dirty="0" smtClean="0">
              <a:solidFill>
                <a:srgbClr val="1C97DA"/>
              </a:solidFill>
              <a:latin typeface="Arial"/>
              <a:cs typeface="Arial"/>
            </a:endParaRPr>
          </a:p>
          <a:p>
            <a:pPr marL="457200" indent="-457200" algn="l">
              <a:buFont typeface="Wingdings" charset="2"/>
              <a:buChar char="q"/>
            </a:pPr>
            <a:endParaRPr lang="en-US" sz="2000" dirty="0">
              <a:solidFill>
                <a:srgbClr val="00B0F0"/>
              </a:solidFill>
              <a:latin typeface="Arial" charset="0"/>
              <a:ea typeface="Arial" charset="0"/>
              <a:cs typeface="Arial" charset="0"/>
            </a:endParaRPr>
          </a:p>
          <a:p>
            <a:pPr marL="457200" indent="-457200" algn="l">
              <a:buFont typeface="Wingdings" charset="2"/>
              <a:buChar char="q"/>
            </a:pPr>
            <a:r>
              <a:rPr lang="en-US" sz="2000" dirty="0" smtClean="0">
                <a:solidFill>
                  <a:srgbClr val="00B0F0"/>
                </a:solidFill>
                <a:latin typeface="Arial" charset="0"/>
                <a:ea typeface="Arial" charset="0"/>
                <a:cs typeface="Arial" charset="0"/>
              </a:rPr>
              <a:t>Media overview</a:t>
            </a:r>
          </a:p>
          <a:p>
            <a:pPr marL="457200" indent="-457200" algn="l">
              <a:buFont typeface="Wingdings" charset="2"/>
              <a:buChar char="q"/>
            </a:pPr>
            <a:endParaRPr lang="en-US" sz="2000" dirty="0" smtClean="0">
              <a:solidFill>
                <a:srgbClr val="00B0F0"/>
              </a:solidFill>
              <a:latin typeface="Arial" charset="0"/>
              <a:ea typeface="Arial" charset="0"/>
              <a:cs typeface="Arial" charset="0"/>
            </a:endParaRPr>
          </a:p>
          <a:p>
            <a:pPr marL="457200" indent="-457200" algn="l">
              <a:buFont typeface="Wingdings" charset="2"/>
              <a:buChar char="q"/>
            </a:pPr>
            <a:r>
              <a:rPr lang="en-US" sz="2000" dirty="0" smtClean="0">
                <a:solidFill>
                  <a:srgbClr val="00B0F0"/>
                </a:solidFill>
                <a:latin typeface="Arial" charset="0"/>
                <a:ea typeface="Arial" charset="0"/>
                <a:cs typeface="Arial" charset="0"/>
              </a:rPr>
              <a:t>Adding images (video #8)</a:t>
            </a:r>
            <a:endParaRPr lang="en-US" sz="2000" dirty="0">
              <a:solidFill>
                <a:srgbClr val="00B0F0"/>
              </a:solidFill>
              <a:latin typeface="Arial" charset="0"/>
              <a:ea typeface="Arial" charset="0"/>
              <a:cs typeface="Arial" charset="0"/>
            </a:endParaRPr>
          </a:p>
          <a:p>
            <a:pPr marL="457200" indent="-457200" algn="l">
              <a:buFont typeface="Wingdings" charset="2"/>
              <a:buChar char="q"/>
            </a:pPr>
            <a:endParaRPr lang="en-US" sz="2000" dirty="0" smtClean="0">
              <a:solidFill>
                <a:srgbClr val="00B0F0"/>
              </a:solidFill>
              <a:latin typeface="Arial" charset="0"/>
              <a:ea typeface="Arial" charset="0"/>
              <a:cs typeface="Arial" charset="0"/>
            </a:endParaRPr>
          </a:p>
          <a:p>
            <a:pPr marL="457200" indent="-457200" algn="l">
              <a:buFont typeface="Wingdings" charset="2"/>
              <a:buChar char="q"/>
            </a:pPr>
            <a:r>
              <a:rPr lang="en-US" sz="2000" dirty="0">
                <a:solidFill>
                  <a:srgbClr val="00B0F0"/>
                </a:solidFill>
                <a:latin typeface="Arial" charset="0"/>
                <a:ea typeface="Arial" charset="0"/>
                <a:cs typeface="Arial" charset="0"/>
              </a:rPr>
              <a:t>H</a:t>
            </a:r>
            <a:r>
              <a:rPr lang="en-US" sz="2000" dirty="0" smtClean="0">
                <a:solidFill>
                  <a:srgbClr val="00B0F0"/>
                </a:solidFill>
                <a:latin typeface="Arial" charset="0"/>
                <a:ea typeface="Arial" charset="0"/>
                <a:cs typeface="Arial" charset="0"/>
              </a:rPr>
              <a:t>ow </a:t>
            </a:r>
            <a:r>
              <a:rPr lang="en-US" sz="2000" dirty="0" smtClean="0">
                <a:solidFill>
                  <a:srgbClr val="00B0F0"/>
                </a:solidFill>
                <a:latin typeface="Arial" charset="0"/>
                <a:ea typeface="Arial" charset="0"/>
                <a:cs typeface="Arial" charset="0"/>
              </a:rPr>
              <a:t>to embed or link to </a:t>
            </a:r>
            <a:r>
              <a:rPr lang="en-US" sz="2000" dirty="0" smtClean="0">
                <a:solidFill>
                  <a:srgbClr val="00B0F0"/>
                </a:solidFill>
                <a:latin typeface="Arial" charset="0"/>
                <a:ea typeface="Arial" charset="0"/>
                <a:cs typeface="Arial" charset="0"/>
              </a:rPr>
              <a:t>videos (video #14)</a:t>
            </a:r>
            <a:endParaRPr lang="en-US" sz="2000" dirty="0" smtClean="0">
              <a:solidFill>
                <a:srgbClr val="00B0F0"/>
              </a:solidFill>
              <a:latin typeface="Arial" charset="0"/>
              <a:ea typeface="Arial" charset="0"/>
              <a:cs typeface="Arial" charset="0"/>
            </a:endParaRPr>
          </a:p>
          <a:p>
            <a:pPr marL="457200" indent="-457200" algn="l">
              <a:buFont typeface="Wingdings" charset="2"/>
              <a:buChar char="q"/>
            </a:pPr>
            <a:endParaRPr lang="en-US" sz="2000" dirty="0" smtClean="0">
              <a:solidFill>
                <a:srgbClr val="00B0F0"/>
              </a:solidFill>
              <a:latin typeface="Arial" charset="0"/>
              <a:ea typeface="Arial" charset="0"/>
              <a:cs typeface="Arial" charset="0"/>
            </a:endParaRPr>
          </a:p>
          <a:p>
            <a:pPr marL="457200" indent="-457200" algn="l">
              <a:buFont typeface="Wingdings" charset="2"/>
              <a:buChar char="q"/>
            </a:pPr>
            <a:r>
              <a:rPr lang="en-US" sz="2000" dirty="0">
                <a:solidFill>
                  <a:srgbClr val="00B0F0"/>
                </a:solidFill>
                <a:latin typeface="Arial" charset="0"/>
                <a:ea typeface="Arial" charset="0"/>
                <a:cs typeface="Arial" charset="0"/>
              </a:rPr>
              <a:t>H</a:t>
            </a:r>
            <a:r>
              <a:rPr lang="en-US" sz="2000" dirty="0" smtClean="0">
                <a:solidFill>
                  <a:srgbClr val="00B0F0"/>
                </a:solidFill>
                <a:latin typeface="Arial" charset="0"/>
                <a:ea typeface="Arial" charset="0"/>
                <a:cs typeface="Arial" charset="0"/>
              </a:rPr>
              <a:t>ow to embed or link to audio clips</a:t>
            </a:r>
            <a:endParaRPr lang="en-US" sz="2000" dirty="0" smtClean="0">
              <a:solidFill>
                <a:srgbClr val="00B0F0"/>
              </a:solidFill>
              <a:latin typeface="Arial" charset="0"/>
              <a:ea typeface="Arial" charset="0"/>
              <a:cs typeface="Arial" charset="0"/>
            </a:endParaRPr>
          </a:p>
          <a:p>
            <a:pPr marL="457200" indent="-457200" algn="l">
              <a:buFont typeface="Wingdings" charset="2"/>
              <a:buChar char="q"/>
            </a:pPr>
            <a:endParaRPr lang="en-US" sz="2000" dirty="0" smtClean="0">
              <a:solidFill>
                <a:srgbClr val="00B0F0"/>
              </a:solidFill>
              <a:latin typeface="Arial" charset="0"/>
              <a:ea typeface="Arial" charset="0"/>
              <a:cs typeface="Arial" charset="0"/>
            </a:endParaRPr>
          </a:p>
          <a:p>
            <a:pPr marL="457200" indent="-457200" algn="l">
              <a:buFont typeface="Wingdings" charset="2"/>
              <a:buChar char="q"/>
            </a:pPr>
            <a:r>
              <a:rPr lang="en-US" sz="2000" dirty="0" smtClean="0">
                <a:solidFill>
                  <a:srgbClr val="00B0F0"/>
                </a:solidFill>
                <a:latin typeface="Arial" charset="0"/>
                <a:ea typeface="Arial" charset="0"/>
                <a:cs typeface="Arial" charset="0"/>
              </a:rPr>
              <a:t>Accessibility for media</a:t>
            </a:r>
            <a:endParaRPr lang="en-US" sz="1000" dirty="0">
              <a:solidFill>
                <a:srgbClr val="00B0F0"/>
              </a:solidFill>
              <a:latin typeface="Arial" charset="0"/>
              <a:ea typeface="Arial" charset="0"/>
              <a:cs typeface="Arial" charset="0"/>
            </a:endParaRPr>
          </a:p>
          <a:p>
            <a:pPr algn="l"/>
            <a:endParaRPr lang="en-US" sz="1800" dirty="0" smtClean="0">
              <a:latin typeface="Arial"/>
              <a:cs typeface="Arial"/>
            </a:endParaRPr>
          </a:p>
          <a:p>
            <a:pPr algn="l">
              <a:lnSpc>
                <a:spcPct val="70000"/>
              </a:lnSpc>
            </a:pPr>
            <a:endParaRPr lang="en-US" sz="2000" dirty="0" smtClean="0">
              <a:latin typeface="Arial"/>
              <a:cs typeface="Arial"/>
            </a:endParaRPr>
          </a:p>
          <a:p>
            <a:pPr marL="457200" indent="-457200" algn="l">
              <a:lnSpc>
                <a:spcPct val="70000"/>
              </a:lnSpc>
              <a:buAutoNum type="arabicPeriod"/>
            </a:pPr>
            <a:endParaRPr lang="en-US" sz="2000" dirty="0" smtClean="0">
              <a:latin typeface="Arial"/>
              <a:cs typeface="Arial"/>
            </a:endParaRPr>
          </a:p>
          <a:p>
            <a:pPr marL="457200" indent="-457200" algn="l">
              <a:lnSpc>
                <a:spcPct val="70000"/>
              </a:lnSpc>
              <a:buAutoNum type="arabicPeriod"/>
            </a:pPr>
            <a:endParaRPr lang="en-US" sz="2500" dirty="0">
              <a:solidFill>
                <a:srgbClr val="1C97DA"/>
              </a:solidFill>
              <a:latin typeface="Arial"/>
              <a:cs typeface="Arial"/>
            </a:endParaRPr>
          </a:p>
        </p:txBody>
      </p:sp>
    </p:spTree>
    <p:extLst>
      <p:ext uri="{BB962C8B-B14F-4D97-AF65-F5344CB8AC3E}">
        <p14:creationId xmlns:p14="http://schemas.microsoft.com/office/powerpoint/2010/main" val="2987832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Where do images come from?</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6" y="859663"/>
            <a:ext cx="4836164" cy="3012834"/>
          </a:xfrm>
          <a:prstGeom prst="rect">
            <a:avLst/>
          </a:prstGeom>
        </p:spPr>
      </p:pic>
      <p:sp>
        <p:nvSpPr>
          <p:cNvPr id="4" name="TextBox 3"/>
          <p:cNvSpPr txBox="1"/>
          <p:nvPr/>
        </p:nvSpPr>
        <p:spPr>
          <a:xfrm>
            <a:off x="5346700" y="2119120"/>
            <a:ext cx="2844800" cy="400110"/>
          </a:xfrm>
          <a:prstGeom prst="rect">
            <a:avLst/>
          </a:prstGeom>
          <a:solidFill>
            <a:schemeClr val="accent6">
              <a:lumMod val="20000"/>
              <a:lumOff val="80000"/>
            </a:schemeClr>
          </a:solidFill>
        </p:spPr>
        <p:txBody>
          <a:bodyPr wrap="square" rtlCol="0">
            <a:spAutoFit/>
          </a:bodyPr>
          <a:lstStyle/>
          <a:p>
            <a:pPr algn="ctr"/>
            <a:r>
              <a:rPr lang="en-US" sz="2000" b="1" dirty="0" err="1" smtClean="0"/>
              <a:t>commons.wikimedia.org</a:t>
            </a:r>
            <a:endParaRPr lang="en-US" sz="2000"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500" y="3974052"/>
            <a:ext cx="6898636" cy="2220889"/>
          </a:xfrm>
          <a:prstGeom prst="rect">
            <a:avLst/>
          </a:prstGeom>
        </p:spPr>
      </p:pic>
      <p:sp>
        <p:nvSpPr>
          <p:cNvPr id="6" name="TextBox 5"/>
          <p:cNvSpPr txBox="1"/>
          <p:nvPr/>
        </p:nvSpPr>
        <p:spPr>
          <a:xfrm>
            <a:off x="78736" y="4919094"/>
            <a:ext cx="1521464" cy="400110"/>
          </a:xfrm>
          <a:prstGeom prst="rect">
            <a:avLst/>
          </a:prstGeom>
          <a:solidFill>
            <a:schemeClr val="accent6">
              <a:lumMod val="20000"/>
              <a:lumOff val="80000"/>
            </a:schemeClr>
          </a:solidFill>
        </p:spPr>
        <p:txBody>
          <a:bodyPr wrap="square" rtlCol="0">
            <a:spAutoFit/>
          </a:bodyPr>
          <a:lstStyle/>
          <a:p>
            <a:pPr algn="ctr"/>
            <a:r>
              <a:rPr lang="en-US" sz="2000" b="1" smtClean="0"/>
              <a:t>pixabay.com</a:t>
            </a:r>
            <a:endParaRPr lang="en-US" sz="2000" b="1" dirty="0"/>
          </a:p>
        </p:txBody>
      </p:sp>
    </p:spTree>
    <p:extLst>
      <p:ext uri="{BB962C8B-B14F-4D97-AF65-F5344CB8AC3E}">
        <p14:creationId xmlns:p14="http://schemas.microsoft.com/office/powerpoint/2010/main" val="1950893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Original creations</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13" y="990600"/>
            <a:ext cx="2222500" cy="3365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400" y="2640034"/>
            <a:ext cx="4432300" cy="2693965"/>
          </a:xfrm>
          <a:prstGeom prst="rect">
            <a:avLst/>
          </a:prstGeom>
        </p:spPr>
      </p:pic>
      <p:sp>
        <p:nvSpPr>
          <p:cNvPr id="6" name="TextBox 5"/>
          <p:cNvSpPr txBox="1"/>
          <p:nvPr/>
        </p:nvSpPr>
        <p:spPr>
          <a:xfrm>
            <a:off x="177800" y="4390013"/>
            <a:ext cx="3594099" cy="584775"/>
          </a:xfrm>
          <a:prstGeom prst="rect">
            <a:avLst/>
          </a:prstGeom>
          <a:noFill/>
        </p:spPr>
        <p:txBody>
          <a:bodyPr wrap="square" rtlCol="0">
            <a:spAutoFit/>
          </a:bodyPr>
          <a:lstStyle/>
          <a:p>
            <a:r>
              <a:rPr lang="en-US" sz="1600" dirty="0" smtClean="0"/>
              <a:t>1. Original photo from </a:t>
            </a:r>
          </a:p>
          <a:p>
            <a:r>
              <a:rPr lang="en-US" sz="1600" i="1" dirty="0" smtClean="0"/>
              <a:t>Clinical Procedures for Safer Patient Care</a:t>
            </a:r>
            <a:endParaRPr lang="en-US" sz="1600" i="1" dirty="0"/>
          </a:p>
        </p:txBody>
      </p:sp>
      <p:sp>
        <p:nvSpPr>
          <p:cNvPr id="7" name="TextBox 6"/>
          <p:cNvSpPr txBox="1"/>
          <p:nvPr/>
        </p:nvSpPr>
        <p:spPr>
          <a:xfrm>
            <a:off x="4413250" y="1841500"/>
            <a:ext cx="4038600" cy="584775"/>
          </a:xfrm>
          <a:prstGeom prst="rect">
            <a:avLst/>
          </a:prstGeom>
          <a:noFill/>
        </p:spPr>
        <p:txBody>
          <a:bodyPr wrap="square" rtlCol="0">
            <a:spAutoFit/>
          </a:bodyPr>
          <a:lstStyle/>
          <a:p>
            <a:r>
              <a:rPr lang="en-US" sz="1600" dirty="0" smtClean="0"/>
              <a:t>2. Original illustration from the </a:t>
            </a:r>
          </a:p>
          <a:p>
            <a:r>
              <a:rPr lang="en-US" sz="1600" i="1" dirty="0" smtClean="0"/>
              <a:t>B.C. Open Textbook Accessibility Toolkit</a:t>
            </a:r>
            <a:endParaRPr lang="en-US" sz="1600" i="1" dirty="0"/>
          </a:p>
        </p:txBody>
      </p:sp>
    </p:spTree>
    <p:extLst>
      <p:ext uri="{BB962C8B-B14F-4D97-AF65-F5344CB8AC3E}">
        <p14:creationId xmlns:p14="http://schemas.microsoft.com/office/powerpoint/2010/main" val="772926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30" y="927100"/>
            <a:ext cx="6594070" cy="2278142"/>
          </a:xfrm>
          <a:prstGeom prst="rect">
            <a:avLst/>
          </a:prstGeom>
        </p:spPr>
      </p:pic>
      <p:sp>
        <p:nvSpPr>
          <p:cNvPr id="3"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Add an image directly to the library</a:t>
            </a:r>
            <a:endParaRPr lang="en-US" sz="2800" b="1" dirty="0">
              <a:solidFill>
                <a:srgbClr val="1C9FDC"/>
              </a:solidFill>
              <a:latin typeface="Arial"/>
              <a:cs typeface="Aria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600" y="3417009"/>
            <a:ext cx="6972300" cy="2163280"/>
          </a:xfrm>
          <a:prstGeom prst="rect">
            <a:avLst/>
          </a:prstGeom>
        </p:spPr>
      </p:pic>
      <p:sp>
        <p:nvSpPr>
          <p:cNvPr id="5" name="TextBox 4"/>
          <p:cNvSpPr txBox="1"/>
          <p:nvPr/>
        </p:nvSpPr>
        <p:spPr>
          <a:xfrm>
            <a:off x="5111750" y="1185477"/>
            <a:ext cx="3762890" cy="461665"/>
          </a:xfrm>
          <a:prstGeom prst="rect">
            <a:avLst/>
          </a:prstGeom>
          <a:solidFill>
            <a:schemeClr val="accent6">
              <a:lumMod val="20000"/>
              <a:lumOff val="80000"/>
            </a:schemeClr>
          </a:solidFill>
        </p:spPr>
        <p:txBody>
          <a:bodyPr wrap="none" rtlCol="0">
            <a:spAutoFit/>
          </a:bodyPr>
          <a:lstStyle/>
          <a:p>
            <a:r>
              <a:rPr lang="en-US" sz="2400" b="1" dirty="0" smtClean="0">
                <a:solidFill>
                  <a:srgbClr val="1C26DC"/>
                </a:solidFill>
              </a:rPr>
              <a:t>Select method to add image</a:t>
            </a:r>
            <a:endParaRPr lang="en-US" sz="2400" b="1" dirty="0">
              <a:solidFill>
                <a:srgbClr val="1C26DC"/>
              </a:solidFill>
            </a:endParaRPr>
          </a:p>
        </p:txBody>
      </p:sp>
      <p:sp>
        <p:nvSpPr>
          <p:cNvPr id="6" name="TextBox 5"/>
          <p:cNvSpPr txBox="1"/>
          <p:nvPr/>
        </p:nvSpPr>
        <p:spPr>
          <a:xfrm>
            <a:off x="4121150" y="4744276"/>
            <a:ext cx="3609963" cy="461665"/>
          </a:xfrm>
          <a:prstGeom prst="rect">
            <a:avLst/>
          </a:prstGeom>
          <a:solidFill>
            <a:schemeClr val="accent6">
              <a:lumMod val="20000"/>
              <a:lumOff val="80000"/>
            </a:schemeClr>
          </a:solidFill>
        </p:spPr>
        <p:txBody>
          <a:bodyPr wrap="none" rtlCol="0">
            <a:spAutoFit/>
          </a:bodyPr>
          <a:lstStyle/>
          <a:p>
            <a:r>
              <a:rPr lang="en-US" sz="2400" b="1" dirty="0" smtClean="0">
                <a:solidFill>
                  <a:srgbClr val="1C26DC"/>
                </a:solidFill>
              </a:rPr>
              <a:t>Image in the Media Library</a:t>
            </a:r>
            <a:endParaRPr lang="en-US" sz="2400" b="1" dirty="0">
              <a:solidFill>
                <a:srgbClr val="1C26DC"/>
              </a:solidFill>
            </a:endParaRPr>
          </a:p>
        </p:txBody>
      </p:sp>
    </p:spTree>
    <p:extLst>
      <p:ext uri="{BB962C8B-B14F-4D97-AF65-F5344CB8AC3E}">
        <p14:creationId xmlns:p14="http://schemas.microsoft.com/office/powerpoint/2010/main" val="207375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Add image to the book from library</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980435"/>
            <a:ext cx="7937500" cy="4695628"/>
          </a:xfrm>
          <a:prstGeom prst="rect">
            <a:avLst/>
          </a:prstGeom>
        </p:spPr>
      </p:pic>
    </p:spTree>
    <p:extLst>
      <p:ext uri="{BB962C8B-B14F-4D97-AF65-F5344CB8AC3E}">
        <p14:creationId xmlns:p14="http://schemas.microsoft.com/office/powerpoint/2010/main" val="2081377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77" y="797268"/>
            <a:ext cx="8187523" cy="4536732"/>
          </a:xfrm>
          <a:prstGeom prst="rect">
            <a:avLst/>
          </a:prstGeom>
        </p:spPr>
      </p:pic>
    </p:spTree>
    <p:extLst>
      <p:ext uri="{BB962C8B-B14F-4D97-AF65-F5344CB8AC3E}">
        <p14:creationId xmlns:p14="http://schemas.microsoft.com/office/powerpoint/2010/main" val="3624719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30" y="767261"/>
            <a:ext cx="8425370" cy="4641301"/>
          </a:xfrm>
          <a:prstGeom prst="rect">
            <a:avLst/>
          </a:prstGeom>
        </p:spPr>
      </p:pic>
    </p:spTree>
    <p:extLst>
      <p:ext uri="{BB962C8B-B14F-4D97-AF65-F5344CB8AC3E}">
        <p14:creationId xmlns:p14="http://schemas.microsoft.com/office/powerpoint/2010/main" val="2051589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509384"/>
            <a:ext cx="8597462" cy="4748416"/>
          </a:xfrm>
          <a:prstGeom prst="rect">
            <a:avLst/>
          </a:prstGeom>
        </p:spPr>
      </p:pic>
    </p:spTree>
    <p:extLst>
      <p:ext uri="{BB962C8B-B14F-4D97-AF65-F5344CB8AC3E}">
        <p14:creationId xmlns:p14="http://schemas.microsoft.com/office/powerpoint/2010/main" val="1251026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68" y="609600"/>
            <a:ext cx="8762431" cy="43746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981" y="2948400"/>
            <a:ext cx="2607102" cy="2689936"/>
          </a:xfrm>
          <a:prstGeom prst="rect">
            <a:avLst/>
          </a:prstGeom>
        </p:spPr>
      </p:pic>
    </p:spTree>
    <p:extLst>
      <p:ext uri="{BB962C8B-B14F-4D97-AF65-F5344CB8AC3E}">
        <p14:creationId xmlns:p14="http://schemas.microsoft.com/office/powerpoint/2010/main" val="2088899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900" y="685799"/>
            <a:ext cx="4699000" cy="4415287"/>
          </a:xfrm>
          <a:prstGeom prst="rect">
            <a:avLst/>
          </a:prstGeom>
        </p:spPr>
      </p:pic>
    </p:spTree>
    <p:extLst>
      <p:ext uri="{BB962C8B-B14F-4D97-AF65-F5344CB8AC3E}">
        <p14:creationId xmlns:p14="http://schemas.microsoft.com/office/powerpoint/2010/main" val="31567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5848" y="101600"/>
            <a:ext cx="3205252" cy="6045200"/>
          </a:xfrm>
          <a:prstGeom prst="rect">
            <a:avLst/>
          </a:prstGeom>
        </p:spPr>
      </p:pic>
    </p:spTree>
    <p:extLst>
      <p:ext uri="{BB962C8B-B14F-4D97-AF65-F5344CB8AC3E}">
        <p14:creationId xmlns:p14="http://schemas.microsoft.com/office/powerpoint/2010/main" val="123217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451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r>
              <a:rPr lang="en-US" sz="2800" b="1" dirty="0" smtClean="0">
                <a:solidFill>
                  <a:srgbClr val="1C9FDC"/>
                </a:solidFill>
                <a:latin typeface="Arial"/>
                <a:cs typeface="Arial"/>
              </a:rPr>
              <a:t> Video Tutorials</a:t>
            </a:r>
            <a:endParaRPr lang="en-US" sz="2800" b="1" dirty="0">
              <a:solidFill>
                <a:srgbClr val="1C9FDC"/>
              </a:solidFill>
              <a:latin typeface="Arial"/>
              <a:cs typeface="Arial"/>
            </a:endParaRPr>
          </a:p>
        </p:txBody>
      </p:sp>
      <p:sp>
        <p:nvSpPr>
          <p:cNvPr id="3" name="Title 1"/>
          <p:cNvSpPr txBox="1">
            <a:spLocks/>
          </p:cNvSpPr>
          <p:nvPr/>
        </p:nvSpPr>
        <p:spPr>
          <a:xfrm>
            <a:off x="558801" y="1244600"/>
            <a:ext cx="8166100" cy="4241800"/>
          </a:xfrm>
          <a:prstGeom prst="rect">
            <a:avLst/>
          </a:prstGeom>
          <a:ln>
            <a:noFill/>
          </a:ln>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nSpc>
                <a:spcPct val="70000"/>
              </a:lnSpc>
              <a:buFont typeface="+mj-lt"/>
              <a:buAutoNum type="arabicPeriod"/>
            </a:pPr>
            <a:endParaRPr lang="en-US" sz="2400" dirty="0" smtClean="0">
              <a:solidFill>
                <a:srgbClr val="1C97DA"/>
              </a:solidFill>
              <a:latin typeface="Arial"/>
              <a:cs typeface="Arial"/>
            </a:endParaRPr>
          </a:p>
          <a:p>
            <a:r>
              <a:rPr lang="en-US" sz="2800" dirty="0" smtClean="0">
                <a:latin typeface="Arial"/>
                <a:cs typeface="Arial"/>
              </a:rPr>
              <a:t>Found on YouTube</a:t>
            </a:r>
          </a:p>
          <a:p>
            <a:pPr algn="l"/>
            <a:endParaRPr lang="en-US" sz="2800" dirty="0" smtClean="0">
              <a:latin typeface="Arial"/>
              <a:cs typeface="Arial"/>
            </a:endParaRPr>
          </a:p>
          <a:p>
            <a:r>
              <a:rPr lang="en-US" sz="2800" dirty="0" smtClean="0">
                <a:latin typeface="Arial"/>
                <a:cs typeface="Arial"/>
              </a:rPr>
              <a:t>Throughout the </a:t>
            </a:r>
            <a:r>
              <a:rPr lang="en-US" sz="2800" i="1" dirty="0" err="1" smtClean="0">
                <a:latin typeface="Arial"/>
                <a:cs typeface="Arial"/>
              </a:rPr>
              <a:t>Pressbooks</a:t>
            </a:r>
            <a:r>
              <a:rPr lang="en-US" sz="2800" i="1" dirty="0">
                <a:latin typeface="Arial"/>
                <a:cs typeface="Arial"/>
              </a:rPr>
              <a:t> Guide</a:t>
            </a:r>
            <a:r>
              <a:rPr lang="en-US" sz="2800" dirty="0">
                <a:latin typeface="Arial"/>
                <a:cs typeface="Arial"/>
              </a:rPr>
              <a:t>  </a:t>
            </a:r>
            <a:r>
              <a:rPr lang="en-US" sz="2800" dirty="0" smtClean="0">
                <a:latin typeface="Arial"/>
                <a:cs typeface="Arial"/>
              </a:rPr>
              <a:t> </a:t>
            </a:r>
          </a:p>
          <a:p>
            <a:r>
              <a:rPr lang="en-US" sz="2000" dirty="0" smtClean="0">
                <a:latin typeface="Arial"/>
                <a:cs typeface="Arial"/>
              </a:rPr>
              <a:t>(</a:t>
            </a:r>
            <a:r>
              <a:rPr lang="en-US" sz="2000" dirty="0">
                <a:latin typeface="Arial"/>
                <a:cs typeface="Arial"/>
                <a:hlinkClick r:id="rId3"/>
              </a:rPr>
              <a:t>https://opentextbc.ca/pressbooks</a:t>
            </a:r>
            <a:r>
              <a:rPr lang="en-US" sz="2000" dirty="0" smtClean="0">
                <a:latin typeface="Arial"/>
                <a:cs typeface="Arial"/>
                <a:hlinkClick r:id="rId3"/>
              </a:rPr>
              <a:t>/</a:t>
            </a:r>
            <a:r>
              <a:rPr lang="en-US" sz="2000" dirty="0" smtClean="0">
                <a:latin typeface="Arial"/>
                <a:cs typeface="Arial"/>
              </a:rPr>
              <a:t>)</a:t>
            </a:r>
          </a:p>
          <a:p>
            <a:endParaRPr lang="en-US" sz="2000" dirty="0">
              <a:latin typeface="Arial"/>
              <a:cs typeface="Arial"/>
            </a:endParaRPr>
          </a:p>
          <a:p>
            <a:endParaRPr lang="en-US" sz="2000" dirty="0" smtClean="0">
              <a:latin typeface="Arial"/>
              <a:cs typeface="Arial"/>
            </a:endParaRPr>
          </a:p>
          <a:p>
            <a:r>
              <a:rPr lang="en-US" sz="2000" i="1" dirty="0" smtClean="0">
                <a:latin typeface="Arial"/>
                <a:cs typeface="Arial"/>
              </a:rPr>
              <a:t>See email sent to you containing information </a:t>
            </a:r>
          </a:p>
          <a:p>
            <a:r>
              <a:rPr lang="en-US" sz="2000" i="1" dirty="0" smtClean="0">
                <a:latin typeface="Arial"/>
                <a:cs typeface="Arial"/>
              </a:rPr>
              <a:t>about this webinar for </a:t>
            </a:r>
            <a:r>
              <a:rPr lang="en-US" sz="2000" i="1" dirty="0" smtClean="0">
                <a:latin typeface="Arial"/>
                <a:cs typeface="Arial"/>
              </a:rPr>
              <a:t>links</a:t>
            </a:r>
            <a:endParaRPr lang="en-US" sz="2000" i="1" dirty="0" smtClean="0">
              <a:latin typeface="Arial"/>
              <a:cs typeface="Arial"/>
            </a:endParaRPr>
          </a:p>
          <a:p>
            <a:pPr marL="457200" indent="-457200" algn="l">
              <a:lnSpc>
                <a:spcPct val="130000"/>
              </a:lnSpc>
              <a:buFont typeface="+mj-lt"/>
              <a:buAutoNum type="alphaLcPeriod" startAt="4"/>
            </a:pPr>
            <a:endParaRPr lang="en-US" sz="2000" dirty="0" smtClean="0">
              <a:latin typeface="Arial"/>
              <a:cs typeface="Arial"/>
            </a:endParaRPr>
          </a:p>
          <a:p>
            <a:pPr algn="l">
              <a:lnSpc>
                <a:spcPct val="70000"/>
              </a:lnSpc>
            </a:pPr>
            <a:endParaRPr lang="en-US" sz="2000" dirty="0" smtClean="0">
              <a:latin typeface="Arial"/>
              <a:cs typeface="Arial"/>
            </a:endParaRPr>
          </a:p>
          <a:p>
            <a:pPr marL="457200" indent="-457200" algn="l">
              <a:lnSpc>
                <a:spcPct val="70000"/>
              </a:lnSpc>
              <a:buAutoNum type="arabicPeriod"/>
            </a:pPr>
            <a:endParaRPr lang="en-US" sz="2000" dirty="0" smtClean="0">
              <a:latin typeface="Arial"/>
              <a:cs typeface="Arial"/>
            </a:endParaRPr>
          </a:p>
          <a:p>
            <a:pPr marL="457200" indent="-457200" algn="l">
              <a:lnSpc>
                <a:spcPct val="70000"/>
              </a:lnSpc>
              <a:buAutoNum type="arabicPeriod"/>
            </a:pPr>
            <a:endParaRPr lang="en-US" sz="2500" dirty="0">
              <a:solidFill>
                <a:srgbClr val="1C97DA"/>
              </a:solidFill>
              <a:latin typeface="Arial"/>
              <a:cs typeface="Arial"/>
            </a:endParaRPr>
          </a:p>
        </p:txBody>
      </p:sp>
    </p:spTree>
    <p:extLst>
      <p:ext uri="{BB962C8B-B14F-4D97-AF65-F5344CB8AC3E}">
        <p14:creationId xmlns:p14="http://schemas.microsoft.com/office/powerpoint/2010/main" val="16706688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00" y="241300"/>
            <a:ext cx="3429000" cy="5384800"/>
          </a:xfrm>
          <a:prstGeom prst="rect">
            <a:avLst/>
          </a:prstGeom>
        </p:spPr>
      </p:pic>
    </p:spTree>
    <p:extLst>
      <p:ext uri="{BB962C8B-B14F-4D97-AF65-F5344CB8AC3E}">
        <p14:creationId xmlns:p14="http://schemas.microsoft.com/office/powerpoint/2010/main" val="543905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423" y="1016000"/>
            <a:ext cx="5056777" cy="3302000"/>
          </a:xfrm>
          <a:prstGeom prst="rect">
            <a:avLst/>
          </a:prstGeom>
        </p:spPr>
      </p:pic>
    </p:spTree>
    <p:extLst>
      <p:ext uri="{BB962C8B-B14F-4D97-AF65-F5344CB8AC3E}">
        <p14:creationId xmlns:p14="http://schemas.microsoft.com/office/powerpoint/2010/main" val="742606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18" y="355600"/>
            <a:ext cx="8423382" cy="5789614"/>
          </a:xfrm>
          <a:prstGeom prst="rect">
            <a:avLst/>
          </a:prstGeom>
        </p:spPr>
      </p:pic>
    </p:spTree>
    <p:extLst>
      <p:ext uri="{BB962C8B-B14F-4D97-AF65-F5344CB8AC3E}">
        <p14:creationId xmlns:p14="http://schemas.microsoft.com/office/powerpoint/2010/main" val="1343093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169852"/>
            <a:ext cx="6305115" cy="5383315"/>
          </a:xfrm>
          <a:prstGeom prst="rect">
            <a:avLst/>
          </a:prstGeom>
        </p:spPr>
      </p:pic>
    </p:spTree>
    <p:extLst>
      <p:ext uri="{BB962C8B-B14F-4D97-AF65-F5344CB8AC3E}">
        <p14:creationId xmlns:p14="http://schemas.microsoft.com/office/powerpoint/2010/main" val="2130523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46" y="393700"/>
            <a:ext cx="8305053" cy="5406050"/>
          </a:xfrm>
          <a:prstGeom prst="rect">
            <a:avLst/>
          </a:prstGeom>
        </p:spPr>
      </p:pic>
    </p:spTree>
    <p:extLst>
      <p:ext uri="{BB962C8B-B14F-4D97-AF65-F5344CB8AC3E}">
        <p14:creationId xmlns:p14="http://schemas.microsoft.com/office/powerpoint/2010/main" val="1603694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1919194"/>
            <a:ext cx="8001000" cy="1459006"/>
          </a:xfrm>
          <a:prstGeom prst="rect">
            <a:avLst/>
          </a:prstGeom>
        </p:spPr>
      </p:pic>
    </p:spTree>
    <p:extLst>
      <p:ext uri="{BB962C8B-B14F-4D97-AF65-F5344CB8AC3E}">
        <p14:creationId xmlns:p14="http://schemas.microsoft.com/office/powerpoint/2010/main" val="1990006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694" y="1625600"/>
            <a:ext cx="6413806" cy="2120900"/>
          </a:xfrm>
          <a:prstGeom prst="rect">
            <a:avLst/>
          </a:prstGeom>
        </p:spPr>
      </p:pic>
    </p:spTree>
    <p:extLst>
      <p:ext uri="{BB962C8B-B14F-4D97-AF65-F5344CB8AC3E}">
        <p14:creationId xmlns:p14="http://schemas.microsoft.com/office/powerpoint/2010/main" val="2126688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143" y="1739900"/>
            <a:ext cx="6311757" cy="2463800"/>
          </a:xfrm>
          <a:prstGeom prst="rect">
            <a:avLst/>
          </a:prstGeom>
        </p:spPr>
      </p:pic>
    </p:spTree>
    <p:extLst>
      <p:ext uri="{BB962C8B-B14F-4D97-AF65-F5344CB8AC3E}">
        <p14:creationId xmlns:p14="http://schemas.microsoft.com/office/powerpoint/2010/main" val="529865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432" y="1663700"/>
            <a:ext cx="6904168" cy="2781300"/>
          </a:xfrm>
          <a:prstGeom prst="rect">
            <a:avLst/>
          </a:prstGeom>
        </p:spPr>
      </p:pic>
    </p:spTree>
    <p:extLst>
      <p:ext uri="{BB962C8B-B14F-4D97-AF65-F5344CB8AC3E}">
        <p14:creationId xmlns:p14="http://schemas.microsoft.com/office/powerpoint/2010/main" val="1118652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86" y="317500"/>
            <a:ext cx="8199914" cy="5294719"/>
          </a:xfrm>
          <a:prstGeom prst="rect">
            <a:avLst/>
          </a:prstGeom>
        </p:spPr>
      </p:pic>
    </p:spTree>
    <p:extLst>
      <p:ext uri="{BB962C8B-B14F-4D97-AF65-F5344CB8AC3E}">
        <p14:creationId xmlns:p14="http://schemas.microsoft.com/office/powerpoint/2010/main" val="304763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5600" y="1378495"/>
            <a:ext cx="8445499" cy="42222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1</a:t>
            </a:r>
            <a:endParaRPr lang="en-US" sz="2000" b="1" dirty="0" smtClean="0">
              <a:solidFill>
                <a:schemeClr val="bg1"/>
              </a:solidFill>
              <a:latin typeface="Arial"/>
              <a:cs typeface="Arial"/>
            </a:endParaRPr>
          </a:p>
          <a:p>
            <a:pPr>
              <a:lnSpc>
                <a:spcPct val="90000"/>
              </a:lnSpc>
            </a:pPr>
            <a:endParaRPr lang="en-US" b="1" dirty="0" smtClean="0">
              <a:solidFill>
                <a:schemeClr val="bg1"/>
              </a:solidFill>
              <a:latin typeface="Arial"/>
              <a:cs typeface="Arial"/>
            </a:endParaRPr>
          </a:p>
          <a:p>
            <a:pPr>
              <a:lnSpc>
                <a:spcPct val="90000"/>
              </a:lnSpc>
            </a:pPr>
            <a:r>
              <a:rPr lang="en-US" sz="4800" dirty="0" smtClean="0">
                <a:solidFill>
                  <a:schemeClr val="bg1"/>
                </a:solidFill>
                <a:latin typeface="Arial"/>
                <a:cs typeface="Arial"/>
              </a:rPr>
              <a:t>Media </a:t>
            </a:r>
            <a:r>
              <a:rPr lang="en-US" sz="4800" dirty="0" smtClean="0">
                <a:solidFill>
                  <a:schemeClr val="bg1"/>
                </a:solidFill>
                <a:latin typeface="Arial"/>
                <a:cs typeface="Arial"/>
              </a:rPr>
              <a:t>Overview</a:t>
            </a:r>
          </a:p>
          <a:p>
            <a:pPr>
              <a:lnSpc>
                <a:spcPct val="90000"/>
              </a:lnSpc>
            </a:pPr>
            <a:endParaRPr lang="en-US" sz="2000" dirty="0" smtClean="0">
              <a:solidFill>
                <a:schemeClr val="bg1"/>
              </a:solidFill>
              <a:latin typeface="Arial"/>
              <a:cs typeface="Arial"/>
            </a:endParaRPr>
          </a:p>
        </p:txBody>
      </p:sp>
    </p:spTree>
    <p:extLst>
      <p:ext uri="{BB962C8B-B14F-4D97-AF65-F5344CB8AC3E}">
        <p14:creationId xmlns:p14="http://schemas.microsoft.com/office/powerpoint/2010/main" val="1800269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191674"/>
            <a:ext cx="6822317" cy="5472525"/>
          </a:xfrm>
          <a:prstGeom prst="rect">
            <a:avLst/>
          </a:prstGeom>
        </p:spPr>
      </p:pic>
    </p:spTree>
    <p:extLst>
      <p:ext uri="{BB962C8B-B14F-4D97-AF65-F5344CB8AC3E}">
        <p14:creationId xmlns:p14="http://schemas.microsoft.com/office/powerpoint/2010/main" val="1894956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Add image to the book using a URL</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980435"/>
            <a:ext cx="7937500" cy="4695628"/>
          </a:xfrm>
          <a:prstGeom prst="rect">
            <a:avLst/>
          </a:prstGeom>
        </p:spPr>
      </p:pic>
    </p:spTree>
    <p:extLst>
      <p:ext uri="{BB962C8B-B14F-4D97-AF65-F5344CB8AC3E}">
        <p14:creationId xmlns:p14="http://schemas.microsoft.com/office/powerpoint/2010/main" val="10162073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295227"/>
            <a:ext cx="8382000" cy="4644492"/>
          </a:xfrm>
          <a:prstGeom prst="rect">
            <a:avLst/>
          </a:prstGeom>
        </p:spPr>
      </p:pic>
    </p:spTree>
    <p:extLst>
      <p:ext uri="{BB962C8B-B14F-4D97-AF65-F5344CB8AC3E}">
        <p14:creationId xmlns:p14="http://schemas.microsoft.com/office/powerpoint/2010/main" val="1666047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 y="1130300"/>
            <a:ext cx="8458200" cy="2959100"/>
          </a:xfrm>
          <a:prstGeom prst="rect">
            <a:avLst/>
          </a:prstGeom>
        </p:spPr>
      </p:pic>
    </p:spTree>
    <p:extLst>
      <p:ext uri="{BB962C8B-B14F-4D97-AF65-F5344CB8AC3E}">
        <p14:creationId xmlns:p14="http://schemas.microsoft.com/office/powerpoint/2010/main" val="1342246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70" y="584200"/>
            <a:ext cx="8492630" cy="4636347"/>
          </a:xfrm>
          <a:prstGeom prst="rect">
            <a:avLst/>
          </a:prstGeom>
        </p:spPr>
      </p:pic>
    </p:spTree>
    <p:extLst>
      <p:ext uri="{BB962C8B-B14F-4D97-AF65-F5344CB8AC3E}">
        <p14:creationId xmlns:p14="http://schemas.microsoft.com/office/powerpoint/2010/main" val="33734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370438"/>
            <a:ext cx="8432800" cy="4693509"/>
          </a:xfrm>
          <a:prstGeom prst="rect">
            <a:avLst/>
          </a:prstGeom>
        </p:spPr>
      </p:pic>
    </p:spTree>
    <p:extLst>
      <p:ext uri="{BB962C8B-B14F-4D97-AF65-F5344CB8AC3E}">
        <p14:creationId xmlns:p14="http://schemas.microsoft.com/office/powerpoint/2010/main" val="290922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38" y="495300"/>
            <a:ext cx="8449762" cy="4637254"/>
          </a:xfrm>
          <a:prstGeom prst="rect">
            <a:avLst/>
          </a:prstGeom>
        </p:spPr>
      </p:pic>
    </p:spTree>
    <p:extLst>
      <p:ext uri="{BB962C8B-B14F-4D97-AF65-F5344CB8AC3E}">
        <p14:creationId xmlns:p14="http://schemas.microsoft.com/office/powerpoint/2010/main" val="127317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Create a Gallery</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1239924"/>
            <a:ext cx="8191500" cy="3673266"/>
          </a:xfrm>
          <a:prstGeom prst="rect">
            <a:avLst/>
          </a:prstGeom>
        </p:spPr>
      </p:pic>
    </p:spTree>
    <p:extLst>
      <p:ext uri="{BB962C8B-B14F-4D97-AF65-F5344CB8AC3E}">
        <p14:creationId xmlns:p14="http://schemas.microsoft.com/office/powerpoint/2010/main" val="576999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757584"/>
            <a:ext cx="8229600" cy="3732165"/>
          </a:xfrm>
          <a:prstGeom prst="rect">
            <a:avLst/>
          </a:prstGeom>
        </p:spPr>
      </p:pic>
    </p:spTree>
    <p:extLst>
      <p:ext uri="{BB962C8B-B14F-4D97-AF65-F5344CB8AC3E}">
        <p14:creationId xmlns:p14="http://schemas.microsoft.com/office/powerpoint/2010/main" val="1279810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0435" y="1378495"/>
            <a:ext cx="7772400" cy="393778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a:t>
            </a:r>
            <a:r>
              <a:rPr lang="en-US" sz="6000" b="1" dirty="0" smtClean="0">
                <a:solidFill>
                  <a:srgbClr val="FFFF00"/>
                </a:solidFill>
                <a:latin typeface="Arial"/>
                <a:cs typeface="Arial"/>
              </a:rPr>
              <a:t>3</a:t>
            </a:r>
            <a:endParaRPr lang="en-US" sz="6000" b="1" dirty="0" smtClean="0">
              <a:solidFill>
                <a:srgbClr val="FFFF00"/>
              </a:solidFill>
              <a:latin typeface="Arial"/>
              <a:cs typeface="Arial"/>
            </a:endParaRPr>
          </a:p>
          <a:p>
            <a:pPr>
              <a:lnSpc>
                <a:spcPct val="90000"/>
              </a:lnSpc>
            </a:pPr>
            <a:endParaRPr lang="en-US" sz="4000" b="1" dirty="0" smtClean="0">
              <a:solidFill>
                <a:schemeClr val="bg1"/>
              </a:solidFill>
              <a:latin typeface="Arial"/>
              <a:cs typeface="Arial"/>
            </a:endParaRPr>
          </a:p>
          <a:p>
            <a:pPr>
              <a:lnSpc>
                <a:spcPct val="90000"/>
              </a:lnSpc>
            </a:pPr>
            <a:r>
              <a:rPr lang="en-US" sz="4000" dirty="0" smtClean="0">
                <a:solidFill>
                  <a:schemeClr val="bg1"/>
                </a:solidFill>
              </a:rPr>
              <a:t>When and how to</a:t>
            </a:r>
          </a:p>
          <a:p>
            <a:pPr>
              <a:lnSpc>
                <a:spcPct val="90000"/>
              </a:lnSpc>
            </a:pPr>
            <a:endParaRPr lang="en-US" sz="2000" dirty="0" smtClean="0">
              <a:solidFill>
                <a:schemeClr val="bg1"/>
              </a:solidFill>
            </a:endParaRPr>
          </a:p>
          <a:p>
            <a:pPr>
              <a:lnSpc>
                <a:spcPct val="90000"/>
              </a:lnSpc>
            </a:pPr>
            <a:r>
              <a:rPr lang="en-US" sz="4800" dirty="0" smtClean="0">
                <a:solidFill>
                  <a:schemeClr val="bg1"/>
                </a:solidFill>
              </a:rPr>
              <a:t>Embed or Link to a</a:t>
            </a:r>
          </a:p>
          <a:p>
            <a:pPr>
              <a:lnSpc>
                <a:spcPct val="90000"/>
              </a:lnSpc>
            </a:pPr>
            <a:r>
              <a:rPr lang="en-US" sz="4800" dirty="0" smtClean="0">
                <a:solidFill>
                  <a:schemeClr val="bg1"/>
                </a:solidFill>
                <a:latin typeface="Arial"/>
                <a:cs typeface="Arial"/>
              </a:rPr>
              <a:t>Video</a:t>
            </a:r>
            <a:endParaRPr lang="en-US" sz="4800" dirty="0">
              <a:solidFill>
                <a:schemeClr val="bg1"/>
              </a:solidFill>
              <a:latin typeface="Arial"/>
              <a:cs typeface="Arial"/>
            </a:endParaRPr>
          </a:p>
        </p:txBody>
      </p:sp>
    </p:spTree>
    <p:extLst>
      <p:ext uri="{BB962C8B-B14F-4D97-AF65-F5344CB8AC3E}">
        <p14:creationId xmlns:p14="http://schemas.microsoft.com/office/powerpoint/2010/main" val="3632647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What </a:t>
            </a:r>
            <a:r>
              <a:rPr lang="en-US" sz="2800" b="1" dirty="0" smtClean="0">
                <a:solidFill>
                  <a:srgbClr val="1C9FDC"/>
                </a:solidFill>
                <a:latin typeface="Arial"/>
                <a:cs typeface="Arial"/>
              </a:rPr>
              <a:t>are</a:t>
            </a:r>
            <a:r>
              <a:rPr lang="en-US" sz="2800" b="1" dirty="0" smtClean="0">
                <a:solidFill>
                  <a:srgbClr val="1C9FDC"/>
                </a:solidFill>
                <a:latin typeface="Arial"/>
                <a:cs typeface="Arial"/>
              </a:rPr>
              <a:t> </a:t>
            </a:r>
            <a:r>
              <a:rPr lang="en-US" sz="2800" b="1" dirty="0" smtClean="0">
                <a:solidFill>
                  <a:srgbClr val="1C9FDC"/>
                </a:solidFill>
                <a:latin typeface="Arial"/>
                <a:cs typeface="Arial"/>
              </a:rPr>
              <a:t>media?</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300" y="1032276"/>
            <a:ext cx="3632200" cy="1996013"/>
          </a:xfrm>
          <a:prstGeom prst="rect">
            <a:avLst/>
          </a:prstGeom>
        </p:spPr>
      </p:pic>
      <p:sp>
        <p:nvSpPr>
          <p:cNvPr id="4" name="TextBox 3"/>
          <p:cNvSpPr txBox="1"/>
          <p:nvPr/>
        </p:nvSpPr>
        <p:spPr>
          <a:xfrm>
            <a:off x="6223000" y="3028289"/>
            <a:ext cx="891591" cy="461665"/>
          </a:xfrm>
          <a:prstGeom prst="rect">
            <a:avLst/>
          </a:prstGeom>
          <a:noFill/>
        </p:spPr>
        <p:txBody>
          <a:bodyPr wrap="none" rtlCol="0">
            <a:spAutoFit/>
          </a:bodyPr>
          <a:lstStyle/>
          <a:p>
            <a:r>
              <a:rPr lang="en-US" sz="2400" b="1" dirty="0" smtClean="0">
                <a:solidFill>
                  <a:srgbClr val="1C26DC"/>
                </a:solidFill>
              </a:rPr>
              <a:t>video</a:t>
            </a:r>
            <a:endParaRPr lang="en-US" sz="2400" b="1" dirty="0">
              <a:solidFill>
                <a:srgbClr val="1C26DC"/>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259975"/>
            <a:ext cx="2374376" cy="2374376"/>
          </a:xfrm>
          <a:prstGeom prst="rect">
            <a:avLst/>
          </a:prstGeom>
        </p:spPr>
      </p:pic>
      <p:sp>
        <p:nvSpPr>
          <p:cNvPr id="6" name="TextBox 5"/>
          <p:cNvSpPr txBox="1"/>
          <p:nvPr/>
        </p:nvSpPr>
        <p:spPr>
          <a:xfrm>
            <a:off x="2047058" y="3172686"/>
            <a:ext cx="960648" cy="461665"/>
          </a:xfrm>
          <a:prstGeom prst="rect">
            <a:avLst/>
          </a:prstGeom>
          <a:noFill/>
        </p:spPr>
        <p:txBody>
          <a:bodyPr wrap="none" rtlCol="0">
            <a:spAutoFit/>
          </a:bodyPr>
          <a:lstStyle/>
          <a:p>
            <a:r>
              <a:rPr lang="en-US" sz="2400" b="1" dirty="0" smtClean="0">
                <a:solidFill>
                  <a:srgbClr val="1C26DC"/>
                </a:solidFill>
              </a:rPr>
              <a:t>image</a:t>
            </a:r>
            <a:endParaRPr lang="en-US" sz="2400" b="1" dirty="0">
              <a:solidFill>
                <a:srgbClr val="1C26DC"/>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4400" y="4127658"/>
            <a:ext cx="5118100" cy="1626683"/>
          </a:xfrm>
          <a:prstGeom prst="rect">
            <a:avLst/>
          </a:prstGeom>
        </p:spPr>
      </p:pic>
      <p:sp>
        <p:nvSpPr>
          <p:cNvPr id="8" name="Rectangle 7"/>
          <p:cNvSpPr/>
          <p:nvPr/>
        </p:nvSpPr>
        <p:spPr>
          <a:xfrm>
            <a:off x="7114591" y="4793469"/>
            <a:ext cx="939800" cy="461665"/>
          </a:xfrm>
          <a:prstGeom prst="rect">
            <a:avLst/>
          </a:prstGeom>
        </p:spPr>
        <p:txBody>
          <a:bodyPr wrap="square">
            <a:spAutoFit/>
          </a:bodyPr>
          <a:lstStyle/>
          <a:p>
            <a:r>
              <a:rPr lang="en-US" sz="2400" b="1" dirty="0" smtClean="0">
                <a:solidFill>
                  <a:srgbClr val="1C26DC"/>
                </a:solidFill>
              </a:rPr>
              <a:t>audio</a:t>
            </a:r>
            <a:endParaRPr lang="en-US" sz="2400" b="1" dirty="0">
              <a:solidFill>
                <a:srgbClr val="1C26DC"/>
              </a:solidFill>
            </a:endParaRPr>
          </a:p>
        </p:txBody>
      </p:sp>
    </p:spTree>
    <p:extLst>
      <p:ext uri="{BB962C8B-B14F-4D97-AF65-F5344CB8AC3E}">
        <p14:creationId xmlns:p14="http://schemas.microsoft.com/office/powerpoint/2010/main" val="1357363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Embed a video</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031" y="1637556"/>
            <a:ext cx="5917651" cy="3251944"/>
          </a:xfrm>
          <a:prstGeom prst="rect">
            <a:avLst/>
          </a:prstGeom>
        </p:spPr>
      </p:pic>
    </p:spTree>
    <p:extLst>
      <p:ext uri="{BB962C8B-B14F-4D97-AF65-F5344CB8AC3E}">
        <p14:creationId xmlns:p14="http://schemas.microsoft.com/office/powerpoint/2010/main" val="1707257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700"/>
            <a:ext cx="9144000" cy="5549307"/>
          </a:xfrm>
          <a:prstGeom prst="rect">
            <a:avLst/>
          </a:prstGeom>
        </p:spPr>
      </p:pic>
    </p:spTree>
    <p:extLst>
      <p:ext uri="{BB962C8B-B14F-4D97-AF65-F5344CB8AC3E}">
        <p14:creationId xmlns:p14="http://schemas.microsoft.com/office/powerpoint/2010/main" val="1686396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 y="519898"/>
            <a:ext cx="8180352" cy="4737901"/>
          </a:xfrm>
          <a:prstGeom prst="rect">
            <a:avLst/>
          </a:prstGeom>
        </p:spPr>
      </p:pic>
    </p:spTree>
    <p:extLst>
      <p:ext uri="{BB962C8B-B14F-4D97-AF65-F5344CB8AC3E}">
        <p14:creationId xmlns:p14="http://schemas.microsoft.com/office/powerpoint/2010/main" val="1952127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7541"/>
            <a:ext cx="7632700" cy="5606172"/>
          </a:xfrm>
          <a:prstGeom prst="rect">
            <a:avLst/>
          </a:prstGeom>
        </p:spPr>
      </p:pic>
    </p:spTree>
    <p:extLst>
      <p:ext uri="{BB962C8B-B14F-4D97-AF65-F5344CB8AC3E}">
        <p14:creationId xmlns:p14="http://schemas.microsoft.com/office/powerpoint/2010/main" val="1439015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00" y="575976"/>
            <a:ext cx="8115300" cy="4944568"/>
          </a:xfrm>
          <a:prstGeom prst="rect">
            <a:avLst/>
          </a:prstGeom>
        </p:spPr>
      </p:pic>
    </p:spTree>
    <p:extLst>
      <p:ext uri="{BB962C8B-B14F-4D97-AF65-F5344CB8AC3E}">
        <p14:creationId xmlns:p14="http://schemas.microsoft.com/office/powerpoint/2010/main" val="487134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270256"/>
            <a:ext cx="8559800" cy="228511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50" y="2860150"/>
            <a:ext cx="7200900" cy="2692511"/>
          </a:xfrm>
          <a:prstGeom prst="rect">
            <a:avLst/>
          </a:prstGeom>
        </p:spPr>
      </p:pic>
    </p:spTree>
    <p:extLst>
      <p:ext uri="{BB962C8B-B14F-4D97-AF65-F5344CB8AC3E}">
        <p14:creationId xmlns:p14="http://schemas.microsoft.com/office/powerpoint/2010/main" val="2108381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1411830"/>
            <a:ext cx="8026400" cy="3025201"/>
          </a:xfrm>
          <a:prstGeom prst="rect">
            <a:avLst/>
          </a:prstGeom>
        </p:spPr>
      </p:pic>
    </p:spTree>
    <p:extLst>
      <p:ext uri="{BB962C8B-B14F-4D97-AF65-F5344CB8AC3E}">
        <p14:creationId xmlns:p14="http://schemas.microsoft.com/office/powerpoint/2010/main" val="2091022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00" y="575976"/>
            <a:ext cx="8115300" cy="4944568"/>
          </a:xfrm>
          <a:prstGeom prst="rect">
            <a:avLst/>
          </a:prstGeom>
        </p:spPr>
      </p:pic>
    </p:spTree>
    <p:extLst>
      <p:ext uri="{BB962C8B-B14F-4D97-AF65-F5344CB8AC3E}">
        <p14:creationId xmlns:p14="http://schemas.microsoft.com/office/powerpoint/2010/main" val="250081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When to link</a:t>
            </a:r>
            <a:r>
              <a:rPr lang="en-US" sz="2800" b="1" dirty="0" smtClean="0">
                <a:solidFill>
                  <a:srgbClr val="1C9FDC"/>
                </a:solidFill>
                <a:latin typeface="Arial"/>
                <a:cs typeface="Arial"/>
              </a:rPr>
              <a:t> a video</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899" y="865000"/>
            <a:ext cx="5040499" cy="5040499"/>
          </a:xfrm>
          <a:prstGeom prst="rect">
            <a:avLst/>
          </a:prstGeom>
        </p:spPr>
      </p:pic>
    </p:spTree>
    <p:extLst>
      <p:ext uri="{BB962C8B-B14F-4D97-AF65-F5344CB8AC3E}">
        <p14:creationId xmlns:p14="http://schemas.microsoft.com/office/powerpoint/2010/main" val="1736228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10" y="901700"/>
            <a:ext cx="7976690" cy="3992069"/>
          </a:xfrm>
          <a:prstGeom prst="rect">
            <a:avLst/>
          </a:prstGeom>
        </p:spPr>
      </p:pic>
    </p:spTree>
    <p:extLst>
      <p:ext uri="{BB962C8B-B14F-4D97-AF65-F5344CB8AC3E}">
        <p14:creationId xmlns:p14="http://schemas.microsoft.com/office/powerpoint/2010/main" val="1066136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Media Library</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101" y="930999"/>
            <a:ext cx="3314554" cy="4860201"/>
          </a:xfrm>
          <a:prstGeom prst="rect">
            <a:avLst/>
          </a:prstGeom>
        </p:spPr>
      </p:pic>
    </p:spTree>
    <p:extLst>
      <p:ext uri="{BB962C8B-B14F-4D97-AF65-F5344CB8AC3E}">
        <p14:creationId xmlns:p14="http://schemas.microsoft.com/office/powerpoint/2010/main" val="111832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615398"/>
            <a:ext cx="8153400" cy="4438013"/>
          </a:xfrm>
          <a:prstGeom prst="rect">
            <a:avLst/>
          </a:prstGeom>
        </p:spPr>
      </p:pic>
    </p:spTree>
    <p:extLst>
      <p:ext uri="{BB962C8B-B14F-4D97-AF65-F5344CB8AC3E}">
        <p14:creationId xmlns:p14="http://schemas.microsoft.com/office/powerpoint/2010/main" val="278709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960" y="0"/>
            <a:ext cx="5774040" cy="263871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38714"/>
            <a:ext cx="5186466" cy="3404613"/>
          </a:xfrm>
          <a:prstGeom prst="rect">
            <a:avLst/>
          </a:prstGeom>
        </p:spPr>
      </p:pic>
      <p:sp>
        <p:nvSpPr>
          <p:cNvPr id="5" name="TextBox 4"/>
          <p:cNvSpPr txBox="1"/>
          <p:nvPr/>
        </p:nvSpPr>
        <p:spPr>
          <a:xfrm>
            <a:off x="6804191" y="2535292"/>
            <a:ext cx="2135521" cy="400110"/>
          </a:xfrm>
          <a:prstGeom prst="rect">
            <a:avLst/>
          </a:prstGeom>
          <a:solidFill>
            <a:schemeClr val="bg1"/>
          </a:solidFill>
          <a:ln>
            <a:solidFill>
              <a:srgbClr val="1C26DC"/>
            </a:solidFill>
          </a:ln>
        </p:spPr>
        <p:txBody>
          <a:bodyPr wrap="none" rtlCol="0">
            <a:spAutoFit/>
          </a:bodyPr>
          <a:lstStyle/>
          <a:p>
            <a:r>
              <a:rPr lang="en-US" sz="2000" b="1" dirty="0" smtClean="0">
                <a:solidFill>
                  <a:srgbClr val="00B0F0"/>
                </a:solidFill>
                <a:latin typeface="Arial" charset="0"/>
                <a:ea typeface="Arial" charset="0"/>
                <a:cs typeface="Arial" charset="0"/>
              </a:rPr>
              <a:t>#1. Link options</a:t>
            </a:r>
            <a:endParaRPr lang="en-US" sz="2000" b="1" dirty="0">
              <a:solidFill>
                <a:srgbClr val="00B0F0"/>
              </a:solidFill>
              <a:latin typeface="Arial" charset="0"/>
              <a:ea typeface="Arial" charset="0"/>
              <a:cs typeface="Arial" charset="0"/>
            </a:endParaRPr>
          </a:p>
        </p:txBody>
      </p:sp>
      <p:sp>
        <p:nvSpPr>
          <p:cNvPr id="6" name="TextBox 5"/>
          <p:cNvSpPr txBox="1"/>
          <p:nvPr/>
        </p:nvSpPr>
        <p:spPr>
          <a:xfrm>
            <a:off x="4073507" y="3644900"/>
            <a:ext cx="3241693" cy="400110"/>
          </a:xfrm>
          <a:prstGeom prst="rect">
            <a:avLst/>
          </a:prstGeom>
          <a:solidFill>
            <a:schemeClr val="bg1"/>
          </a:solidFill>
          <a:ln>
            <a:solidFill>
              <a:srgbClr val="1C26DC"/>
            </a:solidFill>
          </a:ln>
        </p:spPr>
        <p:txBody>
          <a:bodyPr wrap="square" rtlCol="0">
            <a:spAutoFit/>
          </a:bodyPr>
          <a:lstStyle/>
          <a:p>
            <a:r>
              <a:rPr lang="en-US" sz="2000" b="1" dirty="0" smtClean="0">
                <a:solidFill>
                  <a:srgbClr val="00B0F0"/>
                </a:solidFill>
                <a:latin typeface="Arial" charset="0"/>
                <a:ea typeface="Arial" charset="0"/>
                <a:cs typeface="Arial" charset="0"/>
              </a:rPr>
              <a:t>#2. Open link in new tab</a:t>
            </a:r>
            <a:endParaRPr lang="en-US" sz="2000" b="1" dirty="0">
              <a:solidFill>
                <a:srgbClr val="00B0F0"/>
              </a:solidFill>
              <a:latin typeface="Arial" charset="0"/>
              <a:ea typeface="Arial" charset="0"/>
              <a:cs typeface="Arial" charset="0"/>
            </a:endParaRPr>
          </a:p>
        </p:txBody>
      </p:sp>
      <p:sp>
        <p:nvSpPr>
          <p:cNvPr id="7" name="TextBox 6"/>
          <p:cNvSpPr txBox="1"/>
          <p:nvPr/>
        </p:nvSpPr>
        <p:spPr>
          <a:xfrm>
            <a:off x="4769337" y="5532751"/>
            <a:ext cx="1481496" cy="400110"/>
          </a:xfrm>
          <a:prstGeom prst="rect">
            <a:avLst/>
          </a:prstGeom>
          <a:solidFill>
            <a:schemeClr val="bg1"/>
          </a:solidFill>
          <a:ln>
            <a:solidFill>
              <a:srgbClr val="1C26DC"/>
            </a:solidFill>
          </a:ln>
        </p:spPr>
        <p:txBody>
          <a:bodyPr wrap="none" rtlCol="0">
            <a:spAutoFit/>
          </a:bodyPr>
          <a:lstStyle/>
          <a:p>
            <a:r>
              <a:rPr lang="en-US" sz="2000" b="1" dirty="0" smtClean="0">
                <a:solidFill>
                  <a:srgbClr val="00B0F0"/>
                </a:solidFill>
                <a:latin typeface="Arial" charset="0"/>
                <a:ea typeface="Arial" charset="0"/>
                <a:cs typeface="Arial" charset="0"/>
              </a:rPr>
              <a:t>#3. Update</a:t>
            </a:r>
            <a:endParaRPr lang="en-US" sz="2000" b="1" dirty="0">
              <a:solidFill>
                <a:srgbClr val="00B0F0"/>
              </a:solidFill>
              <a:latin typeface="Arial" charset="0"/>
              <a:ea typeface="Arial" charset="0"/>
              <a:cs typeface="Arial" charset="0"/>
            </a:endParaRPr>
          </a:p>
        </p:txBody>
      </p:sp>
    </p:spTree>
    <p:extLst>
      <p:ext uri="{BB962C8B-B14F-4D97-AF65-F5344CB8AC3E}">
        <p14:creationId xmlns:p14="http://schemas.microsoft.com/office/powerpoint/2010/main" val="1834472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1820769"/>
            <a:ext cx="7696200" cy="1375028"/>
          </a:xfrm>
          <a:prstGeom prst="rect">
            <a:avLst/>
          </a:prstGeom>
        </p:spPr>
      </p:pic>
    </p:spTree>
    <p:extLst>
      <p:ext uri="{BB962C8B-B14F-4D97-AF65-F5344CB8AC3E}">
        <p14:creationId xmlns:p14="http://schemas.microsoft.com/office/powerpoint/2010/main" val="2719383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How to link</a:t>
            </a:r>
            <a:r>
              <a:rPr lang="en-US" sz="2800" b="1" dirty="0" smtClean="0">
                <a:solidFill>
                  <a:srgbClr val="1C9FDC"/>
                </a:solidFill>
                <a:latin typeface="Arial"/>
                <a:cs typeface="Arial"/>
              </a:rPr>
              <a:t> a video</a:t>
            </a:r>
            <a:endParaRPr lang="en-US" sz="2800" b="1" dirty="0">
              <a:solidFill>
                <a:srgbClr val="1C9FDC"/>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1409700"/>
            <a:ext cx="8875430" cy="3777272"/>
          </a:xfrm>
          <a:prstGeom prst="rect">
            <a:avLst/>
          </a:prstGeom>
        </p:spPr>
      </p:pic>
    </p:spTree>
    <p:extLst>
      <p:ext uri="{BB962C8B-B14F-4D97-AF65-F5344CB8AC3E}">
        <p14:creationId xmlns:p14="http://schemas.microsoft.com/office/powerpoint/2010/main" val="19952628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Adding video files to </a:t>
            </a:r>
            <a:r>
              <a:rPr lang="en-US" sz="2800" b="1" dirty="0" err="1" smtClean="0">
                <a:solidFill>
                  <a:srgbClr val="1C9FDC"/>
                </a:solidFill>
                <a:latin typeface="Arial"/>
                <a:cs typeface="Arial"/>
              </a:rPr>
              <a:t>Pressbooks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12" y="1016000"/>
            <a:ext cx="8107988" cy="4174469"/>
          </a:xfrm>
          <a:prstGeom prst="rect">
            <a:avLst/>
          </a:prstGeom>
        </p:spPr>
      </p:pic>
    </p:spTree>
    <p:extLst>
      <p:ext uri="{BB962C8B-B14F-4D97-AF65-F5344CB8AC3E}">
        <p14:creationId xmlns:p14="http://schemas.microsoft.com/office/powerpoint/2010/main" val="750003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800" y="907056"/>
            <a:ext cx="5702300" cy="4134843"/>
          </a:xfrm>
          <a:prstGeom prst="rect">
            <a:avLst/>
          </a:prstGeom>
          <a:ln w="3175">
            <a:solidFill>
              <a:srgbClr val="1C26DC"/>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84" y="3543370"/>
            <a:ext cx="2070100" cy="647629"/>
          </a:xfrm>
          <a:prstGeom prst="rect">
            <a:avLst/>
          </a:prstGeom>
          <a:ln w="28575">
            <a:solidFill>
              <a:srgbClr val="1C26DC"/>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129" y="1333500"/>
            <a:ext cx="2607410" cy="1485900"/>
          </a:xfrm>
          <a:prstGeom prst="rect">
            <a:avLst/>
          </a:prstGeom>
          <a:ln w="28575">
            <a:solidFill>
              <a:srgbClr val="1C26DC"/>
            </a:solidFill>
            <a:prstDash val="solid"/>
          </a:ln>
        </p:spPr>
      </p:pic>
    </p:spTree>
    <p:extLst>
      <p:ext uri="{BB962C8B-B14F-4D97-AF65-F5344CB8AC3E}">
        <p14:creationId xmlns:p14="http://schemas.microsoft.com/office/powerpoint/2010/main" val="15820519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0435" y="1378495"/>
            <a:ext cx="7772400" cy="393778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a:t>
            </a:r>
            <a:r>
              <a:rPr lang="en-US" sz="6000" b="1" dirty="0" smtClean="0">
                <a:solidFill>
                  <a:srgbClr val="FFFF00"/>
                </a:solidFill>
                <a:latin typeface="Arial"/>
                <a:cs typeface="Arial"/>
              </a:rPr>
              <a:t>4</a:t>
            </a:r>
            <a:endParaRPr lang="en-US" sz="6000" b="1" dirty="0" smtClean="0">
              <a:solidFill>
                <a:srgbClr val="FFFF00"/>
              </a:solidFill>
              <a:latin typeface="Arial"/>
              <a:cs typeface="Arial"/>
            </a:endParaRPr>
          </a:p>
          <a:p>
            <a:pPr>
              <a:lnSpc>
                <a:spcPct val="90000"/>
              </a:lnSpc>
            </a:pPr>
            <a:endParaRPr lang="en-US" sz="4000" b="1" dirty="0" smtClean="0">
              <a:solidFill>
                <a:schemeClr val="bg1"/>
              </a:solidFill>
              <a:latin typeface="Arial"/>
              <a:cs typeface="Arial"/>
            </a:endParaRPr>
          </a:p>
          <a:p>
            <a:pPr>
              <a:lnSpc>
                <a:spcPct val="90000"/>
              </a:lnSpc>
            </a:pPr>
            <a:r>
              <a:rPr lang="en-US" sz="4000" dirty="0" smtClean="0">
                <a:solidFill>
                  <a:schemeClr val="bg1"/>
                </a:solidFill>
              </a:rPr>
              <a:t>When and how to</a:t>
            </a:r>
          </a:p>
          <a:p>
            <a:pPr>
              <a:lnSpc>
                <a:spcPct val="90000"/>
              </a:lnSpc>
            </a:pPr>
            <a:endParaRPr lang="en-US" sz="2000" dirty="0" smtClean="0">
              <a:solidFill>
                <a:schemeClr val="bg1"/>
              </a:solidFill>
            </a:endParaRPr>
          </a:p>
          <a:p>
            <a:pPr>
              <a:lnSpc>
                <a:spcPct val="90000"/>
              </a:lnSpc>
            </a:pPr>
            <a:r>
              <a:rPr lang="en-US" sz="4800" dirty="0" smtClean="0">
                <a:solidFill>
                  <a:schemeClr val="bg1"/>
                </a:solidFill>
              </a:rPr>
              <a:t>Embed or Link to </a:t>
            </a:r>
            <a:r>
              <a:rPr lang="en-US" sz="4800" dirty="0" smtClean="0">
                <a:solidFill>
                  <a:schemeClr val="bg1"/>
                </a:solidFill>
              </a:rPr>
              <a:t>an</a:t>
            </a:r>
            <a:endParaRPr lang="en-US" sz="4800" dirty="0" smtClean="0">
              <a:solidFill>
                <a:schemeClr val="bg1"/>
              </a:solidFill>
            </a:endParaRPr>
          </a:p>
          <a:p>
            <a:pPr>
              <a:lnSpc>
                <a:spcPct val="90000"/>
              </a:lnSpc>
            </a:pPr>
            <a:r>
              <a:rPr lang="en-US" sz="4800" dirty="0" smtClean="0">
                <a:solidFill>
                  <a:schemeClr val="bg1"/>
                </a:solidFill>
                <a:latin typeface="Arial"/>
                <a:cs typeface="Arial"/>
              </a:rPr>
              <a:t>Audio </a:t>
            </a:r>
            <a:r>
              <a:rPr lang="en-US" sz="4800" dirty="0" smtClean="0">
                <a:solidFill>
                  <a:schemeClr val="bg1"/>
                </a:solidFill>
                <a:latin typeface="Arial"/>
                <a:cs typeface="Arial"/>
              </a:rPr>
              <a:t>Clip</a:t>
            </a:r>
            <a:endParaRPr lang="en-US" sz="4800" dirty="0">
              <a:solidFill>
                <a:schemeClr val="bg1"/>
              </a:solidFill>
              <a:latin typeface="Arial"/>
              <a:cs typeface="Arial"/>
            </a:endParaRPr>
          </a:p>
        </p:txBody>
      </p:sp>
    </p:spTree>
    <p:extLst>
      <p:ext uri="{BB962C8B-B14F-4D97-AF65-F5344CB8AC3E}">
        <p14:creationId xmlns:p14="http://schemas.microsoft.com/office/powerpoint/2010/main" val="4684063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Audio files: similar to images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13" y="1163126"/>
            <a:ext cx="8216900" cy="4230543"/>
          </a:xfrm>
          <a:prstGeom prst="rect">
            <a:avLst/>
          </a:prstGeom>
        </p:spPr>
      </p:pic>
    </p:spTree>
    <p:extLst>
      <p:ext uri="{BB962C8B-B14F-4D97-AF65-F5344CB8AC3E}">
        <p14:creationId xmlns:p14="http://schemas.microsoft.com/office/powerpoint/2010/main" val="6993180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774700"/>
            <a:ext cx="6743700" cy="37657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100" y="3454400"/>
            <a:ext cx="5511800" cy="2755900"/>
          </a:xfrm>
          <a:prstGeom prst="rect">
            <a:avLst/>
          </a:prstGeom>
        </p:spPr>
      </p:pic>
    </p:spTree>
    <p:extLst>
      <p:ext uri="{BB962C8B-B14F-4D97-AF65-F5344CB8AC3E}">
        <p14:creationId xmlns:p14="http://schemas.microsoft.com/office/powerpoint/2010/main" val="17152185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Audio files: embed or link?</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1414178"/>
            <a:ext cx="8255000" cy="4051159"/>
          </a:xfrm>
          <a:prstGeom prst="rect">
            <a:avLst/>
          </a:prstGeom>
        </p:spPr>
      </p:pic>
    </p:spTree>
    <p:extLst>
      <p:ext uri="{BB962C8B-B14F-4D97-AF65-F5344CB8AC3E}">
        <p14:creationId xmlns:p14="http://schemas.microsoft.com/office/powerpoint/2010/main" val="1699955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463" y="850900"/>
            <a:ext cx="5868449" cy="3924300"/>
          </a:xfrm>
          <a:prstGeom prst="rect">
            <a:avLst/>
          </a:prstGeom>
        </p:spPr>
      </p:pic>
    </p:spTree>
    <p:extLst>
      <p:ext uri="{BB962C8B-B14F-4D97-AF65-F5344CB8AC3E}">
        <p14:creationId xmlns:p14="http://schemas.microsoft.com/office/powerpoint/2010/main" val="11694272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64713" y="1562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What about linking to images? </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160398"/>
            <a:ext cx="8686800" cy="4191381"/>
          </a:xfrm>
          <a:prstGeom prst="rect">
            <a:avLst/>
          </a:prstGeom>
        </p:spPr>
      </p:pic>
    </p:spTree>
    <p:extLst>
      <p:ext uri="{BB962C8B-B14F-4D97-AF65-F5344CB8AC3E}">
        <p14:creationId xmlns:p14="http://schemas.microsoft.com/office/powerpoint/2010/main" val="13076760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64713" y="1562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Link to an uploaded PDF</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81" y="850900"/>
            <a:ext cx="6706136" cy="2997200"/>
          </a:xfrm>
          <a:prstGeom prst="rect">
            <a:avLst/>
          </a:prstGeom>
        </p:spPr>
      </p:pic>
    </p:spTree>
    <p:extLst>
      <p:ext uri="{BB962C8B-B14F-4D97-AF65-F5344CB8AC3E}">
        <p14:creationId xmlns:p14="http://schemas.microsoft.com/office/powerpoint/2010/main" val="1733430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596900"/>
            <a:ext cx="8475624" cy="4038599"/>
          </a:xfrm>
          <a:prstGeom prst="rect">
            <a:avLst/>
          </a:prstGeom>
        </p:spPr>
      </p:pic>
    </p:spTree>
    <p:extLst>
      <p:ext uri="{BB962C8B-B14F-4D97-AF65-F5344CB8AC3E}">
        <p14:creationId xmlns:p14="http://schemas.microsoft.com/office/powerpoint/2010/main" val="20915394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755674"/>
            <a:ext cx="7886700" cy="387488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0" y="3761010"/>
            <a:ext cx="4991100" cy="2383250"/>
          </a:xfrm>
          <a:prstGeom prst="rect">
            <a:avLst/>
          </a:prstGeom>
          <a:ln w="12700">
            <a:solidFill>
              <a:srgbClr val="1C26DC"/>
            </a:solidFill>
          </a:ln>
        </p:spPr>
      </p:pic>
    </p:spTree>
    <p:extLst>
      <p:ext uri="{BB962C8B-B14F-4D97-AF65-F5344CB8AC3E}">
        <p14:creationId xmlns:p14="http://schemas.microsoft.com/office/powerpoint/2010/main" val="3431805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7413" y="1054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Problem with audio and XML files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1004230"/>
            <a:ext cx="7188200" cy="4437703"/>
          </a:xfrm>
          <a:prstGeom prst="rect">
            <a:avLst/>
          </a:prstGeom>
        </p:spPr>
      </p:pic>
    </p:spTree>
    <p:extLst>
      <p:ext uri="{BB962C8B-B14F-4D97-AF65-F5344CB8AC3E}">
        <p14:creationId xmlns:p14="http://schemas.microsoft.com/office/powerpoint/2010/main" val="13310411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114300"/>
            <a:ext cx="6513029" cy="5720274"/>
          </a:xfrm>
          <a:prstGeom prst="rect">
            <a:avLst/>
          </a:prstGeom>
        </p:spPr>
      </p:pic>
    </p:spTree>
    <p:extLst>
      <p:ext uri="{BB962C8B-B14F-4D97-AF65-F5344CB8AC3E}">
        <p14:creationId xmlns:p14="http://schemas.microsoft.com/office/powerpoint/2010/main" val="12916971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a:t>
            </a:r>
            <a:r>
              <a:rPr lang="en-US" sz="6000" b="1" dirty="0" smtClean="0">
                <a:solidFill>
                  <a:srgbClr val="FFFF00"/>
                </a:solidFill>
                <a:latin typeface="Arial"/>
                <a:cs typeface="Arial"/>
              </a:rPr>
              <a:t>5</a:t>
            </a:r>
            <a:endParaRPr lang="en-US" sz="3200" b="1" dirty="0" smtClean="0">
              <a:solidFill>
                <a:schemeClr val="bg1"/>
              </a:solidFill>
              <a:latin typeface="Arial"/>
              <a:cs typeface="Arial"/>
            </a:endParaRPr>
          </a:p>
          <a:p>
            <a:pPr>
              <a:lnSpc>
                <a:spcPct val="90000"/>
              </a:lnSpc>
            </a:pPr>
            <a:endParaRPr lang="en-US" sz="4000" dirty="0" smtClean="0">
              <a:solidFill>
                <a:schemeClr val="bg1"/>
              </a:solidFill>
              <a:latin typeface="Arial" charset="0"/>
              <a:ea typeface="Arial" charset="0"/>
              <a:cs typeface="Arial" charset="0"/>
            </a:endParaRPr>
          </a:p>
          <a:p>
            <a:pPr>
              <a:lnSpc>
                <a:spcPct val="90000"/>
              </a:lnSpc>
            </a:pPr>
            <a:r>
              <a:rPr lang="en-US" sz="4800" dirty="0" smtClean="0">
                <a:solidFill>
                  <a:schemeClr val="bg1"/>
                </a:solidFill>
                <a:latin typeface="Arial" charset="0"/>
                <a:ea typeface="Arial" charset="0"/>
                <a:cs typeface="Arial" charset="0"/>
              </a:rPr>
              <a:t>Accessibility </a:t>
            </a:r>
            <a:endParaRPr lang="en-US" sz="4800" dirty="0" smtClean="0">
              <a:solidFill>
                <a:schemeClr val="bg1"/>
              </a:solidFill>
              <a:latin typeface="Arial" charset="0"/>
              <a:ea typeface="Arial" charset="0"/>
              <a:cs typeface="Arial" charset="0"/>
            </a:endParaRPr>
          </a:p>
          <a:p>
            <a:pPr>
              <a:lnSpc>
                <a:spcPct val="90000"/>
              </a:lnSpc>
            </a:pPr>
            <a:r>
              <a:rPr lang="en-US" sz="4800" dirty="0" smtClean="0">
                <a:solidFill>
                  <a:schemeClr val="bg1"/>
                </a:solidFill>
                <a:latin typeface="Arial" charset="0"/>
                <a:ea typeface="Arial" charset="0"/>
                <a:cs typeface="Arial" charset="0"/>
              </a:rPr>
              <a:t>and</a:t>
            </a:r>
            <a:r>
              <a:rPr lang="en-US" sz="4800" dirty="0" smtClean="0">
                <a:solidFill>
                  <a:schemeClr val="bg1"/>
                </a:solidFill>
                <a:latin typeface="Arial" charset="0"/>
                <a:ea typeface="Arial" charset="0"/>
                <a:cs typeface="Arial" charset="0"/>
              </a:rPr>
              <a:t> </a:t>
            </a:r>
            <a:endParaRPr lang="en-US" sz="4800" dirty="0" smtClean="0">
              <a:solidFill>
                <a:schemeClr val="bg1"/>
              </a:solidFill>
              <a:latin typeface="Arial" charset="0"/>
              <a:ea typeface="Arial" charset="0"/>
              <a:cs typeface="Arial" charset="0"/>
            </a:endParaRPr>
          </a:p>
          <a:p>
            <a:pPr>
              <a:lnSpc>
                <a:spcPct val="90000"/>
              </a:lnSpc>
            </a:pPr>
            <a:r>
              <a:rPr lang="en-US" sz="4800" dirty="0" smtClean="0">
                <a:solidFill>
                  <a:schemeClr val="bg1"/>
                </a:solidFill>
                <a:latin typeface="Arial" charset="0"/>
                <a:ea typeface="Arial" charset="0"/>
                <a:cs typeface="Arial" charset="0"/>
              </a:rPr>
              <a:t>Media</a:t>
            </a:r>
            <a:endParaRPr lang="en-US" sz="4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473271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Accessibility Toolkits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02" y="986509"/>
            <a:ext cx="3558098" cy="454310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420" y="1790700"/>
            <a:ext cx="2781980" cy="3581400"/>
          </a:xfrm>
          <a:prstGeom prst="rect">
            <a:avLst/>
          </a:prstGeom>
        </p:spPr>
      </p:pic>
    </p:spTree>
    <p:extLst>
      <p:ext uri="{BB962C8B-B14F-4D97-AF65-F5344CB8AC3E}">
        <p14:creationId xmlns:p14="http://schemas.microsoft.com/office/powerpoint/2010/main" val="19512543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494" y="313797"/>
            <a:ext cx="6329445" cy="5655203"/>
          </a:xfrm>
          <a:prstGeom prst="rect">
            <a:avLst/>
          </a:prstGeom>
        </p:spPr>
      </p:pic>
      <p:sp>
        <p:nvSpPr>
          <p:cNvPr id="4" name="TextBox 3"/>
          <p:cNvSpPr txBox="1"/>
          <p:nvPr/>
        </p:nvSpPr>
        <p:spPr>
          <a:xfrm>
            <a:off x="174606" y="204579"/>
            <a:ext cx="1423788" cy="523220"/>
          </a:xfrm>
          <a:prstGeom prst="rect">
            <a:avLst/>
          </a:prstGeom>
          <a:solidFill>
            <a:schemeClr val="bg1"/>
          </a:solidFill>
          <a:ln>
            <a:solidFill>
              <a:srgbClr val="1C26DC"/>
            </a:solidFill>
          </a:ln>
        </p:spPr>
        <p:txBody>
          <a:bodyPr wrap="none" rtlCol="0">
            <a:spAutoFit/>
          </a:bodyPr>
          <a:lstStyle/>
          <a:p>
            <a:r>
              <a:rPr lang="en-US" sz="2800" b="1" dirty="0" smtClean="0">
                <a:solidFill>
                  <a:srgbClr val="00B0F0"/>
                </a:solidFill>
                <a:latin typeface="Arial" charset="0"/>
                <a:ea typeface="Arial" charset="0"/>
                <a:cs typeface="Arial" charset="0"/>
              </a:rPr>
              <a:t>Images</a:t>
            </a:r>
            <a:endParaRPr lang="en-US" sz="2800" b="1" dirty="0">
              <a:solidFill>
                <a:srgbClr val="00B0F0"/>
              </a:solidFill>
              <a:latin typeface="Arial" charset="0"/>
              <a:ea typeface="Arial" charset="0"/>
              <a:cs typeface="Arial" charset="0"/>
            </a:endParaRPr>
          </a:p>
        </p:txBody>
      </p:sp>
    </p:spTree>
    <p:extLst>
      <p:ext uri="{BB962C8B-B14F-4D97-AF65-F5344CB8AC3E}">
        <p14:creationId xmlns:p14="http://schemas.microsoft.com/office/powerpoint/2010/main" val="6879811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806" y="166479"/>
            <a:ext cx="2149493" cy="523220"/>
          </a:xfrm>
          <a:prstGeom prst="rect">
            <a:avLst/>
          </a:prstGeom>
          <a:solidFill>
            <a:schemeClr val="bg1"/>
          </a:solidFill>
          <a:ln>
            <a:solidFill>
              <a:srgbClr val="1C26DC"/>
            </a:solidFill>
          </a:ln>
        </p:spPr>
        <p:txBody>
          <a:bodyPr wrap="square" rtlCol="0">
            <a:spAutoFit/>
          </a:bodyPr>
          <a:lstStyle/>
          <a:p>
            <a:r>
              <a:rPr lang="en-US" sz="2800" b="1" dirty="0" smtClean="0">
                <a:solidFill>
                  <a:srgbClr val="00B0F0"/>
                </a:solidFill>
                <a:latin typeface="Arial" charset="0"/>
                <a:ea typeface="Arial" charset="0"/>
                <a:cs typeface="Arial" charset="0"/>
              </a:rPr>
              <a:t>Multimedia</a:t>
            </a:r>
            <a:endParaRPr lang="en-US" sz="2800" b="1" dirty="0">
              <a:solidFill>
                <a:srgbClr val="00B0F0"/>
              </a:solidFill>
              <a:latin typeface="Arial" charset="0"/>
              <a:ea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166480"/>
            <a:ext cx="6388100" cy="5874018"/>
          </a:xfrm>
          <a:prstGeom prst="rect">
            <a:avLst/>
          </a:prstGeom>
        </p:spPr>
      </p:pic>
    </p:spTree>
    <p:extLst>
      <p:ext uri="{BB962C8B-B14F-4D97-AF65-F5344CB8AC3E}">
        <p14:creationId xmlns:p14="http://schemas.microsoft.com/office/powerpoint/2010/main" val="864128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62" y="1435100"/>
            <a:ext cx="8372038" cy="2892400"/>
          </a:xfrm>
          <a:prstGeom prst="rect">
            <a:avLst/>
          </a:prstGeom>
        </p:spPr>
      </p:pic>
      <p:sp>
        <p:nvSpPr>
          <p:cNvPr id="3" name="Title 1"/>
          <p:cNvSpPr txBox="1">
            <a:spLocks/>
          </p:cNvSpPr>
          <p:nvPr/>
        </p:nvSpPr>
        <p:spPr>
          <a:xfrm>
            <a:off x="390113" y="2705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Media uploads and file size</a:t>
            </a:r>
            <a:endParaRPr lang="en-US" sz="2800" b="1" dirty="0">
              <a:solidFill>
                <a:srgbClr val="1C9FDC"/>
              </a:solidFill>
              <a:latin typeface="Arial"/>
              <a:cs typeface="Arial"/>
            </a:endParaRPr>
          </a:p>
        </p:txBody>
      </p:sp>
    </p:spTree>
    <p:extLst>
      <p:ext uri="{BB962C8B-B14F-4D97-AF65-F5344CB8AC3E}">
        <p14:creationId xmlns:p14="http://schemas.microsoft.com/office/powerpoint/2010/main" val="5821757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0" y="199351"/>
            <a:ext cx="6548120" cy="5725364"/>
          </a:xfrm>
          <a:prstGeom prst="rect">
            <a:avLst/>
          </a:prstGeom>
        </p:spPr>
      </p:pic>
    </p:spTree>
    <p:extLst>
      <p:ext uri="{BB962C8B-B14F-4D97-AF65-F5344CB8AC3E}">
        <p14:creationId xmlns:p14="http://schemas.microsoft.com/office/powerpoint/2010/main" val="17841730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627" y="219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r>
              <a:rPr lang="en-US" sz="2800" b="1" dirty="0" smtClean="0">
                <a:solidFill>
                  <a:srgbClr val="1C9FDC"/>
                </a:solidFill>
                <a:latin typeface="Arial"/>
                <a:cs typeface="Arial"/>
              </a:rPr>
              <a:t> Updates</a:t>
            </a:r>
            <a:endParaRPr lang="en-US" sz="2800" b="1" dirty="0">
              <a:solidFill>
                <a:srgbClr val="1C9FDC"/>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27" y="1003300"/>
            <a:ext cx="2742424" cy="2184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900" y="1349496"/>
            <a:ext cx="5791200" cy="4789160"/>
          </a:xfrm>
          <a:prstGeom prst="rect">
            <a:avLst/>
          </a:prstGeom>
        </p:spPr>
      </p:pic>
    </p:spTree>
    <p:extLst>
      <p:ext uri="{BB962C8B-B14F-4D97-AF65-F5344CB8AC3E}">
        <p14:creationId xmlns:p14="http://schemas.microsoft.com/office/powerpoint/2010/main" val="2254662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627" y="219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r>
              <a:rPr lang="en-US" sz="2800" b="1" dirty="0" smtClean="0">
                <a:solidFill>
                  <a:srgbClr val="1C9FDC"/>
                </a:solidFill>
                <a:latin typeface="Arial"/>
                <a:cs typeface="Arial"/>
              </a:rPr>
              <a:t> Feedback</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27" y="778599"/>
            <a:ext cx="2214640" cy="40259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329" y="1807348"/>
            <a:ext cx="5909771" cy="5520552"/>
          </a:xfrm>
          <a:prstGeom prst="rect">
            <a:avLst/>
          </a:prstGeom>
        </p:spPr>
      </p:pic>
    </p:spTree>
    <p:extLst>
      <p:ext uri="{BB962C8B-B14F-4D97-AF65-F5344CB8AC3E}">
        <p14:creationId xmlns:p14="http://schemas.microsoft.com/office/powerpoint/2010/main" val="12056858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8035" y="1250192"/>
            <a:ext cx="7772400" cy="13704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70000"/>
              </a:lnSpc>
            </a:pPr>
            <a:r>
              <a:rPr lang="en-US" sz="8000" b="1" dirty="0" smtClean="0">
                <a:solidFill>
                  <a:srgbClr val="1C97DA"/>
                </a:solidFill>
                <a:latin typeface="Arial"/>
                <a:cs typeface="Arial"/>
              </a:rPr>
              <a:t>Questions?</a:t>
            </a:r>
            <a:endParaRPr lang="en-US" sz="8000" b="1" dirty="0">
              <a:solidFill>
                <a:srgbClr val="1C97DA"/>
              </a:solidFill>
              <a:latin typeface="Arial"/>
              <a:cs typeface="Arial"/>
            </a:endParaRPr>
          </a:p>
        </p:txBody>
      </p:sp>
      <p:sp>
        <p:nvSpPr>
          <p:cNvPr id="8" name="TextBox 7"/>
          <p:cNvSpPr txBox="1"/>
          <p:nvPr/>
        </p:nvSpPr>
        <p:spPr>
          <a:xfrm>
            <a:off x="1398440" y="2743200"/>
            <a:ext cx="5777060" cy="584776"/>
          </a:xfrm>
          <a:prstGeom prst="rect">
            <a:avLst/>
          </a:prstGeom>
          <a:noFill/>
        </p:spPr>
        <p:txBody>
          <a:bodyPr wrap="square" rtlCol="0">
            <a:spAutoFit/>
          </a:bodyPr>
          <a:lstStyle/>
          <a:p>
            <a:pPr algn="ctr"/>
            <a:r>
              <a:rPr lang="en-US" sz="3200" dirty="0" err="1" smtClean="0">
                <a:latin typeface="Arial"/>
                <a:cs typeface="Arial"/>
              </a:rPr>
              <a:t>open.bccampus.ca</a:t>
            </a:r>
            <a:r>
              <a:rPr lang="en-US" sz="3200" dirty="0" smtClean="0">
                <a:latin typeface="Arial"/>
                <a:cs typeface="Arial"/>
              </a:rPr>
              <a:t> </a:t>
            </a:r>
            <a:endParaRPr lang="en-US" sz="3200" dirty="0">
              <a:latin typeface="Arial"/>
              <a:cs typeface="Arial"/>
            </a:endParaRPr>
          </a:p>
        </p:txBody>
      </p:sp>
      <p:sp>
        <p:nvSpPr>
          <p:cNvPr id="4" name="Subtitle 2"/>
          <p:cNvSpPr txBox="1">
            <a:spLocks/>
          </p:cNvSpPr>
          <p:nvPr/>
        </p:nvSpPr>
        <p:spPr>
          <a:xfrm>
            <a:off x="177801" y="4681766"/>
            <a:ext cx="4445000" cy="10586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endParaRPr lang="en-US" sz="1000" dirty="0" smtClean="0">
              <a:solidFill>
                <a:srgbClr val="000000"/>
              </a:solidFill>
              <a:latin typeface="Arial"/>
              <a:cs typeface="Arial"/>
            </a:endParaRPr>
          </a:p>
        </p:txBody>
      </p:sp>
      <p:pic>
        <p:nvPicPr>
          <p:cNvPr id="6" name="Picture 5" descr="OpenEd OTProject.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106569"/>
            <a:ext cx="5318634" cy="2092065"/>
          </a:xfrm>
          <a:prstGeom prst="rect">
            <a:avLst/>
          </a:prstGeom>
        </p:spPr>
      </p:pic>
    </p:spTree>
    <p:extLst>
      <p:ext uri="{BB962C8B-B14F-4D97-AF65-F5344CB8AC3E}">
        <p14:creationId xmlns:p14="http://schemas.microsoft.com/office/powerpoint/2010/main" val="16738958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20" y="914400"/>
            <a:ext cx="8702879" cy="3006700"/>
          </a:xfrm>
          <a:prstGeom prst="rect">
            <a:avLst/>
          </a:prstGeom>
        </p:spPr>
      </p:pic>
      <p:sp>
        <p:nvSpPr>
          <p:cNvPr id="3" name="Title 1"/>
          <p:cNvSpPr txBox="1">
            <a:spLocks/>
          </p:cNvSpPr>
          <p:nvPr/>
        </p:nvSpPr>
        <p:spPr>
          <a:xfrm>
            <a:off x="352013" y="2070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Multi-file uploader vs. browser uploader</a:t>
            </a:r>
            <a:endParaRPr lang="en-US" sz="2800" b="1" dirty="0">
              <a:solidFill>
                <a:srgbClr val="1C9FDC"/>
              </a:solidFill>
              <a:latin typeface="Arial"/>
              <a:cs typeface="Aria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09" y="4372001"/>
            <a:ext cx="8140700" cy="1365586"/>
          </a:xfrm>
          <a:prstGeom prst="rect">
            <a:avLst/>
          </a:prstGeom>
        </p:spPr>
      </p:pic>
      <p:sp>
        <p:nvSpPr>
          <p:cNvPr id="5" name="TextBox 4"/>
          <p:cNvSpPr txBox="1"/>
          <p:nvPr/>
        </p:nvSpPr>
        <p:spPr>
          <a:xfrm>
            <a:off x="6007739" y="1339189"/>
            <a:ext cx="2575770" cy="461665"/>
          </a:xfrm>
          <a:prstGeom prst="rect">
            <a:avLst/>
          </a:prstGeom>
          <a:solidFill>
            <a:schemeClr val="bg1"/>
          </a:solidFill>
          <a:ln>
            <a:solidFill>
              <a:srgbClr val="1C26DC"/>
            </a:solidFill>
          </a:ln>
        </p:spPr>
        <p:txBody>
          <a:bodyPr wrap="none" rtlCol="0">
            <a:spAutoFit/>
          </a:bodyPr>
          <a:lstStyle/>
          <a:p>
            <a:r>
              <a:rPr lang="en-US" sz="2400" b="1" dirty="0" smtClean="0">
                <a:solidFill>
                  <a:srgbClr val="1C26DC"/>
                </a:solidFill>
              </a:rPr>
              <a:t>multi-file uploader</a:t>
            </a:r>
            <a:endParaRPr lang="en-US" sz="2400" b="1" dirty="0">
              <a:solidFill>
                <a:srgbClr val="1C26DC"/>
              </a:solidFill>
            </a:endParaRPr>
          </a:p>
        </p:txBody>
      </p:sp>
      <p:sp>
        <p:nvSpPr>
          <p:cNvPr id="6" name="TextBox 5"/>
          <p:cNvSpPr txBox="1"/>
          <p:nvPr/>
        </p:nvSpPr>
        <p:spPr>
          <a:xfrm>
            <a:off x="4223915" y="4367222"/>
            <a:ext cx="3795141" cy="461665"/>
          </a:xfrm>
          <a:prstGeom prst="rect">
            <a:avLst/>
          </a:prstGeom>
          <a:solidFill>
            <a:schemeClr val="bg1"/>
          </a:solidFill>
          <a:ln>
            <a:solidFill>
              <a:srgbClr val="1C26DC"/>
            </a:solidFill>
          </a:ln>
        </p:spPr>
        <p:txBody>
          <a:bodyPr wrap="none" rtlCol="0">
            <a:spAutoFit/>
          </a:bodyPr>
          <a:lstStyle/>
          <a:p>
            <a:r>
              <a:rPr lang="en-US" sz="2400" b="1" dirty="0">
                <a:solidFill>
                  <a:srgbClr val="1C26DC"/>
                </a:solidFill>
              </a:rPr>
              <a:t>b</a:t>
            </a:r>
            <a:r>
              <a:rPr lang="en-US" sz="2400" b="1" dirty="0" smtClean="0">
                <a:solidFill>
                  <a:srgbClr val="1C26DC"/>
                </a:solidFill>
              </a:rPr>
              <a:t>rowser/single file uploader</a:t>
            </a:r>
            <a:endParaRPr lang="en-US" sz="2400" b="1" dirty="0">
              <a:solidFill>
                <a:srgbClr val="1C26DC"/>
              </a:solidFill>
            </a:endParaRPr>
          </a:p>
        </p:txBody>
      </p:sp>
    </p:spTree>
    <p:extLst>
      <p:ext uri="{BB962C8B-B14F-4D97-AF65-F5344CB8AC3E}">
        <p14:creationId xmlns:p14="http://schemas.microsoft.com/office/powerpoint/2010/main" val="1737271882"/>
      </p:ext>
    </p:extLst>
  </p:cSld>
  <p:clrMapOvr>
    <a:masterClrMapping/>
  </p:clrMapOvr>
</p:sld>
</file>

<file path=ppt/theme/theme1.xml><?xml version="1.0" encoding="utf-8"?>
<a:theme xmlns:a="http://schemas.openxmlformats.org/drawingml/2006/main" name="Open Textbook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c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Open Textbooks(1).potx</Template>
  <TotalTime>13720</TotalTime>
  <Words>5741</Words>
  <Application>Microsoft Macintosh PowerPoint</Application>
  <PresentationFormat>On-screen Show (4:3)</PresentationFormat>
  <Paragraphs>502</Paragraphs>
  <Slides>83</Slides>
  <Notes>82</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83</vt:i4>
      </vt:variant>
    </vt:vector>
  </HeadingPairs>
  <TitlesOfParts>
    <vt:vector size="93" baseType="lpstr">
      <vt:lpstr>Calibri</vt:lpstr>
      <vt:lpstr>Mangal</vt:lpstr>
      <vt:lpstr>Wingdings</vt:lpstr>
      <vt:lpstr>Arial</vt:lpstr>
      <vt:lpstr>Open Textbooks(1)</vt:lpstr>
      <vt:lpstr>bccampus</vt:lpstr>
      <vt:lpstr>1_Custom Design</vt:lpstr>
      <vt:lpstr>3_Custom Design</vt:lpstr>
      <vt:lpstr>2_Custom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 Campus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bccampus</dc:creator>
  <cp:lastModifiedBy>Lauri Aesoph</cp:lastModifiedBy>
  <cp:revision>454</cp:revision>
  <dcterms:created xsi:type="dcterms:W3CDTF">2014-02-18T00:12:04Z</dcterms:created>
  <dcterms:modified xsi:type="dcterms:W3CDTF">2018-01-23T16:18:52Z</dcterms:modified>
</cp:coreProperties>
</file>