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661" r:id="rId2"/>
    <p:sldMasterId id="2147483665" r:id="rId3"/>
    <p:sldMasterId id="2147483675" r:id="rId4"/>
    <p:sldMasterId id="2147483667" r:id="rId5"/>
    <p:sldMasterId id="2147483673" r:id="rId6"/>
  </p:sldMasterIdLst>
  <p:notesMasterIdLst>
    <p:notesMasterId r:id="rId101"/>
  </p:notesMasterIdLst>
  <p:sldIdLst>
    <p:sldId id="326" r:id="rId7"/>
    <p:sldId id="332" r:id="rId8"/>
    <p:sldId id="432" r:id="rId9"/>
    <p:sldId id="328" r:id="rId10"/>
    <p:sldId id="434" r:id="rId11"/>
    <p:sldId id="485" r:id="rId12"/>
    <p:sldId id="435" r:id="rId13"/>
    <p:sldId id="440" r:id="rId14"/>
    <p:sldId id="436" r:id="rId15"/>
    <p:sldId id="437" r:id="rId16"/>
    <p:sldId id="438" r:id="rId17"/>
    <p:sldId id="471" r:id="rId18"/>
    <p:sldId id="474" r:id="rId19"/>
    <p:sldId id="439" r:id="rId20"/>
    <p:sldId id="441" r:id="rId21"/>
    <p:sldId id="389" r:id="rId22"/>
    <p:sldId id="391" r:id="rId23"/>
    <p:sldId id="393" r:id="rId24"/>
    <p:sldId id="449" r:id="rId25"/>
    <p:sldId id="442" r:id="rId26"/>
    <p:sldId id="451" r:id="rId27"/>
    <p:sldId id="452" r:id="rId28"/>
    <p:sldId id="395" r:id="rId29"/>
    <p:sldId id="448" r:id="rId30"/>
    <p:sldId id="447" r:id="rId31"/>
    <p:sldId id="444" r:id="rId32"/>
    <p:sldId id="445" r:id="rId33"/>
    <p:sldId id="446" r:id="rId34"/>
    <p:sldId id="397" r:id="rId35"/>
    <p:sldId id="399" r:id="rId36"/>
    <p:sldId id="401" r:id="rId37"/>
    <p:sldId id="403" r:id="rId38"/>
    <p:sldId id="405" r:id="rId39"/>
    <p:sldId id="407" r:id="rId40"/>
    <p:sldId id="409" r:id="rId41"/>
    <p:sldId id="411" r:id="rId42"/>
    <p:sldId id="413" r:id="rId43"/>
    <p:sldId id="337" r:id="rId44"/>
    <p:sldId id="454" r:id="rId45"/>
    <p:sldId id="455" r:id="rId46"/>
    <p:sldId id="456" r:id="rId47"/>
    <p:sldId id="457" r:id="rId48"/>
    <p:sldId id="458" r:id="rId49"/>
    <p:sldId id="459" r:id="rId50"/>
    <p:sldId id="460" r:id="rId51"/>
    <p:sldId id="453" r:id="rId52"/>
    <p:sldId id="470" r:id="rId53"/>
    <p:sldId id="487" r:id="rId54"/>
    <p:sldId id="461" r:id="rId55"/>
    <p:sldId id="462" r:id="rId56"/>
    <p:sldId id="463" r:id="rId57"/>
    <p:sldId id="467" r:id="rId58"/>
    <p:sldId id="468" r:id="rId59"/>
    <p:sldId id="465" r:id="rId60"/>
    <p:sldId id="466" r:id="rId61"/>
    <p:sldId id="469" r:id="rId62"/>
    <p:sldId id="283" r:id="rId63"/>
    <p:sldId id="341" r:id="rId64"/>
    <p:sldId id="342" r:id="rId65"/>
    <p:sldId id="343" r:id="rId66"/>
    <p:sldId id="344" r:id="rId67"/>
    <p:sldId id="475" r:id="rId68"/>
    <p:sldId id="349" r:id="rId69"/>
    <p:sldId id="476" r:id="rId70"/>
    <p:sldId id="345" r:id="rId71"/>
    <p:sldId id="348" r:id="rId72"/>
    <p:sldId id="415" r:id="rId73"/>
    <p:sldId id="477" r:id="rId74"/>
    <p:sldId id="478" r:id="rId75"/>
    <p:sldId id="346" r:id="rId76"/>
    <p:sldId id="479" r:id="rId77"/>
    <p:sldId id="339" r:id="rId78"/>
    <p:sldId id="480" r:id="rId79"/>
    <p:sldId id="376" r:id="rId80"/>
    <p:sldId id="285" r:id="rId81"/>
    <p:sldId id="428" r:id="rId82"/>
    <p:sldId id="287" r:id="rId83"/>
    <p:sldId id="419" r:id="rId84"/>
    <p:sldId id="423" r:id="rId85"/>
    <p:sldId id="425" r:id="rId86"/>
    <p:sldId id="289" r:id="rId87"/>
    <p:sldId id="483" r:id="rId88"/>
    <p:sldId id="427" r:id="rId89"/>
    <p:sldId id="290" r:id="rId90"/>
    <p:sldId id="481" r:id="rId91"/>
    <p:sldId id="486" r:id="rId92"/>
    <p:sldId id="298" r:id="rId93"/>
    <p:sldId id="482" r:id="rId94"/>
    <p:sldId id="299" r:id="rId95"/>
    <p:sldId id="484" r:id="rId96"/>
    <p:sldId id="300" r:id="rId97"/>
    <p:sldId id="302" r:id="rId98"/>
    <p:sldId id="431" r:id="rId99"/>
    <p:sldId id="385"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62C737-E89D-774D-AB70-6CF5EA96DEDC}">
          <p14:sldIdLst/>
        </p14:section>
        <p14:section name="Untitled Section" id="{30AEDBC4-CD5D-8C4C-98B0-3B0928A2FE9A}">
          <p14:sldIdLst>
            <p14:sldId id="326"/>
            <p14:sldId id="332"/>
            <p14:sldId id="432"/>
            <p14:sldId id="328"/>
            <p14:sldId id="434"/>
            <p14:sldId id="485"/>
            <p14:sldId id="435"/>
            <p14:sldId id="440"/>
            <p14:sldId id="436"/>
            <p14:sldId id="437"/>
            <p14:sldId id="438"/>
            <p14:sldId id="471"/>
            <p14:sldId id="474"/>
            <p14:sldId id="439"/>
            <p14:sldId id="441"/>
            <p14:sldId id="389"/>
            <p14:sldId id="391"/>
            <p14:sldId id="393"/>
            <p14:sldId id="449"/>
            <p14:sldId id="442"/>
            <p14:sldId id="451"/>
            <p14:sldId id="452"/>
            <p14:sldId id="395"/>
            <p14:sldId id="448"/>
            <p14:sldId id="447"/>
            <p14:sldId id="444"/>
            <p14:sldId id="445"/>
            <p14:sldId id="446"/>
            <p14:sldId id="397"/>
            <p14:sldId id="399"/>
            <p14:sldId id="401"/>
            <p14:sldId id="403"/>
            <p14:sldId id="405"/>
            <p14:sldId id="407"/>
            <p14:sldId id="409"/>
            <p14:sldId id="411"/>
            <p14:sldId id="413"/>
            <p14:sldId id="337"/>
            <p14:sldId id="454"/>
            <p14:sldId id="455"/>
            <p14:sldId id="456"/>
            <p14:sldId id="457"/>
            <p14:sldId id="458"/>
            <p14:sldId id="459"/>
            <p14:sldId id="460"/>
            <p14:sldId id="453"/>
            <p14:sldId id="470"/>
            <p14:sldId id="487"/>
            <p14:sldId id="461"/>
            <p14:sldId id="462"/>
            <p14:sldId id="463"/>
            <p14:sldId id="467"/>
            <p14:sldId id="468"/>
            <p14:sldId id="465"/>
            <p14:sldId id="466"/>
            <p14:sldId id="469"/>
            <p14:sldId id="283"/>
            <p14:sldId id="341"/>
            <p14:sldId id="342"/>
            <p14:sldId id="343"/>
            <p14:sldId id="344"/>
            <p14:sldId id="475"/>
            <p14:sldId id="349"/>
            <p14:sldId id="476"/>
            <p14:sldId id="345"/>
            <p14:sldId id="348"/>
            <p14:sldId id="415"/>
            <p14:sldId id="477"/>
            <p14:sldId id="478"/>
            <p14:sldId id="346"/>
            <p14:sldId id="479"/>
            <p14:sldId id="339"/>
            <p14:sldId id="480"/>
            <p14:sldId id="376"/>
            <p14:sldId id="285"/>
            <p14:sldId id="428"/>
            <p14:sldId id="287"/>
            <p14:sldId id="419"/>
            <p14:sldId id="423"/>
            <p14:sldId id="425"/>
            <p14:sldId id="289"/>
            <p14:sldId id="483"/>
            <p14:sldId id="427"/>
            <p14:sldId id="290"/>
            <p14:sldId id="481"/>
            <p14:sldId id="486"/>
            <p14:sldId id="298"/>
            <p14:sldId id="482"/>
            <p14:sldId id="299"/>
            <p14:sldId id="484"/>
            <p14:sldId id="300"/>
            <p14:sldId id="302"/>
            <p14:sldId id="431"/>
            <p14:sldId id="3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9FDC"/>
    <a:srgbClr val="1C26DC"/>
    <a:srgbClr val="1C97DA"/>
    <a:srgbClr val="0087C3"/>
    <a:srgbClr val="41A336"/>
    <a:srgbClr val="1293DA"/>
    <a:srgbClr val="FF1677"/>
    <a:srgbClr val="D10B31"/>
    <a:srgbClr val="D113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1" autoAdjust="0"/>
    <p:restoredTop sz="68750" autoAdjust="0"/>
  </p:normalViewPr>
  <p:slideViewPr>
    <p:cSldViewPr snapToGrid="0" snapToObjects="1">
      <p:cViewPr>
        <p:scale>
          <a:sx n="100" d="100"/>
          <a:sy n="100" d="100"/>
        </p:scale>
        <p:origin x="1208" y="0"/>
      </p:cViewPr>
      <p:guideLst>
        <p:guide orient="horz" pos="2160"/>
        <p:guide pos="2880"/>
      </p:guideLst>
    </p:cSldViewPr>
  </p:slideViewPr>
  <p:outlineViewPr>
    <p:cViewPr>
      <p:scale>
        <a:sx n="33" d="100"/>
        <a:sy n="33" d="100"/>
      </p:scale>
      <p:origin x="0" y="-1293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7" d="100"/>
          <a:sy n="77" d="100"/>
        </p:scale>
        <p:origin x="3456"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00" Type="http://schemas.openxmlformats.org/officeDocument/2006/relationships/slide" Target="slides/slide94.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518CD-6F70-4741-87E4-DB5ADD8400D6}" type="datetimeFigureOut">
              <a:rPr lang="en-US" smtClean="0"/>
              <a:t>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CC43B-D8B0-AD49-926B-D2166CE8727F}" type="slidenum">
              <a:rPr lang="en-US" smtClean="0"/>
              <a:t>‹#›</a:t>
            </a:fld>
            <a:endParaRPr lang="en-US"/>
          </a:p>
        </p:txBody>
      </p:sp>
    </p:spTree>
    <p:extLst>
      <p:ext uri="{BB962C8B-B14F-4D97-AF65-F5344CB8AC3E}">
        <p14:creationId xmlns:p14="http://schemas.microsoft.com/office/powerpoint/2010/main" val="2252950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updated: April 10, 2018, LA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pPr/>
              <a:t>1</a:t>
            </a:fld>
            <a:endParaRPr lang="en-US"/>
          </a:p>
        </p:txBody>
      </p:sp>
    </p:spTree>
    <p:extLst>
      <p:ext uri="{BB962C8B-B14F-4D97-AF65-F5344CB8AC3E}">
        <p14:creationId xmlns:p14="http://schemas.microsoft.com/office/powerpoint/2010/main" val="8935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select your institution from the drop-down menu</a:t>
            </a:r>
            <a:r>
              <a:rPr lang="mr-IN" dirty="0" smtClean="0"/>
              <a: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TO 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10</a:t>
            </a:fld>
            <a:endParaRPr lang="en-US"/>
          </a:p>
        </p:txBody>
      </p:sp>
    </p:spTree>
    <p:extLst>
      <p:ext uri="{BB962C8B-B14F-4D97-AF65-F5344CB8AC3E}">
        <p14:creationId xmlns:p14="http://schemas.microsoft.com/office/powerpoint/2010/main" val="176906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“Register a book now” (this is the default setting, and means that a book shell will be created in addition to setting up your account) followed by clicking on “Next”. </a:t>
            </a:r>
            <a:r>
              <a:rPr lang="en-US" baseline="0" dirty="0" smtClean="0"/>
              <a:t>When you register a book, that means that you are creating a shell for either a new book or to upload an existing book.</a:t>
            </a:r>
            <a:r>
              <a:rPr lang="en-US" dirty="0" smtClean="0"/>
              <a:t> </a:t>
            </a:r>
            <a:r>
              <a:rPr lang="mr-IN" dirty="0" smtClean="0"/>
              <a:t>…</a:t>
            </a:r>
            <a:endParaRPr lang="en-US" dirty="0" smtClean="0"/>
          </a:p>
          <a:p>
            <a:endParaRPr lang="en-US" dirty="0" smtClean="0"/>
          </a:p>
          <a:p>
            <a:r>
              <a:rPr lang="en-US" dirty="0" smtClean="0"/>
              <a:t>GO TO 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11</a:t>
            </a:fld>
            <a:endParaRPr lang="en-US"/>
          </a:p>
        </p:txBody>
      </p:sp>
    </p:spTree>
    <p:extLst>
      <p:ext uri="{BB962C8B-B14F-4D97-AF65-F5344CB8AC3E}">
        <p14:creationId xmlns:p14="http://schemas.microsoft.com/office/powerpoint/2010/main" val="1340183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you’ll see that your username has been entered as a placeholder for what you’re going to append on the </a:t>
            </a:r>
            <a:r>
              <a:rPr lang="en-US" dirty="0" err="1" smtClean="0"/>
              <a:t>pressbooks.bccampus.ca</a:t>
            </a:r>
            <a:r>
              <a:rPr lang="en-US" dirty="0" smtClean="0"/>
              <a:t> URL with a descriptive phrase for your book.</a:t>
            </a:r>
          </a:p>
          <a:p>
            <a:endParaRPr lang="en-US" dirty="0" smtClean="0"/>
          </a:p>
          <a:p>
            <a:r>
              <a:rPr lang="en-US" dirty="0" smtClean="0"/>
              <a:t>The</a:t>
            </a:r>
            <a:r>
              <a:rPr lang="en-US" baseline="0" dirty="0" smtClean="0"/>
              <a:t> Book Title field has not been filled in yet.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12</a:t>
            </a:fld>
            <a:endParaRPr lang="en-US"/>
          </a:p>
        </p:txBody>
      </p:sp>
    </p:spTree>
    <p:extLst>
      <p:ext uri="{BB962C8B-B14F-4D97-AF65-F5344CB8AC3E}">
        <p14:creationId xmlns:p14="http://schemas.microsoft.com/office/powerpoint/2010/main" val="59806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When appending the </a:t>
            </a:r>
            <a:r>
              <a:rPr lang="en-US" dirty="0" err="1" smtClean="0"/>
              <a:t>pressbooks.bccampus.ca</a:t>
            </a:r>
            <a:r>
              <a:rPr lang="en-US" dirty="0" smtClean="0"/>
              <a:t> URL with a descriptive phrase for your book, choose carefully because this cannot be changed once the book is created. </a:t>
            </a:r>
            <a:r>
              <a:rPr lang="en-US" baseline="0" dirty="0" smtClean="0"/>
              <a:t>One suggestion is to use the title of your book with no spaces. </a:t>
            </a:r>
            <a:r>
              <a:rPr lang="en-US" dirty="0" smtClean="0"/>
              <a:t>In this example</a:t>
            </a:r>
            <a:r>
              <a:rPr lang="en-US" baseline="0" dirty="0" smtClean="0"/>
              <a:t>, I’m going to create my unique URL by appending “</a:t>
            </a:r>
            <a:r>
              <a:rPr lang="en-US" baseline="0" dirty="0" err="1" smtClean="0"/>
              <a:t>sampletextbook</a:t>
            </a:r>
            <a:r>
              <a:rPr lang="en-US" baseline="0" dirty="0" smtClean="0"/>
              <a:t>” to </a:t>
            </a:r>
            <a:r>
              <a:rPr lang="en-US" baseline="0" dirty="0" err="1" smtClean="0"/>
              <a:t>pressbooks.bccampus.ca</a:t>
            </a:r>
            <a:r>
              <a:rPr lang="en-US" baseline="0" dirty="0" smtClean="0"/>
              <a:t>/. </a:t>
            </a:r>
          </a:p>
          <a:p>
            <a:r>
              <a:rPr lang="en-US" baseline="0" dirty="0" smtClean="0"/>
              <a:t>2. The book title can be changed later, so isn’t as much of a concern</a:t>
            </a:r>
          </a:p>
          <a:p>
            <a:r>
              <a:rPr lang="en-US" baseline="0" dirty="0" smtClean="0"/>
              <a:t>3. The book’s language can be chosen. ”English (Canada)” is the default choice.</a:t>
            </a:r>
          </a:p>
          <a:p>
            <a:r>
              <a:rPr lang="en-US" baseline="0" dirty="0" smtClean="0"/>
              <a:t>4. Under “Privacy”, it’s recommended that your book be set to private or “No” to public. The default setting is yes.</a:t>
            </a:r>
          </a:p>
          <a:p>
            <a:r>
              <a:rPr lang="en-US" baseline="0" dirty="0" smtClean="0"/>
              <a:t>5. Finally, click on “Create a Book”.</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13</a:t>
            </a:fld>
            <a:endParaRPr lang="en-US"/>
          </a:p>
        </p:txBody>
      </p:sp>
    </p:spTree>
    <p:extLst>
      <p:ext uri="{BB962C8B-B14F-4D97-AF65-F5344CB8AC3E}">
        <p14:creationId xmlns:p14="http://schemas.microsoft.com/office/powerpoint/2010/main" val="175426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want to</a:t>
            </a:r>
            <a:r>
              <a:rPr lang="en-US" baseline="0" dirty="0" smtClean="0"/>
              <a:t> create or register the book in your account later, use “Register my book later”. C</a:t>
            </a:r>
            <a:r>
              <a:rPr lang="en-US" dirty="0" smtClean="0"/>
              <a:t>lick “Next”</a:t>
            </a:r>
            <a:r>
              <a:rPr lang="en-US" baseline="0" dirty="0" smtClean="0"/>
              <a:t> and you’re done.</a:t>
            </a:r>
          </a:p>
          <a:p>
            <a:endParaRPr lang="en-US" baseline="0" dirty="0" smtClean="0"/>
          </a:p>
          <a:p>
            <a:r>
              <a:rPr lang="en-US" dirty="0" smtClean="0"/>
              <a:t>GO TO NEXT SLIDE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14</a:t>
            </a:fld>
            <a:endParaRPr lang="en-US"/>
          </a:p>
        </p:txBody>
      </p:sp>
    </p:spTree>
    <p:extLst>
      <p:ext uri="{BB962C8B-B14F-4D97-AF65-F5344CB8AC3E}">
        <p14:creationId xmlns:p14="http://schemas.microsoft.com/office/powerpoint/2010/main" val="760985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activate your account, you’ll need to retrieve</a:t>
            </a:r>
            <a:r>
              <a:rPr lang="en-US" baseline="0" dirty="0" smtClean="0"/>
              <a:t> the email generated by the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You have two days to get this done.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15</a:t>
            </a:fld>
            <a:endParaRPr lang="en-US"/>
          </a:p>
        </p:txBody>
      </p:sp>
    </p:spTree>
    <p:extLst>
      <p:ext uri="{BB962C8B-B14F-4D97-AF65-F5344CB8AC3E}">
        <p14:creationId xmlns:p14="http://schemas.microsoft.com/office/powerpoint/2010/main" val="82152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what the activation email looks like. You’re required to click on the link in the message.</a:t>
            </a:r>
          </a:p>
        </p:txBody>
      </p:sp>
      <p:sp>
        <p:nvSpPr>
          <p:cNvPr id="4" name="Slide Number Placeholder 3"/>
          <p:cNvSpPr>
            <a:spLocks noGrp="1"/>
          </p:cNvSpPr>
          <p:nvPr>
            <p:ph type="sldNum" sz="quarter" idx="10"/>
          </p:nvPr>
        </p:nvSpPr>
        <p:spPr/>
        <p:txBody>
          <a:bodyPr/>
          <a:lstStyle/>
          <a:p>
            <a:fld id="{E50CC43B-D8B0-AD49-926B-D2166CE8727F}" type="slidenum">
              <a:rPr lang="en-US" smtClean="0"/>
              <a:t>16</a:t>
            </a:fld>
            <a:endParaRPr lang="en-US"/>
          </a:p>
        </p:txBody>
      </p:sp>
    </p:spTree>
    <p:extLst>
      <p:ext uri="{BB962C8B-B14F-4D97-AF65-F5344CB8AC3E}">
        <p14:creationId xmlns:p14="http://schemas.microsoft.com/office/powerpoint/2010/main" val="103368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message you will see after</a:t>
            </a:r>
            <a:r>
              <a:rPr lang="en-US" baseline="0" dirty="0" smtClean="0"/>
              <a:t> clicking on the activation link in the email generated by </a:t>
            </a:r>
            <a:r>
              <a:rPr lang="en-US" baseline="0" dirty="0" err="1" smtClean="0"/>
              <a:t>Pressbooks</a:t>
            </a:r>
            <a:r>
              <a:rPr lang="en-US" baseline="0" dirty="0" smtClean="0"/>
              <a:t>.</a:t>
            </a:r>
          </a:p>
          <a:p>
            <a:endParaRPr lang="en-US" baseline="0" dirty="0" smtClean="0"/>
          </a:p>
          <a:p>
            <a:r>
              <a:rPr lang="en-US" baseline="0" dirty="0" smtClean="0"/>
              <a:t>From this point, you can choose to immediately log in or go back to the homepage where you can also log in by clicking on “Sign In”.</a:t>
            </a:r>
          </a:p>
          <a:p>
            <a:endParaRPr lang="en-US" baseline="0" dirty="0" smtClean="0"/>
          </a:p>
          <a:p>
            <a:r>
              <a:rPr lang="en-US" baseline="0" dirty="0" smtClean="0"/>
              <a:t>BTW: If you click on the </a:t>
            </a:r>
            <a:r>
              <a:rPr lang="en-US" baseline="0" dirty="0" err="1" smtClean="0"/>
              <a:t>BCcampus</a:t>
            </a:r>
            <a:r>
              <a:rPr lang="en-US" baseline="0" dirty="0" smtClean="0"/>
              <a:t> logo in the top left-hand corner (or anywhere else in this </a:t>
            </a:r>
            <a:r>
              <a:rPr lang="en-US" baseline="0" dirty="0" err="1" smtClean="0"/>
              <a:t>Pressbooks</a:t>
            </a:r>
            <a:r>
              <a:rPr lang="en-US" baseline="0" dirty="0" smtClean="0"/>
              <a:t> system), you will be redirected to the home page of </a:t>
            </a:r>
            <a:r>
              <a:rPr lang="en-US" baseline="0" dirty="0" err="1" smtClean="0"/>
              <a:t>pressbooks.bccampus.ca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17</a:t>
            </a:fld>
            <a:endParaRPr lang="en-US"/>
          </a:p>
        </p:txBody>
      </p:sp>
    </p:spTree>
    <p:extLst>
      <p:ext uri="{BB962C8B-B14F-4D97-AF65-F5344CB8AC3E}">
        <p14:creationId xmlns:p14="http://schemas.microsoft.com/office/powerpoint/2010/main" val="130186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you’ve activated your account by clicking on</a:t>
            </a:r>
            <a:r>
              <a:rPr lang="en-US" baseline="0" dirty="0" smtClean="0"/>
              <a:t> the activation link in that email, you will also receive this email about 5-10 minutes later containing the username and password that you chose for this account, along with a link to the login page on the BC Faculty </a:t>
            </a:r>
            <a:r>
              <a:rPr lang="en-US" baseline="0" dirty="0" err="1" smtClean="0"/>
              <a:t>Pressbooks</a:t>
            </a:r>
            <a:r>
              <a:rPr lang="en-US" baseline="0" dirty="0" smtClean="0"/>
              <a:t> website. </a:t>
            </a:r>
          </a:p>
          <a:p>
            <a:endParaRPr lang="en-US" baseline="0" dirty="0" smtClean="0"/>
          </a:p>
          <a:p>
            <a:r>
              <a:rPr lang="en-US" baseline="0" dirty="0" smtClean="0"/>
              <a:t>This email also contains a list of the resources available to help you use </a:t>
            </a:r>
            <a:r>
              <a:rPr lang="en-US" baseline="0" dirty="0" err="1" smtClean="0"/>
              <a:t>Pressbooks</a:t>
            </a:r>
            <a:r>
              <a:rPr lang="en-US" baseline="0" dirty="0" smtClean="0"/>
              <a:t> and informs that you have “been added to the </a:t>
            </a:r>
            <a:r>
              <a:rPr lang="en-US" baseline="0" dirty="0" err="1" smtClean="0"/>
              <a:t>PBNotifications</a:t>
            </a:r>
            <a:r>
              <a:rPr lang="en-US" baseline="0" dirty="0" smtClean="0"/>
              <a:t> mailing list in order to receive email notifications when there is a scheduled maintenance outage, system upgrade, or other significant change to the </a:t>
            </a:r>
            <a:r>
              <a:rPr lang="en-US" baseline="0" dirty="0" err="1" smtClean="0"/>
              <a:t>Pressbooks</a:t>
            </a:r>
            <a:r>
              <a:rPr lang="en-US" baseline="0" dirty="0" smtClean="0"/>
              <a:t> website.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are asked to contact the </a:t>
            </a:r>
            <a:r>
              <a:rPr lang="en-US" baseline="0" dirty="0" err="1" smtClean="0"/>
              <a:t>BCcampus</a:t>
            </a:r>
            <a:r>
              <a:rPr lang="en-US" baseline="0" dirty="0" smtClean="0"/>
              <a:t> Helpdesk (</a:t>
            </a:r>
            <a:r>
              <a:rPr lang="en-US" baseline="0" dirty="0" err="1" smtClean="0"/>
              <a:t>helpdesk@bccampus.ca</a:t>
            </a:r>
            <a:r>
              <a:rPr lang="en-US" baseline="0" dirty="0" smtClean="0"/>
              <a:t>) if you have questions.</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18</a:t>
            </a:fld>
            <a:endParaRPr lang="en-US"/>
          </a:p>
        </p:txBody>
      </p:sp>
    </p:spTree>
    <p:extLst>
      <p:ext uri="{BB962C8B-B14F-4D97-AF65-F5344CB8AC3E}">
        <p14:creationId xmlns:p14="http://schemas.microsoft.com/office/powerpoint/2010/main" val="1150862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login page accessed through the “Log in” link from the activation message. It also</a:t>
            </a:r>
            <a:r>
              <a:rPr lang="en-US" baseline="0" dirty="0" smtClean="0"/>
              <a:t> appears when you select “Sign in” from the </a:t>
            </a:r>
            <a:r>
              <a:rPr lang="en-US" baseline="0" dirty="0" err="1" smtClean="0"/>
              <a:t>Pressbooks</a:t>
            </a:r>
            <a:r>
              <a:rPr lang="en-US" baseline="0" dirty="0" smtClean="0"/>
              <a:t> home page at </a:t>
            </a:r>
            <a:r>
              <a:rPr lang="en-US" baseline="0" dirty="0" err="1" smtClean="0"/>
              <a:t>pressbooks.bccampus.ca</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19</a:t>
            </a:fld>
            <a:endParaRPr lang="en-US"/>
          </a:p>
        </p:txBody>
      </p:sp>
    </p:spTree>
    <p:extLst>
      <p:ext uri="{BB962C8B-B14F-4D97-AF65-F5344CB8AC3E}">
        <p14:creationId xmlns:p14="http://schemas.microsoft.com/office/powerpoint/2010/main" val="66691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our topics for today. </a:t>
            </a:r>
          </a:p>
          <a:p>
            <a:r>
              <a:rPr lang="en-US" dirty="0" smtClean="0"/>
              <a:t>A</a:t>
            </a:r>
            <a:r>
              <a:rPr lang="en-US" baseline="0" dirty="0" smtClean="0"/>
              <a:t> new lesson has been added: Lesson 2 </a:t>
            </a:r>
            <a:r>
              <a:rPr lang="mr-IN" baseline="0" dirty="0" smtClean="0"/>
              <a:t>–</a:t>
            </a:r>
            <a:r>
              <a:rPr lang="en-US" baseline="0" dirty="0" smtClean="0"/>
              <a:t> How to customize your account profile</a:t>
            </a:r>
          </a:p>
        </p:txBody>
      </p:sp>
      <p:sp>
        <p:nvSpPr>
          <p:cNvPr id="4" name="Slide Number Placeholder 3"/>
          <p:cNvSpPr>
            <a:spLocks noGrp="1"/>
          </p:cNvSpPr>
          <p:nvPr>
            <p:ph type="sldNum" sz="quarter" idx="10"/>
          </p:nvPr>
        </p:nvSpPr>
        <p:spPr/>
        <p:txBody>
          <a:bodyPr/>
          <a:lstStyle/>
          <a:p>
            <a:fld id="{E50CC43B-D8B0-AD49-926B-D2166CE8727F}" type="slidenum">
              <a:rPr lang="en-US" smtClean="0"/>
              <a:pPr/>
              <a:t>2</a:t>
            </a:fld>
            <a:endParaRPr lang="en-US"/>
          </a:p>
        </p:txBody>
      </p:sp>
    </p:spTree>
    <p:extLst>
      <p:ext uri="{BB962C8B-B14F-4D97-AF65-F5344CB8AC3E}">
        <p14:creationId xmlns:p14="http://schemas.microsoft.com/office/powerpoint/2010/main" val="278798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a reminder, here’s the home page where you started and created an account. It’s also where you can begin to sign in or log in. Use the same URL</a:t>
            </a:r>
            <a:r>
              <a:rPr lang="en-US" baseline="0" dirty="0" smtClean="0"/>
              <a:t> or web address: </a:t>
            </a:r>
            <a:r>
              <a:rPr lang="en-US" baseline="0" dirty="0" err="1" smtClean="0"/>
              <a:t>pressbooks.bccampus.ca</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20</a:t>
            </a:fld>
            <a:endParaRPr lang="en-US"/>
          </a:p>
        </p:txBody>
      </p:sp>
    </p:spTree>
    <p:extLst>
      <p:ext uri="{BB962C8B-B14F-4D97-AF65-F5344CB8AC3E}">
        <p14:creationId xmlns:p14="http://schemas.microsoft.com/office/powerpoint/2010/main" val="1796646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ever forget your password, simply go to the “Sign in/Log in” page and</a:t>
            </a:r>
            <a:r>
              <a:rPr lang="en-US" baseline="0" dirty="0" smtClean="0"/>
              <a:t> click on the “Lost your password” link to reset it</a:t>
            </a:r>
            <a:r>
              <a:rPr lang="mr-IN" baseline="0" dirty="0" smtClean="0"/>
              <a:t>…</a:t>
            </a:r>
            <a:endParaRPr lang="en-US" baseline="0" dirty="0" smtClean="0"/>
          </a:p>
          <a:p>
            <a:endParaRPr lang="en-US" baseline="0" dirty="0" smtClean="0"/>
          </a:p>
          <a:p>
            <a:r>
              <a:rPr lang="en-US"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21</a:t>
            </a:fld>
            <a:endParaRPr lang="en-US"/>
          </a:p>
        </p:txBody>
      </p:sp>
    </p:spTree>
    <p:extLst>
      <p:ext uri="{BB962C8B-B14F-4D97-AF65-F5344CB8AC3E}">
        <p14:creationId xmlns:p14="http://schemas.microsoft.com/office/powerpoint/2010/main" val="504048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you’ll be prompted to enter your username or the email address you used to create this account (if you also forget your username),</a:t>
            </a:r>
            <a:r>
              <a:rPr lang="en-US" baseline="0" dirty="0" smtClean="0"/>
              <a:t> after which you click on “Get New Password.”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22</a:t>
            </a:fld>
            <a:endParaRPr lang="en-US"/>
          </a:p>
        </p:txBody>
      </p:sp>
    </p:spTree>
    <p:extLst>
      <p:ext uri="{BB962C8B-B14F-4D97-AF65-F5344CB8AC3E}">
        <p14:creationId xmlns:p14="http://schemas.microsoft.com/office/powerpoint/2010/main" val="625946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email you receive which</a:t>
            </a:r>
            <a:r>
              <a:rPr lang="en-US" baseline="0" dirty="0" smtClean="0"/>
              <a:t> contains </a:t>
            </a:r>
            <a:r>
              <a:rPr lang="en-US" dirty="0" smtClean="0"/>
              <a:t>your username and a link to reset your password.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23</a:t>
            </a:fld>
            <a:endParaRPr lang="en-US"/>
          </a:p>
        </p:txBody>
      </p:sp>
    </p:spTree>
    <p:extLst>
      <p:ext uri="{BB962C8B-B14F-4D97-AF65-F5344CB8AC3E}">
        <p14:creationId xmlns:p14="http://schemas.microsoft.com/office/powerpoint/2010/main" val="1113924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click on the “Reset Password” link, this is the message you receive. You can accept the “strong” password provided by the system by clicking on “Reset Password” or clear this field and create your own. The system will judge the strength of your password as you enter it. </a:t>
            </a:r>
          </a:p>
          <a:p>
            <a:endParaRPr lang="en-US" baseline="0" dirty="0" smtClean="0"/>
          </a:p>
          <a:p>
            <a:r>
              <a:rPr lang="en-US" baseline="0" dirty="0" smtClean="0"/>
              <a:t>The criteria for a strong password include:</a:t>
            </a:r>
          </a:p>
          <a:p>
            <a:pPr marL="171450" indent="-171450">
              <a:buFont typeface="Arial" charset="0"/>
              <a:buChar char="•"/>
            </a:pPr>
            <a:r>
              <a:rPr lang="en-US" baseline="0" dirty="0" smtClean="0"/>
              <a:t>Lots of characters (12 mentioned here)</a:t>
            </a:r>
          </a:p>
          <a:p>
            <a:pPr marL="171450" indent="-171450">
              <a:buFont typeface="Arial" charset="0"/>
              <a:buChar char="•"/>
            </a:pPr>
            <a:r>
              <a:rPr lang="en-US" baseline="0" dirty="0" smtClean="0"/>
              <a:t>Upper and lower case letters, along with numbers and symbols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24</a:t>
            </a:fld>
            <a:endParaRPr lang="en-US"/>
          </a:p>
        </p:txBody>
      </p:sp>
    </p:spTree>
    <p:extLst>
      <p:ext uri="{BB962C8B-B14F-4D97-AF65-F5344CB8AC3E}">
        <p14:creationId xmlns:p14="http://schemas.microsoft.com/office/powerpoint/2010/main" val="282973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your password has</a:t>
            </a:r>
            <a:r>
              <a:rPr lang="en-US" baseline="0" dirty="0" smtClean="0"/>
              <a:t> been reset, you can log in.</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25</a:t>
            </a:fld>
            <a:endParaRPr lang="en-US"/>
          </a:p>
        </p:txBody>
      </p:sp>
    </p:spTree>
    <p:extLst>
      <p:ext uri="{BB962C8B-B14F-4D97-AF65-F5344CB8AC3E}">
        <p14:creationId xmlns:p14="http://schemas.microsoft.com/office/powerpoint/2010/main" val="660021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 you log in, if you have not created a book</a:t>
            </a:r>
            <a:r>
              <a:rPr lang="en-US" baseline="0" dirty="0" smtClean="0"/>
              <a:t> you will land on the Dashboard page of your account.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add a book, scroll over the “My Catalogue” link in the top left-hand corner, and select “Add a New book”</a:t>
            </a:r>
            <a:r>
              <a:rPr lang="mr-IN" baseline="0" dirty="0" smtClean="0"/>
              <a: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26</a:t>
            </a:fld>
            <a:endParaRPr lang="en-US"/>
          </a:p>
        </p:txBody>
      </p:sp>
    </p:spTree>
    <p:extLst>
      <p:ext uri="{BB962C8B-B14F-4D97-AF65-F5344CB8AC3E}">
        <p14:creationId xmlns:p14="http://schemas.microsoft.com/office/powerpoint/2010/main" val="1157666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which</a:t>
            </a:r>
            <a:r>
              <a:rPr lang="en-US" baseline="0" dirty="0" smtClean="0"/>
              <a:t> will take you to the “Create a new book” page. This page is similar to the one you see if you register a book at the same time as you create a new account. The only difference is the “Create a New Book” label at the top of the web page.</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27</a:t>
            </a:fld>
            <a:endParaRPr lang="en-US"/>
          </a:p>
        </p:txBody>
      </p:sp>
    </p:spTree>
    <p:extLst>
      <p:ext uri="{BB962C8B-B14F-4D97-AF65-F5344CB8AC3E}">
        <p14:creationId xmlns:p14="http://schemas.microsoft.com/office/powerpoint/2010/main" val="1857082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a:t>
            </a:r>
            <a:r>
              <a:rPr lang="en-US" baseline="0" dirty="0" smtClean="0"/>
              <a:t> before:</a:t>
            </a:r>
            <a:endParaRPr lang="en-US" dirty="0" smtClean="0"/>
          </a:p>
          <a:p>
            <a:r>
              <a:rPr lang="en-US" dirty="0" smtClean="0"/>
              <a:t>1. When appending the </a:t>
            </a:r>
            <a:r>
              <a:rPr lang="en-US" dirty="0" err="1" smtClean="0"/>
              <a:t>pressbooks.bccampus.ca</a:t>
            </a:r>
            <a:r>
              <a:rPr lang="en-US" dirty="0" smtClean="0"/>
              <a:t> URL with a descriptive phrase for your book, choose carefully because this cannot be changed once the book is created. </a:t>
            </a:r>
            <a:r>
              <a:rPr lang="en-US" baseline="0" dirty="0" smtClean="0"/>
              <a:t>One suggestion is to use the title of your book with no spaces. </a:t>
            </a:r>
            <a:r>
              <a:rPr lang="en-US" dirty="0" smtClean="0"/>
              <a:t>In this example</a:t>
            </a:r>
            <a:r>
              <a:rPr lang="en-US" baseline="0" dirty="0" smtClean="0"/>
              <a:t>, a unique URL is created by appending “</a:t>
            </a:r>
            <a:r>
              <a:rPr lang="en-US" baseline="0" dirty="0" err="1" smtClean="0"/>
              <a:t>sampletextbook</a:t>
            </a:r>
            <a:r>
              <a:rPr lang="en-US" baseline="0" dirty="0" smtClean="0"/>
              <a:t>” to </a:t>
            </a:r>
            <a:r>
              <a:rPr lang="en-US" baseline="0" dirty="0" err="1" smtClean="0"/>
              <a:t>pressbooks.bccampus.ca</a:t>
            </a:r>
            <a:r>
              <a:rPr lang="en-US" baseline="0" dirty="0" smtClean="0"/>
              <a:t>/. </a:t>
            </a:r>
          </a:p>
          <a:p>
            <a:r>
              <a:rPr lang="en-US" baseline="0" dirty="0" smtClean="0"/>
              <a:t>2. The book title can be changed later, so it isn’t as much of a concern.</a:t>
            </a:r>
          </a:p>
          <a:p>
            <a:r>
              <a:rPr lang="en-US" baseline="0" dirty="0" smtClean="0"/>
              <a:t>3. The book’s language can be chosen. ”English (Canada)” is the default choice.</a:t>
            </a:r>
          </a:p>
          <a:p>
            <a:r>
              <a:rPr lang="en-US" baseline="0" dirty="0" smtClean="0"/>
              <a:t>4. Under “Privacy”, it’s recommended that your book be set to private by selecting “No” to public. The default setting is “Yes.”</a:t>
            </a:r>
          </a:p>
          <a:p>
            <a:r>
              <a:rPr lang="en-US" baseline="0" dirty="0" smtClean="0"/>
              <a:t>5. Finally, click on “Create Book.”</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28</a:t>
            </a:fld>
            <a:endParaRPr lang="en-US"/>
          </a:p>
        </p:txBody>
      </p:sp>
    </p:spTree>
    <p:extLst>
      <p:ext uri="{BB962C8B-B14F-4D97-AF65-F5344CB8AC3E}">
        <p14:creationId xmlns:p14="http://schemas.microsoft.com/office/powerpoint/2010/main" val="352239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 book is created</a:t>
            </a:r>
            <a:r>
              <a:rPr lang="en-US" dirty="0" smtClean="0"/>
              <a:t>, you will be taken to the book’s Dashboard page. Lesson 3 will cover some of the basics about how to use the Dashboard.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29</a:t>
            </a:fld>
            <a:endParaRPr lang="en-US"/>
          </a:p>
        </p:txBody>
      </p:sp>
    </p:spTree>
    <p:extLst>
      <p:ext uri="{BB962C8B-B14F-4D97-AF65-F5344CB8AC3E}">
        <p14:creationId xmlns:p14="http://schemas.microsoft.com/office/powerpoint/2010/main" val="1208254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a:t>
            </a:r>
            <a:r>
              <a:rPr lang="en-US" dirty="0" err="1" smtClean="0"/>
              <a:t>BCcampus</a:t>
            </a:r>
            <a:r>
              <a:rPr lang="en-US" dirty="0" smtClean="0"/>
              <a:t> </a:t>
            </a:r>
            <a:r>
              <a:rPr lang="en-US" dirty="0" err="1" smtClean="0"/>
              <a:t>Pressbooks</a:t>
            </a:r>
            <a:r>
              <a:rPr lang="en-US" dirty="0" smtClean="0"/>
              <a:t> instances went</a:t>
            </a:r>
            <a:r>
              <a:rPr lang="en-US" baseline="0" dirty="0" smtClean="0"/>
              <a:t> through a major upgrade on March 16, 2018. For a list of changes made, see the “</a:t>
            </a:r>
            <a:r>
              <a:rPr lang="en-US" baseline="0" dirty="0" err="1" smtClean="0"/>
              <a:t>Pressbooks</a:t>
            </a:r>
            <a:r>
              <a:rPr lang="en-US" baseline="0" dirty="0" smtClean="0"/>
              <a:t> Updates” page under “</a:t>
            </a:r>
            <a:r>
              <a:rPr lang="en-US" baseline="0" dirty="0" err="1" smtClean="0"/>
              <a:t>Pressbooks</a:t>
            </a:r>
            <a:r>
              <a:rPr lang="en-US" baseline="0" dirty="0" smtClean="0"/>
              <a:t> Support” on the </a:t>
            </a:r>
            <a:r>
              <a:rPr lang="en-US" baseline="0" dirty="0" err="1" smtClean="0"/>
              <a:t>BCcampus</a:t>
            </a:r>
            <a:r>
              <a:rPr lang="en-US" baseline="0" dirty="0" smtClean="0"/>
              <a:t> Open Education website (</a:t>
            </a:r>
            <a:r>
              <a:rPr lang="en-US" baseline="0" dirty="0" err="1" smtClean="0"/>
              <a:t>open.bccampus.ca</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a:t>
            </a:fld>
            <a:endParaRPr lang="en-US"/>
          </a:p>
        </p:txBody>
      </p:sp>
    </p:spTree>
    <p:extLst>
      <p:ext uri="{BB962C8B-B14F-4D97-AF65-F5344CB8AC3E}">
        <p14:creationId xmlns:p14="http://schemas.microsoft.com/office/powerpoint/2010/main" val="639650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change the password for your account from the Dashboard</a:t>
            </a:r>
            <a:r>
              <a:rPr lang="en-US" baseline="0" dirty="0" smtClean="0"/>
              <a:t> by scrolling over the greeting “Hello” to reveal the drop-down menu for your </a:t>
            </a:r>
            <a:r>
              <a:rPr lang="en-US" baseline="0" dirty="0" err="1" smtClean="0"/>
              <a:t>accoun</a:t>
            </a:r>
            <a:r>
              <a:rPr lang="en-US" baseline="0" dirty="0" smtClean="0"/>
              <a:t> and selecting “Edit My Profile.”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30</a:t>
            </a:fld>
            <a:endParaRPr lang="en-US"/>
          </a:p>
        </p:txBody>
      </p:sp>
    </p:spTree>
    <p:extLst>
      <p:ext uri="{BB962C8B-B14F-4D97-AF65-F5344CB8AC3E}">
        <p14:creationId xmlns:p14="http://schemas.microsoft.com/office/powerpoint/2010/main" val="1311286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you’ll see this.</a:t>
            </a:r>
          </a:p>
          <a:p>
            <a:pPr marL="171450" indent="-171450">
              <a:buFont typeface="Arial" charset="0"/>
              <a:buChar char="•"/>
            </a:pPr>
            <a:r>
              <a:rPr lang="en-US" baseline="0" dirty="0" smtClean="0"/>
              <a:t>Note “Profile” in the top left corner</a:t>
            </a:r>
          </a:p>
          <a:p>
            <a:pPr marL="171450" indent="-171450">
              <a:buFont typeface="Arial" charset="0"/>
              <a:buChar char="•"/>
            </a:pPr>
            <a:r>
              <a:rPr lang="en-US" baseline="0" dirty="0" smtClean="0"/>
              <a:t>Scroll down this page until you see</a:t>
            </a:r>
            <a:r>
              <a:rPr lang="mr-IN" baseline="0" dirty="0" smtClean="0"/>
              <a:t>…</a:t>
            </a:r>
            <a:endParaRPr lang="en-US" baseline="0" dirty="0" smtClean="0"/>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31</a:t>
            </a:fld>
            <a:endParaRPr lang="en-US"/>
          </a:p>
        </p:txBody>
      </p:sp>
    </p:spTree>
    <p:extLst>
      <p:ext uri="{BB962C8B-B14F-4D97-AF65-F5344CB8AC3E}">
        <p14:creationId xmlns:p14="http://schemas.microsoft.com/office/powerpoint/2010/main" val="1540399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mr-IN" dirty="0" smtClean="0"/>
              <a:t>…</a:t>
            </a:r>
            <a:r>
              <a:rPr lang="en-US" dirty="0" smtClean="0"/>
              <a:t> the</a:t>
            </a:r>
            <a:r>
              <a:rPr lang="en-US" baseline="0" dirty="0" smtClean="0"/>
              <a:t> “Account Management” section at the bottom of the web page.</a:t>
            </a:r>
          </a:p>
          <a:p>
            <a:pPr marL="0" indent="0">
              <a:buFont typeface="Arial" charset="0"/>
              <a:buNone/>
            </a:pPr>
            <a:endParaRPr lang="en-US" baseline="0" dirty="0" smtClean="0"/>
          </a:p>
          <a:p>
            <a:pPr marL="0" indent="0">
              <a:buFont typeface="Arial" charset="0"/>
              <a:buNone/>
            </a:pPr>
            <a:r>
              <a:rPr lang="en-US" baseline="0" dirty="0" smtClean="0"/>
              <a:t>If you click on the “Generate Password” button</a:t>
            </a:r>
            <a:r>
              <a:rPr lang="mr-IN" baseline="0" dirty="0" smtClean="0"/>
              <a:t>…</a:t>
            </a:r>
            <a:endParaRPr lang="en-US" baseline="0" dirty="0" smtClean="0"/>
          </a:p>
          <a:p>
            <a:pPr marL="0" indent="0">
              <a:buFont typeface="Arial" charset="0"/>
              <a:buNone/>
            </a:pPr>
            <a:endParaRPr lang="en-US" baseline="0" dirty="0" smtClean="0"/>
          </a:p>
          <a:p>
            <a:pPr marL="0" indent="0">
              <a:buFont typeface="Arial" charset="0"/>
              <a:buNone/>
            </a:pPr>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32</a:t>
            </a:fld>
            <a:endParaRPr lang="en-US"/>
          </a:p>
        </p:txBody>
      </p:sp>
    </p:spTree>
    <p:extLst>
      <p:ext uri="{BB962C8B-B14F-4D97-AF65-F5344CB8AC3E}">
        <p14:creationId xmlns:p14="http://schemas.microsoft.com/office/powerpoint/2010/main" val="266525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the system will generate a “Strong” password for you. If you clear the “New Password” field, the system will evaluate</a:t>
            </a:r>
            <a:r>
              <a:rPr lang="en-US" baseline="0" dirty="0" smtClean="0"/>
              <a:t> the strength of your password as you enter a self-selected password.</a:t>
            </a:r>
          </a:p>
          <a:p>
            <a:endParaRPr lang="en-US" baseline="0" dirty="0" smtClean="0"/>
          </a:p>
          <a:p>
            <a:r>
              <a:rPr lang="en-US" baseline="0" dirty="0" smtClean="0"/>
              <a:t>Notice the ability to Hide your password and a “Cancel” button beside it to cancel this action.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33</a:t>
            </a:fld>
            <a:endParaRPr lang="en-US"/>
          </a:p>
        </p:txBody>
      </p:sp>
    </p:spTree>
    <p:extLst>
      <p:ext uri="{BB962C8B-B14F-4D97-AF65-F5344CB8AC3E}">
        <p14:creationId xmlns:p14="http://schemas.microsoft.com/office/powerpoint/2010/main" val="1374233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your password is hidden, but you can display it again with the “Show” button.</a:t>
            </a:r>
          </a:p>
        </p:txBody>
      </p:sp>
      <p:sp>
        <p:nvSpPr>
          <p:cNvPr id="4" name="Slide Number Placeholder 3"/>
          <p:cNvSpPr>
            <a:spLocks noGrp="1"/>
          </p:cNvSpPr>
          <p:nvPr>
            <p:ph type="sldNum" sz="quarter" idx="10"/>
          </p:nvPr>
        </p:nvSpPr>
        <p:spPr/>
        <p:txBody>
          <a:bodyPr/>
          <a:lstStyle/>
          <a:p>
            <a:fld id="{E50CC43B-D8B0-AD49-926B-D2166CE8727F}" type="slidenum">
              <a:rPr lang="en-US" smtClean="0"/>
              <a:t>34</a:t>
            </a:fld>
            <a:endParaRPr lang="en-US"/>
          </a:p>
        </p:txBody>
      </p:sp>
    </p:spTree>
    <p:extLst>
      <p:ext uri="{BB962C8B-B14F-4D97-AF65-F5344CB8AC3E}">
        <p14:creationId xmlns:p14="http://schemas.microsoft.com/office/powerpoint/2010/main" val="51409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“very weak” password </a:t>
            </a:r>
          </a:p>
          <a:p>
            <a:pPr marL="171450" indent="-171450">
              <a:buFont typeface="Arial" charset="0"/>
              <a:buChar char="•"/>
            </a:pPr>
            <a:r>
              <a:rPr lang="en-US" dirty="0" smtClean="0"/>
              <a:t>Notice that you can use a very weak password, but must check the “Confirm use of weak password” box before the system will allow you click the “Update Profile” button.</a:t>
            </a:r>
          </a:p>
          <a:p>
            <a:pPr marL="171450" indent="-171450">
              <a:buFont typeface="Arial" charset="0"/>
              <a:buChar char="•"/>
            </a:pPr>
            <a:r>
              <a:rPr lang="en-US" dirty="0" smtClean="0"/>
              <a:t>This “confirm” message appears for “very weak” and “weak” passwords.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35</a:t>
            </a:fld>
            <a:endParaRPr lang="en-US"/>
          </a:p>
        </p:txBody>
      </p:sp>
    </p:spTree>
    <p:extLst>
      <p:ext uri="{BB962C8B-B14F-4D97-AF65-F5344CB8AC3E}">
        <p14:creationId xmlns:p14="http://schemas.microsoft.com/office/powerpoint/2010/main" val="1524615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stronger password</a:t>
            </a:r>
            <a:r>
              <a:rPr lang="en-US" baseline="0" dirty="0" smtClean="0"/>
              <a:t> -- judged </a:t>
            </a:r>
            <a:r>
              <a:rPr lang="en-US" dirty="0" smtClean="0"/>
              <a:t>by the system to be of “medium” strength </a:t>
            </a:r>
            <a:r>
              <a:rPr lang="mr-IN" dirty="0" smtClean="0"/>
              <a:t>–</a:t>
            </a:r>
            <a:r>
              <a:rPr lang="en-US" dirty="0" smtClean="0"/>
              <a:t> which eliminates </a:t>
            </a:r>
            <a:r>
              <a:rPr lang="en-US" baseline="0" dirty="0" smtClean="0"/>
              <a:t>the</a:t>
            </a:r>
            <a:r>
              <a:rPr lang="en-US" dirty="0" smtClean="0"/>
              <a:t> confirmation checkbox.</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36</a:t>
            </a:fld>
            <a:endParaRPr lang="en-US"/>
          </a:p>
        </p:txBody>
      </p:sp>
    </p:spTree>
    <p:extLst>
      <p:ext uri="{BB962C8B-B14F-4D97-AF65-F5344CB8AC3E}">
        <p14:creationId xmlns:p14="http://schemas.microsoft.com/office/powerpoint/2010/main" val="422097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selected a new password</a:t>
            </a:r>
            <a:r>
              <a:rPr lang="en-US" baseline="0" dirty="0" smtClean="0"/>
              <a:t> for our account, the final step is to click the “Update Profile” button.</a:t>
            </a:r>
          </a:p>
        </p:txBody>
      </p:sp>
      <p:sp>
        <p:nvSpPr>
          <p:cNvPr id="4" name="Slide Number Placeholder 3"/>
          <p:cNvSpPr>
            <a:spLocks noGrp="1"/>
          </p:cNvSpPr>
          <p:nvPr>
            <p:ph type="sldNum" sz="quarter" idx="10"/>
          </p:nvPr>
        </p:nvSpPr>
        <p:spPr/>
        <p:txBody>
          <a:bodyPr/>
          <a:lstStyle/>
          <a:p>
            <a:fld id="{E50CC43B-D8B0-AD49-926B-D2166CE8727F}" type="slidenum">
              <a:rPr lang="en-US" smtClean="0"/>
              <a:t>37</a:t>
            </a:fld>
            <a:endParaRPr lang="en-US"/>
          </a:p>
        </p:txBody>
      </p:sp>
    </p:spTree>
    <p:extLst>
      <p:ext uri="{BB962C8B-B14F-4D97-AF65-F5344CB8AC3E}">
        <p14:creationId xmlns:p14="http://schemas.microsoft.com/office/powerpoint/2010/main" val="65601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Lesson 2: Customizing the profile page in your account.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this lesson, we’ll review some options on the Profile page of your account.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38</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Profile page is accessed via the drop-down list in the upper-right</a:t>
            </a:r>
            <a:r>
              <a:rPr lang="en-US" baseline="0" dirty="0" smtClean="0"/>
              <a:t> corner of your admin or book Dashboard view.</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39</a:t>
            </a:fld>
            <a:endParaRPr lang="en-US"/>
          </a:p>
        </p:txBody>
      </p:sp>
    </p:spTree>
    <p:extLst>
      <p:ext uri="{BB962C8B-B14F-4D97-AF65-F5344CB8AC3E}">
        <p14:creationId xmlns:p14="http://schemas.microsoft.com/office/powerpoint/2010/main" val="130056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Lesson</a:t>
            </a:r>
            <a:r>
              <a:rPr lang="en-US" sz="1200" baseline="0" dirty="0" smtClean="0">
                <a:latin typeface="Arial"/>
                <a:cs typeface="Arial"/>
              </a:rPr>
              <a:t> 1: </a:t>
            </a:r>
            <a:r>
              <a:rPr lang="en-US" sz="1200" dirty="0" smtClean="0">
                <a:latin typeface="Arial"/>
                <a:cs typeface="Arial"/>
              </a:rPr>
              <a:t>How to create a self -serve </a:t>
            </a:r>
            <a:r>
              <a:rPr lang="en-US" sz="1200" dirty="0" err="1" smtClean="0">
                <a:latin typeface="Arial"/>
                <a:cs typeface="Arial"/>
              </a:rPr>
              <a:t>Pressbooks</a:t>
            </a:r>
            <a:r>
              <a:rPr lang="en-US" sz="1200" dirty="0" smtClean="0">
                <a:latin typeface="Arial"/>
                <a:cs typeface="Arial"/>
              </a:rPr>
              <a:t> account and book</a:t>
            </a:r>
            <a:r>
              <a:rPr lang="en-US" sz="1200" baseline="0" dirty="0" smtClean="0">
                <a:latin typeface="Arial"/>
                <a:cs typeface="Arial"/>
              </a:rPr>
              <a:t> shell</a:t>
            </a:r>
            <a:endParaRPr lang="en-US" sz="12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smtClean="0">
                <a:latin typeface="Arial"/>
                <a:cs typeface="Arial"/>
              </a:rPr>
              <a:t>This</a:t>
            </a:r>
            <a:r>
              <a:rPr lang="en-US" sz="1200" baseline="0" dirty="0" smtClean="0">
                <a:latin typeface="Arial"/>
                <a:cs typeface="Arial"/>
              </a:rPr>
              <a:t> lesson also includes steps on how to recover and change your password.</a:t>
            </a:r>
            <a:endParaRPr lang="en-US" sz="1200" dirty="0" smtClean="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smtClean="0">
                <a:latin typeface="Arial"/>
                <a:cs typeface="Arial"/>
              </a:rPr>
              <a:t>If you have already created a</a:t>
            </a:r>
            <a:r>
              <a:rPr lang="en-US" sz="1200" baseline="0" dirty="0" smtClean="0">
                <a:latin typeface="Arial"/>
                <a:cs typeface="Arial"/>
              </a:rPr>
              <a:t> </a:t>
            </a:r>
            <a:r>
              <a:rPr lang="en-US" sz="1200" baseline="0" dirty="0" err="1" smtClean="0">
                <a:latin typeface="Arial"/>
                <a:cs typeface="Arial"/>
              </a:rPr>
              <a:t>Pressbooks</a:t>
            </a:r>
            <a:r>
              <a:rPr lang="en-US" sz="1200" dirty="0" smtClean="0">
                <a:latin typeface="Arial"/>
                <a:cs typeface="Arial"/>
              </a:rPr>
              <a:t> account, please</a:t>
            </a:r>
            <a:r>
              <a:rPr lang="en-US" sz="1200" baseline="0" dirty="0" smtClean="0">
                <a:latin typeface="Arial"/>
                <a:cs typeface="Arial"/>
              </a:rPr>
              <a:t> log in and </a:t>
            </a:r>
            <a:r>
              <a:rPr lang="en-US" sz="1200" dirty="0" smtClean="0">
                <a:latin typeface="Arial"/>
                <a:cs typeface="Arial"/>
              </a:rPr>
              <a:t>follow along.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customize the </a:t>
            </a:r>
            <a:r>
              <a:rPr lang="en-US" baseline="0" dirty="0" err="1" smtClean="0"/>
              <a:t>colour</a:t>
            </a:r>
            <a:r>
              <a:rPr lang="en-US" baseline="0" dirty="0" smtClean="0"/>
              <a:t> scheme of your account. For the </a:t>
            </a:r>
            <a:r>
              <a:rPr lang="en-US" baseline="0" dirty="0" err="1" smtClean="0"/>
              <a:t>BCcampus</a:t>
            </a:r>
            <a:r>
              <a:rPr lang="en-US" baseline="0" dirty="0" smtClean="0"/>
              <a:t> instances of </a:t>
            </a:r>
            <a:r>
              <a:rPr lang="en-US" baseline="0" dirty="0" err="1" smtClean="0"/>
              <a:t>Pressbooks</a:t>
            </a:r>
            <a:r>
              <a:rPr lang="en-US" baseline="0" dirty="0" smtClean="0"/>
              <a:t>, the “</a:t>
            </a:r>
            <a:r>
              <a:rPr lang="en-US" baseline="0" dirty="0" err="1" smtClean="0"/>
              <a:t>Pressbooks</a:t>
            </a:r>
            <a:r>
              <a:rPr lang="en-US" baseline="0" dirty="0" smtClean="0"/>
              <a:t>” </a:t>
            </a:r>
            <a:r>
              <a:rPr lang="en-US" baseline="0" dirty="0" err="1" smtClean="0"/>
              <a:t>colour</a:t>
            </a:r>
            <a:r>
              <a:rPr lang="en-US" baseline="0" dirty="0" smtClean="0"/>
              <a:t> scheme is actually the default setting, not the “Default setting.”</a:t>
            </a:r>
          </a:p>
          <a:p>
            <a:endParaRPr lang="en-US" baseline="0" dirty="0" smtClean="0"/>
          </a:p>
          <a:p>
            <a:r>
              <a:rPr lang="en-US" baseline="0" dirty="0" smtClean="0"/>
              <a:t>Regardless, choose your preferred </a:t>
            </a:r>
            <a:r>
              <a:rPr lang="en-US" baseline="0" dirty="0" err="1" smtClean="0"/>
              <a:t>colour</a:t>
            </a:r>
            <a:r>
              <a:rPr lang="en-US" baseline="0" dirty="0" smtClean="0"/>
              <a:t> from these selections. There is no need to save the new choice. The system saves it automatically.</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40</a:t>
            </a:fld>
            <a:endParaRPr lang="en-US"/>
          </a:p>
        </p:txBody>
      </p:sp>
    </p:spTree>
    <p:extLst>
      <p:ext uri="{BB962C8B-B14F-4D97-AF65-F5344CB8AC3E}">
        <p14:creationId xmlns:p14="http://schemas.microsoft.com/office/powerpoint/2010/main" val="1868553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Here is an example. At the top, the </a:t>
            </a:r>
            <a:r>
              <a:rPr lang="en-US" dirty="0" err="1" smtClean="0"/>
              <a:t>colour</a:t>
            </a:r>
            <a:r>
              <a:rPr lang="en-US" baseline="0" dirty="0" smtClean="0"/>
              <a:t> scheme “Ectoplasm” is selected. </a:t>
            </a:r>
          </a:p>
          <a:p>
            <a:pPr marL="0" indent="0">
              <a:buFont typeface="Arial" charset="0"/>
              <a:buNone/>
            </a:pPr>
            <a:endParaRPr lang="en-US" baseline="0" dirty="0" smtClean="0"/>
          </a:p>
          <a:p>
            <a:pPr marL="0" indent="0">
              <a:buFont typeface="Arial" charset="0"/>
              <a:buNone/>
            </a:pPr>
            <a:r>
              <a:rPr lang="en-US" baseline="0" dirty="0" smtClean="0"/>
              <a:t>Notice that the left-hand toolbar is purple and the highlighted “Users” link is light green compared to the default “</a:t>
            </a:r>
            <a:r>
              <a:rPr lang="en-US" baseline="0" dirty="0" err="1" smtClean="0"/>
              <a:t>Pressbooks</a:t>
            </a:r>
            <a:r>
              <a:rPr lang="en-US" baseline="0" dirty="0" smtClean="0"/>
              <a:t>” setting, shown under it, where red, white, and various shades of gray are applied.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41</a:t>
            </a:fld>
            <a:endParaRPr lang="en-US"/>
          </a:p>
        </p:txBody>
      </p:sp>
    </p:spTree>
    <p:extLst>
      <p:ext uri="{BB962C8B-B14F-4D97-AF65-F5344CB8AC3E}">
        <p14:creationId xmlns:p14="http://schemas.microsoft.com/office/powerpoint/2010/main" val="164600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There is a proofreading feature</a:t>
            </a:r>
            <a:r>
              <a:rPr lang="en-US" baseline="0" dirty="0" smtClean="0"/>
              <a:t> that allows you to pick a variety of rules that the system will monitor and point out as you write. </a:t>
            </a:r>
          </a:p>
          <a:p>
            <a:pPr marL="171450" indent="-171450">
              <a:buFont typeface="Arial" charset="0"/>
              <a:buChar char="•"/>
            </a:pPr>
            <a:r>
              <a:rPr lang="en-US" baseline="0" dirty="0" smtClean="0"/>
              <a:t>This feature also allows you to indicate when the proofreading feature should be enabled, i.e., when a page is first published and/or when it is updated.</a:t>
            </a:r>
          </a:p>
          <a:p>
            <a:pPr marL="171450" indent="-171450">
              <a:buFont typeface="Arial" charset="0"/>
              <a:buChar char="•"/>
            </a:pPr>
            <a:r>
              <a:rPr lang="en-US" baseline="0" dirty="0" smtClean="0"/>
              <a:t>Proofreading works for a variety of languages besides English such as French, German, Portuguese, and Spanish.</a:t>
            </a:r>
          </a:p>
          <a:p>
            <a:pPr marL="171450" indent="-171450">
              <a:buFont typeface="Arial" charset="0"/>
              <a:buChar char="•"/>
            </a:pPr>
            <a:r>
              <a:rPr lang="en-US" baseline="0" dirty="0" smtClean="0"/>
              <a:t>The system does not differentiate between Canadian, American, and British English</a:t>
            </a:r>
            <a:r>
              <a:rPr lang="mr-IN" baseline="0" dirty="0" smtClean="0"/>
              <a:t>…</a:t>
            </a:r>
            <a:r>
              <a:rPr lang="en-US" baseline="0" dirty="0" smtClean="0"/>
              <a:t>yet. However, the system houses words for each type of spelling.</a:t>
            </a:r>
          </a:p>
          <a:p>
            <a:pPr marL="171450" indent="-171450">
              <a:buFont typeface="Arial" charset="0"/>
              <a:buChar char="•"/>
            </a:pPr>
            <a:r>
              <a:rPr lang="en-US" baseline="0" dirty="0" smtClean="0"/>
              <a:t>For more information about this system, click on the “Learn more” link by the arrow.</a:t>
            </a:r>
          </a:p>
          <a:p>
            <a:endParaRPr lang="en-US" baseline="0" dirty="0" smtClean="0"/>
          </a:p>
          <a:p>
            <a:r>
              <a:rPr lang="en-US" b="1" baseline="0" dirty="0" smtClean="0"/>
              <a:t>NOTE: This system does not replace professional copy editing and proofreading that each open textbook or other educational resource should undergo before publishing.</a:t>
            </a:r>
            <a:endParaRPr lang="en-US" b="1" dirty="0"/>
          </a:p>
        </p:txBody>
      </p:sp>
      <p:sp>
        <p:nvSpPr>
          <p:cNvPr id="4" name="Slide Number Placeholder 3"/>
          <p:cNvSpPr>
            <a:spLocks noGrp="1"/>
          </p:cNvSpPr>
          <p:nvPr>
            <p:ph type="sldNum" sz="quarter" idx="10"/>
          </p:nvPr>
        </p:nvSpPr>
        <p:spPr/>
        <p:txBody>
          <a:bodyPr/>
          <a:lstStyle/>
          <a:p>
            <a:fld id="{E50CC43B-D8B0-AD49-926B-D2166CE8727F}" type="slidenum">
              <a:rPr lang="en-US" smtClean="0"/>
              <a:t>42</a:t>
            </a:fld>
            <a:endParaRPr lang="en-US"/>
          </a:p>
        </p:txBody>
      </p:sp>
    </p:spTree>
    <p:extLst>
      <p:ext uri="{BB962C8B-B14F-4D97-AF65-F5344CB8AC3E}">
        <p14:creationId xmlns:p14="http://schemas.microsoft.com/office/powerpoint/2010/main" val="123996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“Name” section of your Profile</a:t>
            </a:r>
            <a:r>
              <a:rPr lang="en-US" baseline="0" dirty="0" smtClean="0"/>
              <a:t> page automatically populates the “Nickname” field with the username you chose. </a:t>
            </a:r>
          </a:p>
          <a:p>
            <a:pPr marL="171450" indent="-171450">
              <a:buFont typeface="Arial" charset="0"/>
              <a:buChar char="•"/>
            </a:pPr>
            <a:r>
              <a:rPr lang="en-US" baseline="0" dirty="0" smtClean="0"/>
              <a:t>This is a required field AND the warning message “Your Nickname must be different than your login name (i.e., username)” will occasionally appear at the top of the Profile page after updating or saving changed or new information. </a:t>
            </a:r>
          </a:p>
          <a:p>
            <a:pPr marL="171450" indent="-171450">
              <a:buFont typeface="Arial" charset="0"/>
              <a:buChar char="•"/>
            </a:pPr>
            <a:r>
              <a:rPr lang="en-US" baseline="0" dirty="0" smtClean="0"/>
              <a:t>However, at this time, the system does not enforce this requirement; in other words, if the Nickname isn’t changed, nothing happens.</a:t>
            </a:r>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43</a:t>
            </a:fld>
            <a:endParaRPr lang="en-US"/>
          </a:p>
        </p:txBody>
      </p:sp>
    </p:spTree>
    <p:extLst>
      <p:ext uri="{BB962C8B-B14F-4D97-AF65-F5344CB8AC3E}">
        <p14:creationId xmlns:p14="http://schemas.microsoft.com/office/powerpoint/2010/main" val="1803281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However, as soon as you enter</a:t>
            </a:r>
            <a:r>
              <a:rPr lang="en-US" baseline="0" dirty="0" smtClean="0"/>
              <a:t> a new Nickname (here, ”Lauri” has been added), then it appears on the “Display name publicly as” drop-down list. </a:t>
            </a:r>
          </a:p>
          <a:p>
            <a:pPr marL="171450" indent="-171450">
              <a:buFont typeface="Arial" charset="0"/>
              <a:buChar char="•"/>
            </a:pPr>
            <a:r>
              <a:rPr lang="en-US" baseline="0" dirty="0" smtClean="0"/>
              <a:t>Whichever name you pick from this list and </a:t>
            </a:r>
            <a:r>
              <a:rPr lang="en-US" baseline="0" dirty="0" err="1" smtClean="0"/>
              <a:t>pdate</a:t>
            </a:r>
            <a:r>
              <a:rPr lang="en-US" baseline="0" dirty="0" smtClean="0"/>
              <a:t> at the bottom of the web page </a:t>
            </a:r>
            <a:r>
              <a:rPr lang="mr-IN" baseline="0" dirty="0" smtClean="0"/>
              <a:t>…</a:t>
            </a:r>
            <a:endParaRPr lang="en-US" baseline="0" dirty="0" smtClean="0"/>
          </a:p>
          <a:p>
            <a:endParaRPr lang="en-US" baseline="0" dirty="0" smtClean="0"/>
          </a:p>
          <a:p>
            <a:r>
              <a:rPr lang="en-US" baseline="0" dirty="0" smtClean="0"/>
              <a:t>GO TO NEXT SLIDE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44</a:t>
            </a:fld>
            <a:endParaRPr lang="en-US"/>
          </a:p>
        </p:txBody>
      </p:sp>
    </p:spTree>
    <p:extLst>
      <p:ext uri="{BB962C8B-B14F-4D97-AF65-F5344CB8AC3E}">
        <p14:creationId xmlns:p14="http://schemas.microsoft.com/office/powerpoint/2010/main" val="869321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is displayed</a:t>
            </a:r>
            <a:r>
              <a:rPr lang="en-US" baseline="0" dirty="0" smtClean="0"/>
              <a:t> on the administrative interface, including your User label so that “lauritest2” is now “Lauri.”</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45</a:t>
            </a:fld>
            <a:endParaRPr lang="en-US"/>
          </a:p>
        </p:txBody>
      </p:sp>
    </p:spTree>
    <p:extLst>
      <p:ext uri="{BB962C8B-B14F-4D97-AF65-F5344CB8AC3E}">
        <p14:creationId xmlns:p14="http://schemas.microsoft.com/office/powerpoint/2010/main" val="3487240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Lesson 3: How to</a:t>
            </a:r>
            <a:r>
              <a:rPr lang="en-US" sz="1200" baseline="0" dirty="0" smtClean="0">
                <a:latin typeface="Arial"/>
                <a:cs typeface="Arial"/>
              </a:rPr>
              <a:t> navigate the Dashboard will be covered next.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will be a high level review of the tools available when working on a book in </a:t>
            </a:r>
            <a:r>
              <a:rPr lang="en-US" baseline="0" dirty="0" err="1" smtClean="0"/>
              <a:t>Pressbooks</a:t>
            </a:r>
            <a:r>
              <a:rPr lang="en-US" baseline="0" dirty="0" smtClean="0"/>
              <a:t>. More detailed discussions are offered in some of the intermediate </a:t>
            </a:r>
            <a:r>
              <a:rPr lang="en-US" baseline="0" dirty="0" err="1" smtClean="0"/>
              <a:t>Pressbooks</a:t>
            </a:r>
            <a:r>
              <a:rPr lang="en-US" baseline="0" dirty="0" smtClean="0"/>
              <a:t> webinars.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46</a:t>
            </a:fld>
            <a:endParaRPr lang="en-US"/>
          </a:p>
        </p:txBody>
      </p:sp>
    </p:spTree>
    <p:extLst>
      <p:ext uri="{BB962C8B-B14F-4D97-AF65-F5344CB8AC3E}">
        <p14:creationId xmlns:p14="http://schemas.microsoft.com/office/powerpoint/2010/main" val="1749226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page you’ll see when you first log into your account. The “My Books” in the top right corner will take you to the Dashboard of your account.</a:t>
            </a:r>
          </a:p>
          <a:p>
            <a:r>
              <a:rPr lang="en-US" baseline="0" dirty="0" smtClean="0"/>
              <a:t>Also notice new information about which browsers work best with </a:t>
            </a:r>
            <a:r>
              <a:rPr lang="en-US" baseline="0" dirty="0" err="1" smtClean="0"/>
              <a:t>Pressbooks</a:t>
            </a:r>
            <a:r>
              <a:rPr lang="en-US" baseline="0" dirty="0" smtClean="0"/>
              <a:t>. IE or Internet Explorer is no longer supported for this authoring platform so we advise that you either update your browser to Microsoft Edge or switch to other supported browsers such as Chrome, Firefox, or Safari.</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47</a:t>
            </a:fld>
            <a:endParaRPr lang="en-US"/>
          </a:p>
        </p:txBody>
      </p:sp>
    </p:spTree>
    <p:extLst>
      <p:ext uri="{BB962C8B-B14F-4D97-AF65-F5344CB8AC3E}">
        <p14:creationId xmlns:p14="http://schemas.microsoft.com/office/powerpoint/2010/main" val="183628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your account Dashboard:</a:t>
            </a:r>
          </a:p>
          <a:p>
            <a:pPr marL="171450" indent="-171450">
              <a:buFont typeface="Arial" charset="0"/>
              <a:buChar char="•"/>
            </a:pPr>
            <a:r>
              <a:rPr lang="en-US" dirty="0" smtClean="0"/>
              <a:t>Scroll</a:t>
            </a:r>
            <a:r>
              <a:rPr lang="en-US" baseline="0" dirty="0" smtClean="0"/>
              <a:t> over “My Catalogue”</a:t>
            </a:r>
          </a:p>
          <a:p>
            <a:pPr marL="171450" indent="-171450">
              <a:buFont typeface="Arial" charset="0"/>
              <a:buChar char="•"/>
            </a:pPr>
            <a:r>
              <a:rPr lang="en-US" baseline="0" dirty="0" smtClean="0"/>
              <a:t>Select the arrow by a book </a:t>
            </a:r>
          </a:p>
          <a:p>
            <a:pPr marL="171450" indent="-171450">
              <a:buFont typeface="Arial" charset="0"/>
              <a:buChar char="•"/>
            </a:pPr>
            <a:r>
              <a:rPr lang="en-US" baseline="0" dirty="0" smtClean="0"/>
              <a:t>Click on its “Dashboard” (this is the edit view)</a:t>
            </a:r>
          </a:p>
          <a:p>
            <a:pPr marL="171450" indent="-171450">
              <a:buFont typeface="Arial" charset="0"/>
              <a:buChar char="•"/>
            </a:pPr>
            <a:r>
              <a:rPr lang="en-US" baseline="0" dirty="0" smtClean="0"/>
              <a:t>“Visit Book” is the book or reader view</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48</a:t>
            </a:fld>
            <a:endParaRPr lang="en-US"/>
          </a:p>
        </p:txBody>
      </p:sp>
    </p:spTree>
    <p:extLst>
      <p:ext uri="{BB962C8B-B14F-4D97-AF65-F5344CB8AC3E}">
        <p14:creationId xmlns:p14="http://schemas.microsoft.com/office/powerpoint/2010/main" val="710526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book Dashboard provides an overview of your book. </a:t>
            </a:r>
          </a:p>
          <a:p>
            <a:pPr marL="171450" indent="-171450">
              <a:buFont typeface="Arial" charset="0"/>
              <a:buChar char="•"/>
            </a:pPr>
            <a:r>
              <a:rPr lang="en-US" dirty="0" smtClean="0"/>
              <a:t>Various tools can be found in the left column toolbar</a:t>
            </a:r>
          </a:p>
          <a:p>
            <a:pPr marL="171450" indent="-171450">
              <a:buFont typeface="Arial" charset="0"/>
              <a:buChar char="•"/>
            </a:pPr>
            <a:r>
              <a:rPr lang="en-US" dirty="0" smtClean="0"/>
              <a:t>Parts and</a:t>
            </a:r>
            <a:r>
              <a:rPr lang="en-US" baseline="0" dirty="0" smtClean="0"/>
              <a:t> chapters of a book are in the middle</a:t>
            </a:r>
          </a:p>
          <a:p>
            <a:pPr marL="171450" indent="-171450">
              <a:buFont typeface="Arial" charset="0"/>
              <a:buChar char="•"/>
            </a:pPr>
            <a:r>
              <a:rPr lang="en-US" baseline="0" dirty="0" smtClean="0"/>
              <a:t>All Users who have access to a book are shown on the right</a:t>
            </a:r>
          </a:p>
          <a:p>
            <a:pPr marL="171450" indent="-171450">
              <a:buFontTx/>
              <a:buChar cha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book has no imported or newly created content yet. However, it does have: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An “Introduction” in the Front Matter</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“Chapter 1” in the Main Body</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An “Appendix” in the Back Matter</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Pressbooks</a:t>
            </a:r>
            <a:r>
              <a:rPr lang="en-US" baseline="0" dirty="0" smtClean="0"/>
              <a:t> creates these sample shell “chapters” for each of a newly created book’s parts, i.e. the Front Matter part, the Main Body part, and the Back Matter part.</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49</a:t>
            </a:fld>
            <a:endParaRPr lang="en-US"/>
          </a:p>
        </p:txBody>
      </p:sp>
    </p:spTree>
    <p:extLst>
      <p:ext uri="{BB962C8B-B14F-4D97-AF65-F5344CB8AC3E}">
        <p14:creationId xmlns:p14="http://schemas.microsoft.com/office/powerpoint/2010/main" val="29077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begin, go to </a:t>
            </a:r>
            <a:r>
              <a:rPr lang="en-US" dirty="0" err="1" smtClean="0"/>
              <a:t>pressbooks.bccampus.ca</a:t>
            </a:r>
            <a:r>
              <a:rPr lang="en-US" baseline="0" dirty="0" smtClean="0"/>
              <a:t> and c</a:t>
            </a:r>
            <a:r>
              <a:rPr lang="en-US" dirty="0" smtClean="0"/>
              <a:t>lick “Sign</a:t>
            </a:r>
            <a:r>
              <a:rPr lang="en-US" baseline="0" dirty="0" smtClean="0"/>
              <a:t> Up</a:t>
            </a:r>
            <a:r>
              <a:rPr lang="en-US" dirty="0" smtClean="0"/>
              <a:t>”</a:t>
            </a:r>
            <a:r>
              <a:rPr lang="en-US" baseline="0" dirty="0" smtClean="0"/>
              <a:t> (by #2).</a:t>
            </a:r>
            <a:endParaRPr lang="en-US" dirty="0" smtClean="0"/>
          </a:p>
          <a:p>
            <a:pPr marL="0" indent="0" algn="l">
              <a:buFont typeface="Arial" charset="0"/>
              <a:buNone/>
            </a:pPr>
            <a:endParaRPr lang="en-US" dirty="0" smtClean="0"/>
          </a:p>
          <a:p>
            <a:pPr marL="0" indent="0" algn="l">
              <a:buFont typeface="Arial" charset="0"/>
              <a:buNone/>
            </a:pPr>
            <a:r>
              <a:rPr lang="en-US" dirty="0" smtClean="0"/>
              <a:t>Also take note of a couple new features on this page:</a:t>
            </a:r>
          </a:p>
          <a:p>
            <a:pPr marL="228600" indent="-228600" algn="l">
              <a:buFont typeface="Arial" charset="0"/>
              <a:buAutoNum type="arabicPeriod"/>
            </a:pPr>
            <a:r>
              <a:rPr lang="en-US" dirty="0" smtClean="0"/>
              <a:t>For</a:t>
            </a:r>
            <a:r>
              <a:rPr lang="en-US" baseline="0" dirty="0" smtClean="0"/>
              <a:t> those with visual impairment, accessibility has been enhanced with the ability to “Increase Font Size” in the upper right-hand corner.</a:t>
            </a:r>
          </a:p>
          <a:p>
            <a:pPr marL="228600" indent="-228600" algn="l">
              <a:buFont typeface="Arial" charset="0"/>
              <a:buAutoNum type="arabicPeriod"/>
            </a:pPr>
            <a:r>
              <a:rPr lang="en-US" baseline="0" dirty="0" smtClean="0"/>
              <a:t>For additional information about this self-serve instance of </a:t>
            </a:r>
            <a:r>
              <a:rPr lang="en-US" baseline="0" dirty="0" err="1" smtClean="0"/>
              <a:t>Pressbooks</a:t>
            </a:r>
            <a:r>
              <a:rPr lang="en-US" baseline="0" dirty="0" smtClean="0"/>
              <a:t>, click on “Learn More” by #3</a:t>
            </a:r>
            <a:r>
              <a:rPr lang="mr-IN" baseline="0" dirty="0" smtClean="0"/>
              <a:t>…</a:t>
            </a:r>
            <a:endParaRPr lang="en-US" baseline="0" dirty="0" smtClean="0"/>
          </a:p>
          <a:p>
            <a:pPr marL="228600" indent="-228600" algn="l">
              <a:buFont typeface="Arial" charset="0"/>
              <a:buAutoNum type="arabicPeriod"/>
            </a:pPr>
            <a:endParaRPr lang="en-US" baseline="0" dirty="0" smtClean="0"/>
          </a:p>
          <a:p>
            <a:pPr marL="0" indent="0" algn="l">
              <a:buFont typeface="Arial" charset="0"/>
              <a:buNone/>
            </a:pPr>
            <a:r>
              <a:rPr lang="en-US" baseline="0" dirty="0" smtClean="0"/>
              <a:t>GO TO NEXT SLIDE</a:t>
            </a:r>
          </a:p>
          <a:p>
            <a:pPr marL="0" indent="0" algn="l">
              <a:buFont typeface="Arial"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a:t>
            </a:fld>
            <a:endParaRPr lang="en-US"/>
          </a:p>
        </p:txBody>
      </p:sp>
    </p:spTree>
    <p:extLst>
      <p:ext uri="{BB962C8B-B14F-4D97-AF65-F5344CB8AC3E}">
        <p14:creationId xmlns:p14="http://schemas.microsoft.com/office/powerpoint/2010/main" val="891978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pointed out before, </a:t>
            </a:r>
            <a:r>
              <a:rPr lang="en-US" baseline="0" dirty="0" smtClean="0"/>
              <a:t>i</a:t>
            </a:r>
            <a:r>
              <a:rPr lang="en-US" dirty="0" smtClean="0"/>
              <a:t>f you have more than one book in your account, use “My Catalogue” to expose a drop-down</a:t>
            </a:r>
            <a:r>
              <a:rPr lang="en-US" baseline="0" dirty="0" smtClean="0"/>
              <a:t> list</a:t>
            </a:r>
            <a:r>
              <a:rPr lang="en-US" dirty="0" smtClean="0"/>
              <a:t> with all books in your account. </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50</a:t>
            </a:fld>
            <a:endParaRPr lang="en-US"/>
          </a:p>
        </p:txBody>
      </p:sp>
    </p:spTree>
    <p:extLst>
      <p:ext uri="{BB962C8B-B14F-4D97-AF65-F5344CB8AC3E}">
        <p14:creationId xmlns:p14="http://schemas.microsoft.com/office/powerpoint/2010/main" val="250616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scroll over a selected book title, three options will appear:</a:t>
            </a:r>
          </a:p>
          <a:p>
            <a:pPr marL="228600" indent="-228600">
              <a:buAutoNum type="arabicPeriod"/>
            </a:pPr>
            <a:r>
              <a:rPr lang="en-US" dirty="0" smtClean="0"/>
              <a:t>Visit Site – this is how the book appears online, the web version, to the reader. </a:t>
            </a:r>
          </a:p>
          <a:p>
            <a:pPr marL="685800" lvl="1" indent="-228600">
              <a:buFont typeface="+mj-lt"/>
              <a:buAutoNum type="alphaLcPeriod"/>
            </a:pPr>
            <a:r>
              <a:rPr lang="en-US" dirty="0" smtClean="0"/>
              <a:t>If you click on the book’s title (with the book icon to</a:t>
            </a:r>
            <a:r>
              <a:rPr lang="en-US" baseline="0" dirty="0" smtClean="0"/>
              <a:t> the left of the title), this will accomplish the same thing.</a:t>
            </a:r>
          </a:p>
          <a:p>
            <a:pPr marL="228600" lvl="0" indent="-228600">
              <a:buAutoNum type="arabicPeriod"/>
            </a:pPr>
            <a:r>
              <a:rPr lang="en-US" baseline="0" dirty="0" smtClean="0"/>
              <a:t>Delete Book </a:t>
            </a:r>
            <a:r>
              <a:rPr lang="mr-IN" baseline="0" dirty="0" smtClean="0"/>
              <a:t>–</a:t>
            </a:r>
            <a:r>
              <a:rPr lang="en-US" baseline="0" dirty="0" smtClean="0"/>
              <a:t> this lets you to delete a book</a:t>
            </a:r>
          </a:p>
          <a:p>
            <a:pPr marL="228600" indent="-228600">
              <a:buAutoNum type="arabicPeriod"/>
            </a:pPr>
            <a:r>
              <a:rPr lang="en-US" baseline="0" dirty="0" smtClean="0"/>
              <a:t>Dashboard – exposes the Visual Editor where you can add content and make changes</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51</a:t>
            </a:fld>
            <a:endParaRPr lang="en-US"/>
          </a:p>
        </p:txBody>
      </p:sp>
    </p:spTree>
    <p:extLst>
      <p:ext uri="{BB962C8B-B14F-4D97-AF65-F5344CB8AC3E}">
        <p14:creationId xmlns:p14="http://schemas.microsoft.com/office/powerpoint/2010/main" val="8018215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book as viewed online by the reader. There are several features to take note of.</a:t>
            </a:r>
          </a:p>
          <a:p>
            <a:endParaRPr lang="en-US" dirty="0" smtClean="0"/>
          </a:p>
          <a:p>
            <a:r>
              <a:rPr lang="en-US" dirty="0" smtClean="0"/>
              <a:t>In the top right-hand corner:</a:t>
            </a:r>
          </a:p>
          <a:p>
            <a:pPr marL="228600" indent="-228600">
              <a:buFont typeface="Arial" charset="0"/>
              <a:buChar char="•"/>
            </a:pPr>
            <a:r>
              <a:rPr lang="en-US" dirty="0" smtClean="0"/>
              <a:t>The “Home” link (circled in pink) will</a:t>
            </a:r>
            <a:r>
              <a:rPr lang="en-US" baseline="0" dirty="0" smtClean="0"/>
              <a:t> push the top white banner out of view and leave the home page of the book</a:t>
            </a:r>
          </a:p>
          <a:p>
            <a:pPr marL="228600" indent="-228600">
              <a:buFont typeface="Arial" charset="0"/>
              <a:buChar char="•"/>
            </a:pPr>
            <a:r>
              <a:rPr lang="en-US" baseline="0" dirty="0" smtClean="0"/>
              <a:t>The “Read” link (circled in red) takes you to the first page of the book. This can also be accomplished with the “Read Book” button by the red arrow.</a:t>
            </a:r>
          </a:p>
          <a:p>
            <a:pPr marL="228600" indent="-228600">
              <a:buFont typeface="Arial" charset="0"/>
              <a:buChar char="•"/>
            </a:pPr>
            <a:r>
              <a:rPr lang="en-US" baseline="0" dirty="0" smtClean="0"/>
              <a:t>The “Admin” link (by the blue arrow) takes you back to the Dashboard. Only individuals with administrative access to a book (the owner of the account and other users assigned to the book by the account owner) will see this link.</a:t>
            </a:r>
          </a:p>
          <a:p>
            <a:pPr marL="228600" indent="-228600">
              <a:buFont typeface="Arial" charset="0"/>
              <a:buChar char="•"/>
            </a:pPr>
            <a:r>
              <a:rPr lang="en-US" baseline="0" dirty="0" smtClean="0"/>
              <a:t>And the “Sign out” link, also viewable only by individuals with administrative access.</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52</a:t>
            </a:fld>
            <a:endParaRPr lang="en-US"/>
          </a:p>
        </p:txBody>
      </p:sp>
    </p:spTree>
    <p:extLst>
      <p:ext uri="{BB962C8B-B14F-4D97-AF65-F5344CB8AC3E}">
        <p14:creationId xmlns:p14="http://schemas.microsoft.com/office/powerpoint/2010/main" val="1552270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items to take note of are:</a:t>
            </a:r>
          </a:p>
          <a:p>
            <a:pPr marL="228600" indent="-228600">
              <a:buFont typeface="Arial" charset="0"/>
              <a:buChar char="•"/>
            </a:pPr>
            <a:r>
              <a:rPr lang="en-US" dirty="0" smtClean="0"/>
              <a:t>The accessibility “Increase Font Size” feature in the top right corner (by the dark blue arrow)</a:t>
            </a:r>
          </a:p>
          <a:p>
            <a:pPr marL="228600" indent="-228600">
              <a:buFont typeface="Arial" charset="0"/>
              <a:buChar char="•"/>
            </a:pPr>
            <a:r>
              <a:rPr lang="en-US" dirty="0" smtClean="0"/>
              <a:t>The “Search” field,</a:t>
            </a:r>
            <a:r>
              <a:rPr lang="en-US" baseline="0" dirty="0" smtClean="0"/>
              <a:t> also in the top right corner (by the green arrow)</a:t>
            </a:r>
          </a:p>
          <a:p>
            <a:pPr marL="228600" indent="-228600">
              <a:buFont typeface="Arial" charset="0"/>
              <a:buChar char="•"/>
            </a:pPr>
            <a:r>
              <a:rPr lang="en-US" baseline="0" dirty="0" smtClean="0"/>
              <a:t>The spot where the book’s cover is displayed once it is uploaded into the book via the Book Info page (circled in light blue)</a:t>
            </a:r>
          </a:p>
          <a:p>
            <a:pPr marL="228600" indent="-228600">
              <a:buFont typeface="Arial" charset="0"/>
              <a:buChar char="•"/>
            </a:pPr>
            <a:r>
              <a:rPr lang="en-US" baseline="0" dirty="0" smtClean="0"/>
              <a:t>The book’s title (“Sample Textbook”) </a:t>
            </a:r>
          </a:p>
          <a:p>
            <a:pPr marL="228600" indent="-228600">
              <a:buFont typeface="Arial" charset="0"/>
              <a:buChar char="•"/>
            </a:pPr>
            <a:r>
              <a:rPr lang="en-US" baseline="0" dirty="0" smtClean="0"/>
              <a:t>The permissions for a book. This says “All Rights Reserved” indicating that an open-copyright </a:t>
            </a:r>
            <a:r>
              <a:rPr lang="en-US" baseline="0" dirty="0" err="1" smtClean="0"/>
              <a:t>licence</a:t>
            </a:r>
            <a:r>
              <a:rPr lang="en-US" baseline="0" dirty="0" smtClean="0"/>
              <a:t> has not yet been assigned to the book. This is done on the Book Info page. “All rights reserved” is the default setting for permissions for this system, and for copyright in general.</a:t>
            </a:r>
          </a:p>
          <a:p>
            <a:pPr marL="228600" indent="-228600">
              <a:buFont typeface="Arial" charset="0"/>
              <a:buChar char="•"/>
            </a:pPr>
            <a:r>
              <a:rPr lang="en-US" baseline="0" dirty="0" smtClean="0"/>
              <a:t>The icons to social media </a:t>
            </a:r>
            <a:r>
              <a:rPr lang="mr-IN" baseline="0" dirty="0" smtClean="0"/>
              <a:t>–</a:t>
            </a:r>
            <a:r>
              <a:rPr lang="en-US" baseline="0" dirty="0" smtClean="0"/>
              <a:t> Twitter and Facebook </a:t>
            </a:r>
            <a:r>
              <a:rPr lang="mr-IN" baseline="0" dirty="0" smtClean="0"/>
              <a:t>–</a:t>
            </a:r>
            <a:r>
              <a:rPr lang="en-US" baseline="0" dirty="0" smtClean="0"/>
              <a:t> by the red arrow and under the “Read Book” button</a:t>
            </a:r>
          </a:p>
          <a:p>
            <a:pPr marL="228600" indent="-228600">
              <a:buFont typeface="Arial" charset="0"/>
              <a:buChar cha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53</a:t>
            </a:fld>
            <a:endParaRPr lang="en-US"/>
          </a:p>
        </p:txBody>
      </p:sp>
    </p:spTree>
    <p:extLst>
      <p:ext uri="{BB962C8B-B14F-4D97-AF65-F5344CB8AC3E}">
        <p14:creationId xmlns:p14="http://schemas.microsoft.com/office/powerpoint/2010/main" val="316805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here is the pop-up web page that appears when the Twitter icon is clicked</a:t>
            </a:r>
            <a:r>
              <a:rPr lang="en-US" baseline="0" dirty="0" smtClean="0"/>
              <a:t> to help you tweet about a published book.</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54</a:t>
            </a:fld>
            <a:endParaRPr lang="en-US"/>
          </a:p>
        </p:txBody>
      </p:sp>
    </p:spTree>
    <p:extLst>
      <p:ext uri="{BB962C8B-B14F-4D97-AF65-F5344CB8AC3E}">
        <p14:creationId xmlns:p14="http://schemas.microsoft.com/office/powerpoint/2010/main" val="972880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middle of a book’s home page where the table of contents are listed and information about the book appear. Once</a:t>
            </a:r>
            <a:r>
              <a:rPr lang="en-US" baseline="0" dirty="0" smtClean="0"/>
              <a:t> this information has been filled out on the Book Info page, this info will appear here.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55</a:t>
            </a:fld>
            <a:endParaRPr lang="en-US"/>
          </a:p>
        </p:txBody>
      </p:sp>
    </p:spTree>
    <p:extLst>
      <p:ext uri="{BB962C8B-B14F-4D97-AF65-F5344CB8AC3E}">
        <p14:creationId xmlns:p14="http://schemas.microsoft.com/office/powerpoint/2010/main" val="3879413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bottom of the book’s home is</a:t>
            </a:r>
            <a:r>
              <a:rPr lang="en-US" baseline="0" dirty="0" smtClean="0"/>
              <a:t> where</a:t>
            </a:r>
            <a:r>
              <a:rPr lang="en-US" dirty="0" smtClean="0"/>
              <a:t> metadata displays once it’s been added to the book.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56</a:t>
            </a:fld>
            <a:endParaRPr lang="en-US"/>
          </a:p>
        </p:txBody>
      </p:sp>
    </p:spTree>
    <p:extLst>
      <p:ext uri="{BB962C8B-B14F-4D97-AF65-F5344CB8AC3E}">
        <p14:creationId xmlns:p14="http://schemas.microsoft.com/office/powerpoint/2010/main" val="1250684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can see all of the tools available in the Dashboard view. When you create a </a:t>
            </a:r>
            <a:r>
              <a:rPr lang="en-US" dirty="0" err="1" smtClean="0"/>
              <a:t>Pressbooks</a:t>
            </a:r>
            <a:r>
              <a:rPr lang="en-US" dirty="0" smtClean="0"/>
              <a:t> account, you are automatically assigned as the administrator</a:t>
            </a:r>
            <a:r>
              <a:rPr lang="en-US" baseline="0" dirty="0" smtClean="0"/>
              <a:t> so you will have access to these functions. Lesser roles such as Editor, Author, and Subscriber do not see/access all of these tools.</a:t>
            </a:r>
          </a:p>
          <a:p>
            <a:endParaRPr lang="en-US" baseline="0" dirty="0" smtClean="0"/>
          </a:p>
          <a:p>
            <a:r>
              <a:rPr lang="en-US" baseline="0" dirty="0" smtClean="0"/>
              <a:t>When you click on “Organize”, the drop-down list allows you to do many things which we go over in a minute:</a:t>
            </a:r>
          </a:p>
          <a:p>
            <a:pPr marL="228600" indent="-228600">
              <a:buAutoNum type="arabicPeriod"/>
            </a:pPr>
            <a:r>
              <a:rPr lang="en-US" baseline="0" dirty="0" smtClean="0"/>
              <a:t>Organize parts and chapters</a:t>
            </a:r>
          </a:p>
          <a:p>
            <a:pPr marL="228600" indent="-228600">
              <a:buAutoNum type="arabicPeriod"/>
            </a:pPr>
            <a:r>
              <a:rPr lang="en-US" baseline="0" dirty="0" smtClean="0"/>
              <a:t>Add a part</a:t>
            </a:r>
          </a:p>
          <a:p>
            <a:pPr marL="228600" indent="-228600">
              <a:buAutoNum type="arabicPeriod"/>
            </a:pPr>
            <a:r>
              <a:rPr lang="en-US" baseline="0" dirty="0" smtClean="0"/>
              <a:t>Add a chapter</a:t>
            </a:r>
          </a:p>
          <a:p>
            <a:pPr marL="228600" indent="-228600">
              <a:buAutoNum type="arabicPeriod"/>
            </a:pPr>
            <a:r>
              <a:rPr lang="en-US" baseline="0" dirty="0" smtClean="0"/>
              <a:t>Add front matter </a:t>
            </a:r>
          </a:p>
          <a:p>
            <a:pPr marL="228600" indent="-228600">
              <a:buAutoNum type="arabicPeriod"/>
            </a:pPr>
            <a:r>
              <a:rPr lang="en-US" baseline="0" dirty="0" smtClean="0"/>
              <a:t>Add back matter</a:t>
            </a:r>
          </a:p>
          <a:p>
            <a:pPr marL="228600" indent="-228600">
              <a:buAutoNum type="arabicPeriod"/>
            </a:pPr>
            <a:r>
              <a:rPr lang="en-US" baseline="0" dirty="0" smtClean="0"/>
              <a:t>Add a contributing author (“Contributors”)</a:t>
            </a:r>
          </a:p>
          <a:p>
            <a:pPr marL="228600" indent="-228600">
              <a:buAutoNum type="arabicPeriod"/>
            </a:pPr>
            <a:r>
              <a:rPr lang="en-US" baseline="0" dirty="0" smtClean="0"/>
              <a:t>View what has been deleted in “Trash”</a:t>
            </a:r>
          </a:p>
          <a:p>
            <a:pPr marL="228600" indent="-228600">
              <a:buAutoNum type="arabicPeriod"/>
            </a:pPr>
            <a:endParaRPr lang="en-US" baseline="0" dirty="0" smtClean="0"/>
          </a:p>
          <a:p>
            <a:pPr marL="0" indent="0">
              <a:buNone/>
            </a:pPr>
            <a:r>
              <a:rPr lang="en-US" baseline="0" dirty="0" smtClean="0"/>
              <a:t>Notice too the “Add | Organize” options in the top right corner of the book layout box and under your “User” info to the right.</a:t>
            </a:r>
          </a:p>
          <a:p>
            <a:pPr marL="171450" indent="-171450">
              <a:buFont typeface="Arial" charset="0"/>
              <a:buChar char="•"/>
            </a:pPr>
            <a:r>
              <a:rPr lang="en-US" baseline="0" dirty="0" smtClean="0"/>
              <a:t>“Organize” is the same as the “</a:t>
            </a:r>
            <a:r>
              <a:rPr lang="en-US" baseline="0" dirty="0" err="1" smtClean="0"/>
              <a:t>Organiz”e</a:t>
            </a:r>
            <a:r>
              <a:rPr lang="en-US" baseline="0" dirty="0" smtClean="0"/>
              <a:t> link on the Dashboard</a:t>
            </a:r>
          </a:p>
          <a:p>
            <a:pPr marL="171450" indent="-171450">
              <a:buFont typeface="Arial" charset="0"/>
              <a:buChar char="•"/>
            </a:pPr>
            <a:r>
              <a:rPr lang="en-US" baseline="0" dirty="0" smtClean="0"/>
              <a:t>“Add” allows you to “Add a Chapter”</a:t>
            </a:r>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57</a:t>
            </a:fld>
            <a:endParaRPr lang="en-US"/>
          </a:p>
        </p:txBody>
      </p:sp>
    </p:spTree>
    <p:extLst>
      <p:ext uri="{BB962C8B-B14F-4D97-AF65-F5344CB8AC3E}">
        <p14:creationId xmlns:p14="http://schemas.microsoft.com/office/powerpoint/2010/main" val="2346863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“Organize” panel, you have all the tools needed</a:t>
            </a:r>
            <a:r>
              <a:rPr lang="en-US" baseline="0" dirty="0" smtClean="0"/>
              <a:t> for adding, editing, and organizing your book into parts and chapters.</a:t>
            </a:r>
          </a:p>
          <a:p>
            <a:endParaRPr lang="en-US" baseline="0" dirty="0" smtClean="0"/>
          </a:p>
          <a:p>
            <a:r>
              <a:rPr lang="en-US" baseline="0" dirty="0" smtClean="0"/>
              <a:t>Notice that the same drop-down list that appeared when you scroll over the “Organize” link, now appears in the Dashboard giving you easy access to these options.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58</a:t>
            </a:fld>
            <a:endParaRPr lang="en-US"/>
          </a:p>
        </p:txBody>
      </p:sp>
    </p:spTree>
    <p:extLst>
      <p:ext uri="{BB962C8B-B14F-4D97-AF65-F5344CB8AC3E}">
        <p14:creationId xmlns:p14="http://schemas.microsoft.com/office/powerpoint/2010/main" val="2842880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“Book Info” page which can be accessed from the Dashboard.</a:t>
            </a:r>
          </a:p>
          <a:p>
            <a:pPr marL="171450" indent="-171450">
              <a:buFont typeface="Arial" charset="0"/>
              <a:buChar char="•"/>
            </a:pPr>
            <a:r>
              <a:rPr lang="en-US" dirty="0" smtClean="0"/>
              <a:t>This page should</a:t>
            </a:r>
            <a:r>
              <a:rPr lang="en-US" baseline="0" dirty="0" smtClean="0"/>
              <a:t> be</a:t>
            </a:r>
            <a:r>
              <a:rPr lang="en-US" dirty="0" smtClean="0"/>
              <a:t> filled out as you go</a:t>
            </a:r>
            <a:r>
              <a:rPr lang="en-US" baseline="0" dirty="0" smtClean="0"/>
              <a:t>; however, be sure to review it </a:t>
            </a:r>
            <a:r>
              <a:rPr lang="en-US" dirty="0" smtClean="0"/>
              <a:t>at the end of the book project to ensure</a:t>
            </a:r>
            <a:r>
              <a:rPr lang="en-US" baseline="0" dirty="0" smtClean="0"/>
              <a:t> </a:t>
            </a:r>
            <a:r>
              <a:rPr lang="en-US" dirty="0" smtClean="0"/>
              <a:t>it</a:t>
            </a:r>
            <a:r>
              <a:rPr lang="en-US" baseline="0" dirty="0" smtClean="0"/>
              <a:t> is complete</a:t>
            </a:r>
            <a:r>
              <a:rPr lang="en-US" dirty="0" smtClean="0"/>
              <a:t>. </a:t>
            </a:r>
          </a:p>
          <a:p>
            <a:pPr marL="171450" indent="-171450">
              <a:buFont typeface="Arial" charset="0"/>
              <a:buChar char="•"/>
            </a:pPr>
            <a:r>
              <a:rPr lang="en-US" dirty="0" smtClean="0"/>
              <a:t>The</a:t>
            </a:r>
            <a:r>
              <a:rPr lang="en-US" baseline="0" dirty="0" smtClean="0"/>
              <a:t> “Book Info” page</a:t>
            </a:r>
            <a:r>
              <a:rPr lang="en-US" dirty="0" smtClean="0"/>
              <a:t> includes fields for the book title, author, copyright owner/year/notice, </a:t>
            </a:r>
            <a:r>
              <a:rPr lang="en-US" dirty="0" err="1" smtClean="0"/>
              <a:t>licence</a:t>
            </a:r>
            <a:r>
              <a:rPr lang="en-US" baseline="0" dirty="0" smtClean="0"/>
              <a:t> type, </a:t>
            </a:r>
            <a:r>
              <a:rPr lang="en-US" dirty="0" smtClean="0"/>
              <a:t>descriptions of the book, keywords,</a:t>
            </a:r>
            <a:r>
              <a:rPr lang="en-US" baseline="0" dirty="0" smtClean="0"/>
              <a:t> and other important information. </a:t>
            </a:r>
          </a:p>
          <a:p>
            <a:pPr marL="171450" indent="-171450">
              <a:buFont typeface="Arial" charset="0"/>
              <a:buChar char="•"/>
            </a:pPr>
            <a:r>
              <a:rPr lang="en-US" baseline="0" dirty="0" smtClean="0"/>
              <a:t>Much of the data entered here displays on the home page of the book’s web version, and as part of the various exported file formats such as the PDF.</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59</a:t>
            </a:fld>
            <a:endParaRPr lang="en-US"/>
          </a:p>
        </p:txBody>
      </p:sp>
    </p:spTree>
    <p:extLst>
      <p:ext uri="{BB962C8B-B14F-4D97-AF65-F5344CB8AC3E}">
        <p14:creationId xmlns:p14="http://schemas.microsoft.com/office/powerpoint/2010/main" val="322898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if you</a:t>
            </a:r>
            <a:r>
              <a:rPr lang="en-US" baseline="0" dirty="0" smtClean="0"/>
              <a:t> scroll to the bottom of this web page, you’ll find links to our various </a:t>
            </a:r>
            <a:r>
              <a:rPr lang="en-US" baseline="0" dirty="0" err="1" smtClean="0"/>
              <a:t>Pressbooks</a:t>
            </a:r>
            <a:r>
              <a:rPr lang="en-US" baseline="0" smtClean="0"/>
              <a:t> support resources.</a:t>
            </a:r>
            <a:endParaRPr lang="en-US"/>
          </a:p>
        </p:txBody>
      </p:sp>
      <p:sp>
        <p:nvSpPr>
          <p:cNvPr id="4" name="Slide Number Placeholder 3"/>
          <p:cNvSpPr>
            <a:spLocks noGrp="1"/>
          </p:cNvSpPr>
          <p:nvPr>
            <p:ph type="sldNum" sz="quarter" idx="10"/>
          </p:nvPr>
        </p:nvSpPr>
        <p:spPr/>
        <p:txBody>
          <a:bodyPr/>
          <a:lstStyle/>
          <a:p>
            <a:fld id="{E50CC43B-D8B0-AD49-926B-D2166CE8727F}" type="slidenum">
              <a:rPr lang="en-US" smtClean="0"/>
              <a:t>6</a:t>
            </a:fld>
            <a:endParaRPr lang="en-US"/>
          </a:p>
        </p:txBody>
      </p:sp>
    </p:spTree>
    <p:extLst>
      <p:ext uri="{BB962C8B-B14F-4D97-AF65-F5344CB8AC3E}">
        <p14:creationId xmlns:p14="http://schemas.microsoft.com/office/powerpoint/2010/main" val="181050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“Appearance”,</a:t>
            </a:r>
            <a:r>
              <a:rPr lang="en-US" baseline="0" dirty="0" smtClean="0"/>
              <a:t> you’ll find eight different “</a:t>
            </a:r>
            <a:r>
              <a:rPr lang="en-US" dirty="0" smtClean="0"/>
              <a:t>Themes” that can be used for your open textbook. The “Open Textbook” theme is chosen by default when creating or</a:t>
            </a:r>
            <a:r>
              <a:rPr lang="en-US" baseline="0" dirty="0" smtClean="0"/>
              <a:t> registering a book in your account. </a:t>
            </a:r>
          </a:p>
          <a:p>
            <a:endParaRPr lang="en-US" baseline="0" dirty="0" smtClean="0"/>
          </a:p>
          <a:p>
            <a:r>
              <a:rPr lang="en-US" baseline="0" dirty="0" smtClean="0"/>
              <a:t>If you wish to change to a different theme, do it on this page. Themes differ by style, such as font types, headings, and textboxes.</a:t>
            </a:r>
          </a:p>
        </p:txBody>
      </p:sp>
      <p:sp>
        <p:nvSpPr>
          <p:cNvPr id="4" name="Slide Number Placeholder 3"/>
          <p:cNvSpPr>
            <a:spLocks noGrp="1"/>
          </p:cNvSpPr>
          <p:nvPr>
            <p:ph type="sldNum" sz="quarter" idx="10"/>
          </p:nvPr>
        </p:nvSpPr>
        <p:spPr/>
        <p:txBody>
          <a:bodyPr/>
          <a:lstStyle/>
          <a:p>
            <a:fld id="{E50CC43B-D8B0-AD49-926B-D2166CE8727F}" type="slidenum">
              <a:rPr lang="en-US" smtClean="0"/>
              <a:t>60</a:t>
            </a:fld>
            <a:endParaRPr lang="en-US"/>
          </a:p>
        </p:txBody>
      </p:sp>
    </p:spTree>
    <p:extLst>
      <p:ext uri="{BB962C8B-B14F-4D97-AF65-F5344CB8AC3E}">
        <p14:creationId xmlns:p14="http://schemas.microsoft.com/office/powerpoint/2010/main" val="31118027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“Theme Options” are also available under “Appearances”, and allow further customization of a book by file or format type. </a:t>
            </a:r>
          </a:p>
          <a:p>
            <a:endParaRPr lang="en-US" baseline="0" dirty="0" smtClean="0"/>
          </a:p>
          <a:p>
            <a:r>
              <a:rPr lang="en-US" baseline="0" dirty="0" smtClean="0"/>
              <a:t>The first tab is “Global Options” and presents options that apply to all formats of your book. Notice “Language &amp; Script Support” which gives access to various fonts for languages that don’t use the Latin alphabet such as Greek, Arabic, Hindi, Chinese, Turkish and more. Some common First Nations fonts are available and labelled as “Canadian Indigenous Syllabics”. Punjabi was recently added as well.</a:t>
            </a:r>
          </a:p>
        </p:txBody>
      </p:sp>
      <p:sp>
        <p:nvSpPr>
          <p:cNvPr id="4" name="Slide Number Placeholder 3"/>
          <p:cNvSpPr>
            <a:spLocks noGrp="1"/>
          </p:cNvSpPr>
          <p:nvPr>
            <p:ph type="sldNum" sz="quarter" idx="10"/>
          </p:nvPr>
        </p:nvSpPr>
        <p:spPr/>
        <p:txBody>
          <a:bodyPr/>
          <a:lstStyle/>
          <a:p>
            <a:fld id="{E50CC43B-D8B0-AD49-926B-D2166CE8727F}" type="slidenum">
              <a:rPr lang="en-US" smtClean="0"/>
              <a:t>61</a:t>
            </a:fld>
            <a:endParaRPr lang="en-US"/>
          </a:p>
        </p:txBody>
      </p:sp>
    </p:spTree>
    <p:extLst>
      <p:ext uri="{BB962C8B-B14F-4D97-AF65-F5344CB8AC3E}">
        <p14:creationId xmlns:p14="http://schemas.microsoft.com/office/powerpoint/2010/main" val="23602789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“Web Options” tab allows you to control the online version of a</a:t>
            </a:r>
            <a:r>
              <a:rPr lang="en-US" baseline="0" dirty="0" smtClean="0"/>
              <a:t> book</a:t>
            </a:r>
            <a:r>
              <a:rPr lang="en-US" dirty="0" smtClean="0"/>
              <a:t> including</a:t>
            </a:r>
            <a:r>
              <a:rPr lang="en-US" baseline="0" dirty="0" smtClean="0"/>
              <a:t> the width of the webbook.</a:t>
            </a:r>
          </a:p>
        </p:txBody>
      </p:sp>
      <p:sp>
        <p:nvSpPr>
          <p:cNvPr id="4" name="Slide Number Placeholder 3"/>
          <p:cNvSpPr>
            <a:spLocks noGrp="1"/>
          </p:cNvSpPr>
          <p:nvPr>
            <p:ph type="sldNum" sz="quarter" idx="10"/>
          </p:nvPr>
        </p:nvSpPr>
        <p:spPr/>
        <p:txBody>
          <a:bodyPr/>
          <a:lstStyle/>
          <a:p>
            <a:fld id="{E50CC43B-D8B0-AD49-926B-D2166CE8727F}" type="slidenum">
              <a:rPr lang="en-US" smtClean="0"/>
              <a:t>62</a:t>
            </a:fld>
            <a:endParaRPr lang="en-US"/>
          </a:p>
        </p:txBody>
      </p:sp>
    </p:spTree>
    <p:extLst>
      <p:ext uri="{BB962C8B-B14F-4D97-AF65-F5344CB8AC3E}">
        <p14:creationId xmlns:p14="http://schemas.microsoft.com/office/powerpoint/2010/main" val="1510074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“PDF Options” tab lets</a:t>
            </a:r>
            <a:r>
              <a:rPr lang="en-US" baseline="0" dirty="0" smtClean="0"/>
              <a:t> you </a:t>
            </a:r>
            <a:r>
              <a:rPr lang="en-US" dirty="0" smtClean="0"/>
              <a:t>adjust</a:t>
            </a:r>
            <a:r>
              <a:rPr lang="en-US" baseline="0" dirty="0" smtClean="0"/>
              <a:t> the PDF file generated for a book.</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63</a:t>
            </a:fld>
            <a:endParaRPr lang="en-US"/>
          </a:p>
        </p:txBody>
      </p:sp>
    </p:spTree>
    <p:extLst>
      <p:ext uri="{BB962C8B-B14F-4D97-AF65-F5344CB8AC3E}">
        <p14:creationId xmlns:p14="http://schemas.microsoft.com/office/powerpoint/2010/main" val="532978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a:t>
            </a:r>
            <a:r>
              <a:rPr lang="en-US" dirty="0" err="1" smtClean="0"/>
              <a:t>Ebook</a:t>
            </a:r>
            <a:r>
              <a:rPr lang="en-US" dirty="0" smtClean="0"/>
              <a:t> Options” allow some customization for EPUB</a:t>
            </a:r>
            <a:r>
              <a:rPr lang="en-US" baseline="0" dirty="0" smtClean="0"/>
              <a:t> and MOBI files used in </a:t>
            </a:r>
            <a:r>
              <a:rPr lang="en-US" baseline="0" dirty="0" err="1" smtClean="0"/>
              <a:t>eReaders</a:t>
            </a:r>
            <a:r>
              <a:rPr lang="en-US" baseline="0" dirty="0" smtClean="0"/>
              <a:t> or mobile devices and Kindle</a:t>
            </a:r>
            <a:r>
              <a:rPr lang="en-US"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64</a:t>
            </a:fld>
            <a:endParaRPr lang="en-US"/>
          </a:p>
        </p:txBody>
      </p:sp>
    </p:spTree>
    <p:extLst>
      <p:ext uri="{BB962C8B-B14F-4D97-AF65-F5344CB8AC3E}">
        <p14:creationId xmlns:p14="http://schemas.microsoft.com/office/powerpoint/2010/main" val="13671267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variety of file formats for</a:t>
            </a:r>
            <a:r>
              <a:rPr lang="en-US" baseline="0" dirty="0" smtClean="0"/>
              <a:t> a book can be exported o</a:t>
            </a:r>
            <a:r>
              <a:rPr lang="en-US" dirty="0" smtClean="0"/>
              <a:t>n the “Export”</a:t>
            </a:r>
            <a:r>
              <a:rPr lang="en-US" baseline="0" dirty="0" smtClean="0"/>
              <a:t> page</a:t>
            </a:r>
            <a:r>
              <a:rPr lang="en-US" dirty="0" smtClean="0"/>
              <a:t>. There are 11</a:t>
            </a:r>
            <a:r>
              <a:rPr lang="en-US" baseline="0" dirty="0" smtClean="0"/>
              <a:t> file types available, divided into “Supported formats” and “Other formats”. Check all that you want before clicking the “Export Your Book” red button.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B.C. open textbooks, all file types are exported for others to use. Exported files </a:t>
            </a:r>
            <a:r>
              <a:rPr lang="en-US" dirty="0" smtClean="0"/>
              <a:t>display on the Home page of the web version of the book</a:t>
            </a:r>
            <a:r>
              <a:rPr lang="en-US" baseline="0" dirty="0" smtClean="0"/>
              <a:t> when the “Share Latest Export Files” option is marked on the “Sharing and Privacy Settings” page. </a:t>
            </a:r>
            <a:endParaRPr lang="en-US" dirty="0" smtClean="0"/>
          </a:p>
          <a:p>
            <a:endParaRPr lang="en-US" baseline="0" dirty="0" smtClean="0"/>
          </a:p>
          <a:p>
            <a:r>
              <a:rPr lang="en-US" baseline="0" dirty="0" smtClean="0"/>
              <a:t>Notice:</a:t>
            </a:r>
          </a:p>
          <a:p>
            <a:pPr marL="171450" indent="-171450">
              <a:buFont typeface="Arial" charset="0"/>
              <a:buChar char="•"/>
            </a:pPr>
            <a:r>
              <a:rPr lang="en-US" baseline="0" dirty="0" smtClean="0"/>
              <a:t>There are two types of PDFs available: one for print and another for digital purposes</a:t>
            </a:r>
          </a:p>
          <a:p>
            <a:pPr marL="171450" indent="-171450">
              <a:buFont typeface="Arial" charset="0"/>
              <a:buChar char="•"/>
            </a:pPr>
            <a:r>
              <a:rPr lang="en-US" baseline="0" dirty="0" smtClean="0"/>
              <a:t>The </a:t>
            </a:r>
            <a:r>
              <a:rPr lang="en-US" baseline="0" dirty="0" err="1" smtClean="0"/>
              <a:t>Pressbooks</a:t>
            </a:r>
            <a:r>
              <a:rPr lang="en-US" baseline="0" dirty="0" smtClean="0"/>
              <a:t> XML file can be used by others to create a copy of your book in their own </a:t>
            </a:r>
            <a:r>
              <a:rPr lang="en-US" baseline="0" dirty="0" err="1" smtClean="0"/>
              <a:t>Pressbooks</a:t>
            </a:r>
            <a:r>
              <a:rPr lang="en-US" baseline="0" dirty="0" smtClean="0"/>
              <a:t> account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65</a:t>
            </a:fld>
            <a:endParaRPr lang="en-US"/>
          </a:p>
        </p:txBody>
      </p:sp>
    </p:spTree>
    <p:extLst>
      <p:ext uri="{BB962C8B-B14F-4D97-AF65-F5344CB8AC3E}">
        <p14:creationId xmlns:p14="http://schemas.microsoft.com/office/powerpoint/2010/main" val="41233919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“Media” link</a:t>
            </a:r>
            <a:r>
              <a:rPr lang="en-US" baseline="0" dirty="0" smtClean="0"/>
              <a:t> takes you to both the “Library”, which holds all media added to </a:t>
            </a:r>
            <a:r>
              <a:rPr lang="en-US" baseline="0" dirty="0" err="1" smtClean="0"/>
              <a:t>Pressbooks</a:t>
            </a:r>
            <a:r>
              <a:rPr lang="en-US" baseline="0" dirty="0" smtClean="0"/>
              <a:t> for use in a book, and ”Add New” where images, videos, and others files can be added to the library. Because this is a new book, there are no files.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66</a:t>
            </a:fld>
            <a:endParaRPr lang="en-US"/>
          </a:p>
        </p:txBody>
      </p:sp>
    </p:spTree>
    <p:extLst>
      <p:ext uri="{BB962C8B-B14F-4D97-AF65-F5344CB8AC3E}">
        <p14:creationId xmlns:p14="http://schemas.microsoft.com/office/powerpoint/2010/main" val="601202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tool all</a:t>
            </a:r>
            <a:r>
              <a:rPr lang="en-US" baseline="0" dirty="0" smtClean="0"/>
              <a:t>o</a:t>
            </a:r>
            <a:r>
              <a:rPr lang="en-US" dirty="0" smtClean="0"/>
              <a:t>ws you to see, add, delete and change the role of a User who has access to your book. Notice too, another</a:t>
            </a:r>
            <a:r>
              <a:rPr lang="en-US" baseline="0" dirty="0" smtClean="0"/>
              <a:t> link to “Your Profile” listed under this feature.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67</a:t>
            </a:fld>
            <a:endParaRPr lang="en-US"/>
          </a:p>
        </p:txBody>
      </p:sp>
    </p:spTree>
    <p:extLst>
      <p:ext uri="{BB962C8B-B14F-4D97-AF65-F5344CB8AC3E}">
        <p14:creationId xmlns:p14="http://schemas.microsoft.com/office/powerpoint/2010/main" val="1053924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“Tools” link reveals</a:t>
            </a:r>
            <a:r>
              <a:rPr lang="en-US" baseline="0" dirty="0" smtClean="0"/>
              <a:t> a link to the “Import” page (also listed independently lower down on the Dashboard list) and a “Search &amp; Replace” page.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68</a:t>
            </a:fld>
            <a:endParaRPr lang="en-US"/>
          </a:p>
        </p:txBody>
      </p:sp>
    </p:spTree>
    <p:extLst>
      <p:ext uri="{BB962C8B-B14F-4D97-AF65-F5344CB8AC3E}">
        <p14:creationId xmlns:p14="http://schemas.microsoft.com/office/powerpoint/2010/main" val="1017144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“Settings” link reveals</a:t>
            </a:r>
            <a:r>
              <a:rPr lang="en-US" baseline="0" dirty="0" smtClean="0"/>
              <a:t> several drop-down options. A couple of key items to take note of are:</a:t>
            </a:r>
          </a:p>
          <a:p>
            <a:pPr marL="171450" indent="-171450">
              <a:buFont typeface="Arial" charset="0"/>
              <a:buChar char="•"/>
            </a:pPr>
            <a:r>
              <a:rPr lang="en-US" baseline="0" dirty="0" smtClean="0"/>
              <a:t>“Sharing and Privacy”, where you can manage the visibility of your book, comments, and the sharing of exported files, and</a:t>
            </a:r>
          </a:p>
          <a:p>
            <a:pPr marL="171450" indent="-171450">
              <a:buFont typeface="Arial" charset="0"/>
              <a:buChar char="•"/>
            </a:pPr>
            <a:r>
              <a:rPr lang="en-US" baseline="0" dirty="0" smtClean="0"/>
              <a:t>“Export” which provides additional settings for the “Export” page where files are exported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69</a:t>
            </a:fld>
            <a:endParaRPr lang="en-US"/>
          </a:p>
        </p:txBody>
      </p:sp>
    </p:spTree>
    <p:extLst>
      <p:ext uri="{BB962C8B-B14F-4D97-AF65-F5344CB8AC3E}">
        <p14:creationId xmlns:p14="http://schemas.microsoft.com/office/powerpoint/2010/main" val="82133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click on “Sign Up”, to create an account, fill in the following fields:</a:t>
            </a:r>
          </a:p>
          <a:p>
            <a:pPr marL="171450" indent="-171450">
              <a:buFont typeface="Arial" charset="0"/>
              <a:buChar char="•"/>
            </a:pPr>
            <a:r>
              <a:rPr lang="en-US" dirty="0" smtClean="0"/>
              <a:t>Username (must be at least 4 characters; letters and numbers only; letters must be lowercase)</a:t>
            </a:r>
          </a:p>
          <a:p>
            <a:pPr marL="171450" indent="-171450">
              <a:buFont typeface="Arial" charset="0"/>
              <a:buChar char="•"/>
            </a:pPr>
            <a:r>
              <a:rPr lang="en-US" dirty="0" smtClean="0"/>
              <a:t>Email address; this is unique and an email address can only be used one time in this system. The email address must be from a public BC post-secondary institution.</a:t>
            </a:r>
          </a:p>
          <a:p>
            <a:pPr marL="171450" indent="-171450">
              <a:buFont typeface="Arial" charset="0"/>
              <a:buChar char="•"/>
            </a:pPr>
            <a:r>
              <a:rPr lang="en-US" dirty="0" smtClean="0"/>
              <a:t>Type and confirm your password</a:t>
            </a:r>
          </a:p>
          <a:p>
            <a:pPr marL="171450" indent="-171450">
              <a:buFont typeface="Arial" charset="0"/>
              <a:buChar char="•"/>
            </a:pPr>
            <a:r>
              <a:rPr lang="en-US" dirty="0" smtClean="0"/>
              <a:t>Select your institution from the drop-down</a:t>
            </a:r>
            <a:r>
              <a:rPr lang="en-US" baseline="0" dirty="0" smtClean="0"/>
              <a:t> list</a:t>
            </a:r>
            <a:r>
              <a:rPr lang="en-US" dirty="0" smtClean="0"/>
              <a:t>. </a:t>
            </a:r>
          </a:p>
          <a:p>
            <a:pPr marL="171450" indent="-171450">
              <a:buFont typeface="Arial" charset="0"/>
              <a:buChar char="•"/>
            </a:pPr>
            <a:endParaRPr lang="en-US" dirty="0" smtClean="0"/>
          </a:p>
          <a:p>
            <a:pPr marL="171450" indent="-171450">
              <a:buFontTx/>
              <a:buChar char="-"/>
            </a:pPr>
            <a:endParaRPr lang="en-US" dirty="0" smtClean="0"/>
          </a:p>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a:t>
            </a:fld>
            <a:endParaRPr lang="en-US"/>
          </a:p>
        </p:txBody>
      </p:sp>
    </p:spTree>
    <p:extLst>
      <p:ext uri="{BB962C8B-B14F-4D97-AF65-F5344CB8AC3E}">
        <p14:creationId xmlns:p14="http://schemas.microsoft.com/office/powerpoint/2010/main" val="771699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”Import” panel and allows you to import existing material in a variety of formats including EPUB,</a:t>
            </a:r>
            <a:r>
              <a:rPr lang="en-US" baseline="0" dirty="0" smtClean="0"/>
              <a:t> </a:t>
            </a:r>
            <a:r>
              <a:rPr lang="en-US" baseline="0" dirty="0" err="1" smtClean="0"/>
              <a:t>Pressbooks</a:t>
            </a:r>
            <a:r>
              <a:rPr lang="en-US" baseline="0" dirty="0" smtClean="0"/>
              <a:t> or WordPress files, as well as Microsoft Word, OpenOffice (ODT), or HTML (via scraping content from a website). </a:t>
            </a:r>
          </a:p>
          <a:p>
            <a:endParaRPr lang="en-US" baseline="0" dirty="0" smtClean="0"/>
          </a:p>
          <a:p>
            <a:r>
              <a:rPr lang="en-US" baseline="0" dirty="0" smtClean="0"/>
              <a:t>The details about how to do this will be covered in a later webinar. There are also instructions in the </a:t>
            </a:r>
            <a:r>
              <a:rPr lang="en-US" baseline="0" dirty="0" err="1" smtClean="0"/>
              <a:t>Pressbooks</a:t>
            </a:r>
            <a:r>
              <a:rPr lang="en-US" baseline="0" dirty="0" smtClean="0"/>
              <a:t> Guide.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70</a:t>
            </a:fld>
            <a:endParaRPr lang="en-US"/>
          </a:p>
        </p:txBody>
      </p:sp>
    </p:spTree>
    <p:extLst>
      <p:ext uri="{BB962C8B-B14F-4D97-AF65-F5344CB8AC3E}">
        <p14:creationId xmlns:p14="http://schemas.microsoft.com/office/powerpoint/2010/main" val="750679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the main page of </a:t>
            </a:r>
            <a:r>
              <a:rPr lang="en-US" dirty="0" smtClean="0"/>
              <a:t> “Textbooks for PB”; </a:t>
            </a:r>
            <a:r>
              <a:rPr lang="en-US" baseline="0" dirty="0" smtClean="0"/>
              <a:t>(PB stands for </a:t>
            </a:r>
            <a:r>
              <a:rPr lang="en-US" baseline="0" dirty="0" err="1" smtClean="0"/>
              <a:t>Pressbooks</a:t>
            </a:r>
            <a:r>
              <a:rPr lang="en-US" baseline="0" dirty="0" smtClean="0"/>
              <a:t>.) </a:t>
            </a:r>
            <a:r>
              <a:rPr lang="en-US" dirty="0" smtClean="0"/>
              <a:t>It </a:t>
            </a:r>
            <a:r>
              <a:rPr lang="en-US" baseline="0" dirty="0" smtClean="0"/>
              <a:t>describes the why and what of open textbooks.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drop-down list includes: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“Search and Import”, a feature that lets you search for other books in </a:t>
            </a:r>
            <a:r>
              <a:rPr lang="en-US" baseline="0" dirty="0" err="1" smtClean="0"/>
              <a:t>Pressbooks</a:t>
            </a:r>
            <a:r>
              <a:rPr lang="en-US" baseline="0" dirty="0" smtClean="0"/>
              <a:t> to import, and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“Download Textbooks” where publicly available books on this instance of </a:t>
            </a:r>
            <a:r>
              <a:rPr lang="en-US" baseline="0" dirty="0" err="1" smtClean="0"/>
              <a:t>Pressbooks</a:t>
            </a:r>
            <a:r>
              <a:rPr lang="en-US" baseline="0" dirty="0" smtClean="0"/>
              <a:t> (</a:t>
            </a:r>
            <a:r>
              <a:rPr lang="en-US" baseline="0" dirty="0" err="1" smtClean="0"/>
              <a:t>pressbooks.bccampus.ca</a:t>
            </a:r>
            <a:r>
              <a:rPr lang="en-US" baseline="0" dirty="0" smtClean="0"/>
              <a:t>) can be downloaded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71</a:t>
            </a:fld>
            <a:endParaRPr lang="en-US"/>
          </a:p>
        </p:txBody>
      </p:sp>
    </p:spTree>
    <p:extLst>
      <p:ext uri="{BB962C8B-B14F-4D97-AF65-F5344CB8AC3E}">
        <p14:creationId xmlns:p14="http://schemas.microsoft.com/office/powerpoint/2010/main" val="14186340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Lesson 4</a:t>
            </a:r>
            <a:r>
              <a:rPr lang="en-US" sz="1200" baseline="0" dirty="0" smtClean="0">
                <a:latin typeface="Arial"/>
                <a:cs typeface="Arial"/>
              </a:rPr>
              <a:t> describes</a:t>
            </a:r>
            <a:r>
              <a:rPr lang="en-US" sz="1200" dirty="0" smtClean="0">
                <a:latin typeface="Arial"/>
                <a:cs typeface="Arial"/>
              </a:rPr>
              <a:t> “How to set up a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a:cs typeface="Arial"/>
              </a:rPr>
              <a:t>It  also covers</a:t>
            </a:r>
            <a:r>
              <a:rPr lang="en-US" sz="1200" baseline="0" dirty="0" smtClean="0">
                <a:latin typeface="Arial"/>
                <a:cs typeface="Arial"/>
              </a:rPr>
              <a: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Arial"/>
                <a:cs typeface="Arial"/>
              </a:rPr>
              <a:t>How to add parts (including front and back matter), and chapters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aseline="0" dirty="0" smtClean="0">
                <a:latin typeface="Arial"/>
                <a:cs typeface="Arial"/>
              </a:rPr>
              <a:t>How to order or rearrange parts (including front and back matter), and chapters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dirty="0" smtClean="0">
                <a:latin typeface="Arial"/>
                <a:cs typeface="Arial"/>
              </a:rPr>
              <a:t>How to</a:t>
            </a:r>
            <a:r>
              <a:rPr lang="en-US" sz="1200" baseline="0" dirty="0" smtClean="0">
                <a:latin typeface="Arial"/>
                <a:cs typeface="Arial"/>
              </a:rPr>
              <a:t> add text as new content to a book</a:t>
            </a:r>
          </a:p>
        </p:txBody>
      </p:sp>
      <p:sp>
        <p:nvSpPr>
          <p:cNvPr id="4" name="Slide Number Placeholder 3"/>
          <p:cNvSpPr>
            <a:spLocks noGrp="1"/>
          </p:cNvSpPr>
          <p:nvPr>
            <p:ph type="sldNum" sz="quarter" idx="10"/>
          </p:nvPr>
        </p:nvSpPr>
        <p:spPr/>
        <p:txBody>
          <a:bodyPr/>
          <a:lstStyle/>
          <a:p>
            <a:fld id="{E50CC43B-D8B0-AD49-926B-D2166CE8727F}" type="slidenum">
              <a:rPr lang="en-US" smtClean="0"/>
              <a:t>72</a:t>
            </a:fld>
            <a:endParaRPr lang="en-US"/>
          </a:p>
        </p:txBody>
      </p:sp>
    </p:spTree>
    <p:extLst>
      <p:ext uri="{BB962C8B-B14F-4D97-AF65-F5344CB8AC3E}">
        <p14:creationId xmlns:p14="http://schemas.microsoft.com/office/powerpoint/2010/main" val="1720977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assumed that by this point you</a:t>
            </a:r>
            <a:r>
              <a:rPr lang="en-US" baseline="0" dirty="0" smtClean="0"/>
              <a:t> have created or registered a book in your account. Before we talk about set up, let’s review what is meant by “part” and “chapter”.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According to the </a:t>
            </a:r>
            <a:r>
              <a:rPr lang="en-US" i="1" baseline="0" dirty="0" err="1" smtClean="0"/>
              <a:t>Pressbooks</a:t>
            </a:r>
            <a:r>
              <a:rPr lang="en-US" i="1" baseline="0" dirty="0" smtClean="0"/>
              <a:t> </a:t>
            </a:r>
            <a:r>
              <a:rPr lang="en-US" i="1" baseline="0" dirty="0" err="1" smtClean="0"/>
              <a:t>Userguide</a:t>
            </a:r>
            <a:r>
              <a:rPr lang="en-US" i="1" baseline="0" dirty="0" smtClean="0"/>
              <a:t> </a:t>
            </a:r>
            <a:r>
              <a:rPr lang="en-US" baseline="0" dirty="0" smtClean="0"/>
              <a:t>(from </a:t>
            </a:r>
            <a:r>
              <a:rPr lang="en-US" baseline="0" dirty="0" err="1" smtClean="0"/>
              <a:t>pressbooks.com</a:t>
            </a:r>
            <a:r>
              <a:rPr lang="en-US" baseline="0" dirty="0" smtClean="0"/>
              <a:t>), “</a:t>
            </a:r>
            <a:r>
              <a:rPr lang="en-US" baseline="0" dirty="0" err="1" smtClean="0"/>
              <a:t>Pressbooks</a:t>
            </a:r>
            <a:r>
              <a:rPr lang="en-US" baseline="0" dirty="0" smtClean="0"/>
              <a:t> lets you divide your book into Parts: Front Matter, Main Body, other parts you designate and Back Matter.” </a:t>
            </a:r>
          </a:p>
          <a:p>
            <a:pPr marL="171450" indent="-171450">
              <a:buFont typeface="Arial" charset="0"/>
              <a:buChar char="•"/>
            </a:pPr>
            <a:r>
              <a:rPr lang="en-US" baseline="0" dirty="0" smtClean="0"/>
              <a:t>When you create or register a book shell in your account, notice that the shell automatically comes with a Front Matter part, “Main Body” part, and Back Matter part (each of these has been circled in the screenshot). In addition, each of these “auto” parts contains a chapter (identified with a blue arrow).</a:t>
            </a:r>
          </a:p>
          <a:p>
            <a:pPr marL="628650" lvl="1" indent="-171450">
              <a:buFont typeface="Arial" charset="0"/>
              <a:buChar char="•"/>
            </a:pPr>
            <a:r>
              <a:rPr lang="en-US" baseline="0" dirty="0" smtClean="0"/>
              <a:t>“Introduction” (Front Matter)</a:t>
            </a:r>
          </a:p>
          <a:p>
            <a:pPr marL="628650" lvl="1" indent="-171450">
              <a:buFont typeface="Arial" charset="0"/>
              <a:buChar char="•"/>
            </a:pPr>
            <a:r>
              <a:rPr lang="en-US" baseline="0" dirty="0" smtClean="0"/>
              <a:t>“Chapter 1” (Main Body)</a:t>
            </a:r>
          </a:p>
          <a:p>
            <a:pPr marL="628650" lvl="1" indent="-171450">
              <a:buFont typeface="Arial" charset="0"/>
              <a:buChar char="•"/>
            </a:pPr>
            <a:r>
              <a:rPr lang="en-US" baseline="0" dirty="0" smtClean="0"/>
              <a:t>Appendix ( Back Matter)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All of these automatically-generated parts and chapters can be used to add content, particularly if you are creating a new book; or they can be deleted if you’re importing an existing book or material. </a:t>
            </a:r>
          </a:p>
          <a:p>
            <a:pPr marL="171450" indent="-171450">
              <a:buFont typeface="Arial" charset="0"/>
              <a:buChar char="•"/>
            </a:pPr>
            <a:r>
              <a:rPr lang="en-US" baseline="0" dirty="0" smtClean="0"/>
              <a:t>Most open textbooks published by </a:t>
            </a:r>
            <a:r>
              <a:rPr lang="en-US" baseline="0" dirty="0" err="1" smtClean="0"/>
              <a:t>BCcampus</a:t>
            </a:r>
            <a:r>
              <a:rPr lang="en-US" baseline="0" dirty="0" smtClean="0"/>
              <a:t> used parts as chapter markers and chapters as chapter sections. </a:t>
            </a:r>
          </a:p>
          <a:p>
            <a:pPr marL="171450" indent="-171450">
              <a:buFont typeface="Arial" charset="0"/>
              <a:buChar char="•"/>
            </a:pPr>
            <a:r>
              <a:rPr lang="en-US" baseline="0" dirty="0" smtClean="0"/>
              <a:t>This was done:</a:t>
            </a:r>
          </a:p>
          <a:p>
            <a:pPr marL="628650" lvl="1" indent="-171450">
              <a:buFont typeface="Arial" charset="0"/>
              <a:buChar char="•"/>
            </a:pPr>
            <a:r>
              <a:rPr lang="en-US" baseline="0" dirty="0" smtClean="0"/>
              <a:t>so students and other readers could more easily view detailed book content via the table of contents</a:t>
            </a:r>
          </a:p>
          <a:p>
            <a:pPr marL="628650" lvl="1" indent="-171450">
              <a:buFont typeface="Arial" charset="0"/>
              <a:buChar char="•"/>
            </a:pPr>
            <a:r>
              <a:rPr lang="en-US" baseline="0" dirty="0" smtClean="0"/>
              <a:t>to avoid long web pages</a:t>
            </a:r>
          </a:p>
          <a:p>
            <a:pPr marL="628650" lvl="1" indent="-171450">
              <a:buFont typeface="Arial" charset="0"/>
              <a:buChar char="•"/>
            </a:pPr>
            <a:r>
              <a:rPr lang="en-US" baseline="0" dirty="0" smtClean="0"/>
              <a:t>to better organize a book’s content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73</a:t>
            </a:fld>
            <a:endParaRPr lang="en-US"/>
          </a:p>
        </p:txBody>
      </p:sp>
    </p:spTree>
    <p:extLst>
      <p:ext uri="{BB962C8B-B14F-4D97-AF65-F5344CB8AC3E}">
        <p14:creationId xmlns:p14="http://schemas.microsoft.com/office/powerpoint/2010/main" val="17649121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add a part: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 to the Dashboard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Scroll over “Organize” to reveal a drop-down list from which parts, chapters, front matter, and back matter can be added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“Add Part”</a:t>
            </a:r>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74</a:t>
            </a:fld>
            <a:endParaRPr lang="en-US"/>
          </a:p>
        </p:txBody>
      </p:sp>
    </p:spTree>
    <p:extLst>
      <p:ext uri="{BB962C8B-B14F-4D97-AF65-F5344CB8AC3E}">
        <p14:creationId xmlns:p14="http://schemas.microsoft.com/office/powerpoint/2010/main" val="19180818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the new part. Take note of:</a:t>
            </a:r>
          </a:p>
          <a:p>
            <a:pPr marL="228600" indent="-228600">
              <a:buFont typeface="+mj-lt"/>
              <a:buAutoNum type="arabicPeriod"/>
            </a:pPr>
            <a:r>
              <a:rPr lang="en-US" baseline="0" dirty="0" smtClean="0"/>
              <a:t>The title field where the title for the part is entered</a:t>
            </a:r>
          </a:p>
          <a:p>
            <a:pPr marL="228600" indent="-228600">
              <a:buFont typeface="+mj-lt"/>
              <a:buAutoNum type="arabicPeriod"/>
            </a:pPr>
            <a:r>
              <a:rPr lang="en-US" baseline="0" dirty="0" smtClean="0"/>
              <a:t>The text field where content can be added</a:t>
            </a:r>
          </a:p>
          <a:p>
            <a:pPr marL="228600" indent="-228600">
              <a:buFont typeface="+mj-lt"/>
              <a:buAutoNum type="arabicPeriod"/>
            </a:pPr>
            <a:endParaRPr lang="en-US" baseline="0" dirty="0" smtClean="0"/>
          </a:p>
          <a:p>
            <a:pPr marL="0" indent="0">
              <a:buFont typeface="+mj-lt"/>
              <a:buNone/>
            </a:pPr>
            <a:r>
              <a:rPr lang="en-US" baseline="0" dirty="0" smtClean="0"/>
              <a:t>When you’re done and want to </a:t>
            </a:r>
            <a:r>
              <a:rPr lang="en-US" baseline="0" dirty="0" err="1" smtClean="0"/>
              <a:t>csave</a:t>
            </a:r>
            <a:r>
              <a:rPr lang="en-US" baseline="0" dirty="0" smtClean="0"/>
              <a:t> the part you’ve added, click on the red “Save” button, in the top right-hand corner.</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75</a:t>
            </a:fld>
            <a:endParaRPr lang="en-US"/>
          </a:p>
        </p:txBody>
      </p:sp>
    </p:spTree>
    <p:extLst>
      <p:ext uri="{BB962C8B-B14F-4D97-AF65-F5344CB8AC3E}">
        <p14:creationId xmlns:p14="http://schemas.microsoft.com/office/powerpoint/2010/main" val="2582484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To order</a:t>
            </a:r>
            <a:r>
              <a:rPr lang="en-US" baseline="0" dirty="0" smtClean="0"/>
              <a:t> or rearrange a part relative to other book parts, use the “Order” field in the “Page Attributes” box. </a:t>
            </a:r>
          </a:p>
          <a:p>
            <a:pPr marL="171450" indent="-171450">
              <a:buFont typeface="Arial" charset="0"/>
              <a:buChar char="•"/>
            </a:pPr>
            <a:r>
              <a:rPr lang="en-US" baseline="0" dirty="0" smtClean="0"/>
              <a:t>The first part should be numbered as “1”, the second as “2”, etc. In this example, the part is numbered as 2.</a:t>
            </a:r>
          </a:p>
          <a:p>
            <a:pPr marL="171450" indent="-171450">
              <a:buFont typeface="Arial" charset="0"/>
              <a:buChar char="•"/>
            </a:pPr>
            <a:r>
              <a:rPr lang="en-US" baseline="0" dirty="0" err="1" smtClean="0"/>
              <a:t>Pressbooks</a:t>
            </a:r>
            <a:r>
              <a:rPr lang="en-US" baseline="0" dirty="0" smtClean="0"/>
              <a:t> automatically assigns the next available number to the “Order” field as parts are added and saved. </a:t>
            </a:r>
          </a:p>
          <a:p>
            <a:pPr marL="171450" indent="-171450">
              <a:buFont typeface="Arial" charset="0"/>
              <a:buChar char="•"/>
            </a:pPr>
            <a:r>
              <a:rPr lang="en-US" baseline="0" dirty="0" smtClean="0"/>
              <a:t>To place parts in a different order, renumber accordingly.</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76</a:t>
            </a:fld>
            <a:endParaRPr lang="en-US"/>
          </a:p>
        </p:txBody>
      </p:sp>
    </p:spTree>
    <p:extLst>
      <p:ext uri="{BB962C8B-B14F-4D97-AF65-F5344CB8AC3E}">
        <p14:creationId xmlns:p14="http://schemas.microsoft.com/office/powerpoint/2010/main" val="1653677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top red banner,</a:t>
            </a:r>
            <a:r>
              <a:rPr lang="en-US" baseline="0" dirty="0" smtClean="0"/>
              <a:t> click on “View Part” to see what a new part looks like in the book or reader’s view. </a:t>
            </a:r>
          </a:p>
          <a:p>
            <a:endParaRPr lang="en-US" baseline="0" dirty="0" smtClean="0"/>
          </a:p>
          <a:p>
            <a:r>
              <a:rPr lang="en-US" baseline="0" dirty="0" smtClean="0"/>
              <a:t>This link doesn’t appear until the part has been created or saved.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77</a:t>
            </a:fld>
            <a:endParaRPr lang="en-US"/>
          </a:p>
        </p:txBody>
      </p:sp>
    </p:spTree>
    <p:extLst>
      <p:ext uri="{BB962C8B-B14F-4D97-AF65-F5344CB8AC3E}">
        <p14:creationId xmlns:p14="http://schemas.microsoft.com/office/powerpoint/2010/main" val="1814091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reader’s view of</a:t>
            </a:r>
            <a:r>
              <a:rPr lang="en-US" baseline="0" dirty="0" smtClean="0"/>
              <a:t> a new part whether it’s part of the Main Body, Front Matter, or Back Matter. </a:t>
            </a:r>
          </a:p>
          <a:p>
            <a:endParaRPr lang="en-US" baseline="0" dirty="0" smtClean="0"/>
          </a:p>
          <a:p>
            <a:pPr marL="0" indent="0">
              <a:buFont typeface="Arial" charset="0"/>
              <a:buNone/>
            </a:pPr>
            <a:r>
              <a:rPr lang="en-US" dirty="0" smtClean="0"/>
              <a:t>The EDIT button</a:t>
            </a:r>
            <a:r>
              <a:rPr lang="en-US" baseline="0" dirty="0" smtClean="0"/>
              <a:t> on the left side, mid page. This</a:t>
            </a:r>
            <a:r>
              <a:rPr lang="en-US" dirty="0" smtClean="0"/>
              <a:t> appears</a:t>
            </a:r>
            <a:r>
              <a:rPr lang="en-US" baseline="0" dirty="0" smtClean="0"/>
              <a:t> only for the account holder and will take them back to the book’s Dashboard.</a:t>
            </a:r>
          </a:p>
          <a:p>
            <a:pPr marL="0" indent="0">
              <a:buFont typeface="Arial" charset="0"/>
              <a:buNone/>
            </a:pPr>
            <a:endParaRPr lang="en-US" baseline="0" dirty="0" smtClean="0"/>
          </a:p>
          <a:p>
            <a:pPr marL="0" indent="0">
              <a:buFont typeface="Arial" charset="0"/>
              <a:buNone/>
            </a:pPr>
            <a:r>
              <a:rPr lang="en-US" baseline="0" dirty="0" smtClean="0"/>
              <a:t>Also take note of:</a:t>
            </a:r>
            <a:endParaRPr lang="en-US" dirty="0" smtClean="0"/>
          </a:p>
          <a:p>
            <a:pPr marL="228600" indent="-228600">
              <a:buFont typeface="+mj-lt"/>
              <a:buAutoNum type="arabicPeriod"/>
            </a:pPr>
            <a:r>
              <a:rPr lang="en-US" baseline="0" dirty="0" smtClean="0"/>
              <a:t>“Home” which </a:t>
            </a:r>
            <a:r>
              <a:rPr lang="en-US" dirty="0" smtClean="0"/>
              <a:t>takes the</a:t>
            </a:r>
            <a:r>
              <a:rPr lang="en-US" baseline="0" dirty="0" smtClean="0"/>
              <a:t> reader</a:t>
            </a:r>
            <a:r>
              <a:rPr lang="en-US" dirty="0" smtClean="0"/>
              <a:t> to the home page of the web version of the book</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“Read” which takes the reader to the first page of the boo</a:t>
            </a:r>
            <a:r>
              <a:rPr lang="en-US" baseline="0" dirty="0" smtClean="0"/>
              <a:t>k</a:t>
            </a:r>
            <a:endParaRPr lang="en-US"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smtClean="0"/>
              <a:t>“Admin” takes the account holder (not the reader) back to the Dashboard. The reader does not see the</a:t>
            </a:r>
            <a:r>
              <a:rPr lang="en-US" baseline="0" dirty="0" smtClean="0"/>
              <a:t> “Admin” link.</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“Sign out” allows the account holder (not the reader) to sign out of the account holding this book</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78</a:t>
            </a:fld>
            <a:endParaRPr lang="en-US"/>
          </a:p>
        </p:txBody>
      </p:sp>
    </p:spTree>
    <p:extLst>
      <p:ext uri="{BB962C8B-B14F-4D97-AF65-F5344CB8AC3E}">
        <p14:creationId xmlns:p14="http://schemas.microsoft.com/office/powerpoint/2010/main" val="17824950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reveal the table of contents, click on the</a:t>
            </a:r>
            <a:r>
              <a:rPr lang="en-US" baseline="0" dirty="0" smtClean="0"/>
              <a:t> arrow by “CONTENTS”. </a:t>
            </a:r>
          </a:p>
          <a:p>
            <a:pPr marL="171450" indent="-171450">
              <a:buFont typeface="Arial" charset="0"/>
              <a:buChar char="•"/>
            </a:pPr>
            <a:r>
              <a:rPr lang="en-US" baseline="0" dirty="0" smtClean="0"/>
              <a:t>In this example, notice that each part of the book </a:t>
            </a:r>
            <a:r>
              <a:rPr lang="mr-IN" baseline="0" dirty="0" smtClean="0"/>
              <a:t>–</a:t>
            </a:r>
            <a:r>
              <a:rPr lang="en-US" baseline="0" dirty="0" smtClean="0"/>
              <a:t> Front Matter, Main Body, and Back Matter </a:t>
            </a:r>
            <a:r>
              <a:rPr lang="mr-IN" baseline="0" dirty="0" smtClean="0"/>
              <a:t>–</a:t>
            </a:r>
            <a:r>
              <a:rPr lang="en-US" baseline="0" dirty="0" smtClean="0"/>
              <a:t> are displayed. </a:t>
            </a:r>
          </a:p>
          <a:p>
            <a:pPr marL="171450" indent="-171450">
              <a:buFont typeface="Arial" charset="0"/>
              <a:buChar char="•"/>
            </a:pPr>
            <a:r>
              <a:rPr lang="en-US" baseline="0" dirty="0" smtClean="0"/>
              <a:t>Clicking on the arrow by a part shows all chapters within that part.</a:t>
            </a:r>
          </a:p>
          <a:p>
            <a:pPr marL="0" indent="0">
              <a:buFont typeface="Arial" charset="0"/>
              <a:buNone/>
            </a:pPr>
            <a:endParaRPr lang="en-US" baseline="0" dirty="0" smtClean="0"/>
          </a:p>
          <a:p>
            <a:pPr marL="0" indent="0">
              <a:buFont typeface="Arial" charset="0"/>
              <a:buNone/>
            </a:pPr>
            <a:r>
              <a:rPr lang="en-US" baseline="0" dirty="0" smtClean="0"/>
              <a:t>Notice too that:</a:t>
            </a:r>
          </a:p>
          <a:p>
            <a:pPr marL="171450" indent="-171450">
              <a:buFont typeface="Arial" charset="0"/>
              <a:buChar char="•"/>
            </a:pPr>
            <a:r>
              <a:rPr lang="en-US" baseline="0" dirty="0" smtClean="0"/>
              <a:t>Parts are labelled all in capital letters </a:t>
            </a:r>
          </a:p>
          <a:p>
            <a:pPr marL="171450" indent="-171450">
              <a:buFont typeface="Arial" charset="0"/>
              <a:buChar char="•"/>
            </a:pPr>
            <a:r>
              <a:rPr lang="en-US" baseline="0" dirty="0" smtClean="0"/>
              <a:t>A chapter label mirrors its title. For example, ”Appendix” above is exactly as it has been entered into the title field.</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79</a:t>
            </a:fld>
            <a:endParaRPr lang="en-US"/>
          </a:p>
        </p:txBody>
      </p:sp>
    </p:spTree>
    <p:extLst>
      <p:ext uri="{BB962C8B-B14F-4D97-AF65-F5344CB8AC3E}">
        <p14:creationId xmlns:p14="http://schemas.microsoft.com/office/powerpoint/2010/main" val="32832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bottom of this web page, notice a dark blue banner identified by the </a:t>
            </a:r>
            <a:r>
              <a:rPr lang="en-US" dirty="0" err="1" smtClean="0"/>
              <a:t>BCcampus</a:t>
            </a:r>
            <a:r>
              <a:rPr lang="en-US" dirty="0" smtClean="0"/>
              <a:t> </a:t>
            </a:r>
            <a:r>
              <a:rPr lang="en-US" dirty="0" err="1" smtClean="0"/>
              <a:t>OpenEd</a:t>
            </a:r>
            <a:r>
              <a:rPr lang="en-US" dirty="0" smtClean="0"/>
              <a:t> logo with links to “About” </a:t>
            </a:r>
            <a:r>
              <a:rPr lang="en-US" dirty="0" err="1" smtClean="0"/>
              <a:t>Pressbooks</a:t>
            </a:r>
            <a:r>
              <a:rPr lang="en-US" dirty="0" smtClean="0"/>
              <a:t> and “Help” for </a:t>
            </a:r>
            <a:r>
              <a:rPr lang="en-US" dirty="0" err="1" smtClean="0"/>
              <a:t>Pressbooks</a:t>
            </a:r>
            <a:r>
              <a:rPr lang="en-US" dirty="0" smtClean="0"/>
              <a:t> (circled in light green). These links</a:t>
            </a:r>
            <a:r>
              <a:rPr lang="en-US" baseline="0" dirty="0" smtClean="0"/>
              <a:t> will redirect you to information specific to this </a:t>
            </a:r>
            <a:r>
              <a:rPr lang="en-US" baseline="0" dirty="0" err="1" smtClean="0"/>
              <a:t>BCcampus</a:t>
            </a:r>
            <a:r>
              <a:rPr lang="en-US" baseline="0" dirty="0" smtClean="0"/>
              <a:t> instance of </a:t>
            </a:r>
            <a:r>
              <a:rPr lang="en-US" baseline="0" dirty="0" err="1" smtClean="0"/>
              <a:t>Pressbooks</a:t>
            </a:r>
            <a:r>
              <a:rPr lang="en-US" baseline="0" dirty="0" smtClean="0"/>
              <a:t>.</a:t>
            </a:r>
          </a:p>
          <a:p>
            <a:endParaRPr lang="en-US" baseline="0" dirty="0" smtClean="0"/>
          </a:p>
          <a:p>
            <a:r>
              <a:rPr lang="en-US" baseline="0" dirty="0" smtClean="0"/>
              <a:t>The black banner at the very bottom of the page is marked by “Powered by </a:t>
            </a:r>
            <a:r>
              <a:rPr lang="en-US" baseline="0" dirty="0" err="1" smtClean="0"/>
              <a:t>Pressbooks</a:t>
            </a:r>
            <a:r>
              <a:rPr lang="en-US" baseline="0" dirty="0" smtClean="0"/>
              <a:t>” and circled in light blue. These links redirect you to information and help provided by </a:t>
            </a:r>
            <a:r>
              <a:rPr lang="en-US" baseline="0" dirty="0" err="1" smtClean="0"/>
              <a:t>Pressbooks.com</a:t>
            </a:r>
            <a:r>
              <a:rPr lang="en-US" baseline="0" dirty="0" smtClean="0"/>
              <a:t>, the organization that developed this platform. </a:t>
            </a:r>
            <a:r>
              <a:rPr lang="en-US" b="1" baseline="0" dirty="0" smtClean="0"/>
              <a:t>If you need help, use the </a:t>
            </a:r>
            <a:r>
              <a:rPr lang="en-US" b="1" baseline="0" dirty="0" err="1" smtClean="0"/>
              <a:t>BCcampus</a:t>
            </a:r>
            <a:r>
              <a:rPr lang="en-US" b="1" baseline="0" dirty="0" smtClean="0"/>
              <a:t> help link and not these.</a:t>
            </a:r>
            <a:endParaRPr lang="en-US" b="1" dirty="0"/>
          </a:p>
        </p:txBody>
      </p:sp>
      <p:sp>
        <p:nvSpPr>
          <p:cNvPr id="4" name="Slide Number Placeholder 3"/>
          <p:cNvSpPr>
            <a:spLocks noGrp="1"/>
          </p:cNvSpPr>
          <p:nvPr>
            <p:ph type="sldNum" sz="quarter" idx="10"/>
          </p:nvPr>
        </p:nvSpPr>
        <p:spPr/>
        <p:txBody>
          <a:bodyPr/>
          <a:lstStyle/>
          <a:p>
            <a:fld id="{E50CC43B-D8B0-AD49-926B-D2166CE8727F}" type="slidenum">
              <a:rPr lang="en-US" smtClean="0"/>
              <a:t>8</a:t>
            </a:fld>
            <a:endParaRPr lang="en-US"/>
          </a:p>
        </p:txBody>
      </p:sp>
    </p:spTree>
    <p:extLst>
      <p:ext uri="{BB962C8B-B14F-4D97-AF65-F5344CB8AC3E}">
        <p14:creationId xmlns:p14="http://schemas.microsoft.com/office/powerpoint/2010/main" val="375672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the Dashboard, this is how the “New Part” looks.</a:t>
            </a:r>
          </a:p>
          <a:p>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80</a:t>
            </a:fld>
            <a:endParaRPr lang="en-US"/>
          </a:p>
        </p:txBody>
      </p:sp>
    </p:spTree>
    <p:extLst>
      <p:ext uri="{BB962C8B-B14F-4D97-AF65-F5344CB8AC3E}">
        <p14:creationId xmlns:p14="http://schemas.microsoft.com/office/powerpoint/2010/main" val="3817211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Part” appears like this in the “Organize” view.</a:t>
            </a:r>
          </a:p>
          <a:p>
            <a:r>
              <a:rPr lang="en-US" dirty="0" smtClean="0"/>
              <a:t>Notice</a:t>
            </a:r>
            <a:r>
              <a:rPr lang="en-US" baseline="0" dirty="0" smtClean="0"/>
              <a:t> </a:t>
            </a:r>
            <a:r>
              <a:rPr lang="en-US" dirty="0" smtClean="0"/>
              <a:t>the “Front Matter” part at the top</a:t>
            </a:r>
            <a:r>
              <a:rPr lang="en-US" baseline="0" dirty="0" smtClean="0"/>
              <a:t> of this view, and the “Back Matter” part at the bottom. These special parts are always positioned this way.</a:t>
            </a:r>
            <a:endParaRPr lang="en-US" dirty="0" smtClean="0"/>
          </a:p>
          <a:p>
            <a:endParaRPr lang="en-US" dirty="0" smtClean="0"/>
          </a:p>
          <a:p>
            <a:r>
              <a:rPr lang="en-US" dirty="0" smtClean="0"/>
              <a:t>There are many features on this page, that are beyond the scope of this webinar, however a few items to take note of include:</a:t>
            </a:r>
          </a:p>
          <a:p>
            <a:pPr marL="171450" indent="-171450">
              <a:buFont typeface="Arial" charset="0"/>
              <a:buChar char="•"/>
            </a:pPr>
            <a:r>
              <a:rPr lang="en-US" dirty="0" smtClean="0"/>
              <a:t>Word count</a:t>
            </a:r>
            <a:r>
              <a:rPr lang="en-US" baseline="0" dirty="0" smtClean="0"/>
              <a:t> for the book at the top </a:t>
            </a:r>
          </a:p>
          <a:p>
            <a:pPr marL="171450" indent="-171450">
              <a:buFont typeface="Arial" charset="0"/>
              <a:buChar char="•"/>
            </a:pPr>
            <a:r>
              <a:rPr lang="en-US" baseline="0" dirty="0" smtClean="0"/>
              <a:t>Checkboxes can be used to display or hide:</a:t>
            </a:r>
          </a:p>
          <a:p>
            <a:pPr marL="628650" lvl="1" indent="-171450">
              <a:buFont typeface="Arial" charset="0"/>
              <a:buChar char="•"/>
            </a:pPr>
            <a:r>
              <a:rPr lang="en-US" baseline="0" dirty="0" smtClean="0"/>
              <a:t>chapters in the reader’s online view (“Show in Web”)</a:t>
            </a:r>
          </a:p>
          <a:p>
            <a:pPr marL="628650" lvl="1" indent="-171450">
              <a:buFont typeface="Arial" charset="0"/>
              <a:buChar char="•"/>
            </a:pPr>
            <a:r>
              <a:rPr lang="en-US" baseline="0" dirty="0" smtClean="0"/>
              <a:t>chapters when exporting various file types (“Show in Exports”)</a:t>
            </a:r>
          </a:p>
          <a:p>
            <a:pPr marL="628650" lvl="1" indent="-171450">
              <a:buFont typeface="Arial" charset="0"/>
              <a:buChar char="•"/>
            </a:pPr>
            <a:r>
              <a:rPr lang="en-US" baseline="0" dirty="0" smtClean="0"/>
              <a:t>chapter titles (“Show Title”) </a:t>
            </a:r>
          </a:p>
          <a:p>
            <a:pPr marL="171450" lvl="0" indent="-171450">
              <a:buFont typeface="Arial" charset="0"/>
              <a:buChar char="•"/>
            </a:pPr>
            <a:r>
              <a:rPr lang="en-US" baseline="0" dirty="0" smtClean="0"/>
              <a:t>“Add Chapter” button for each part</a:t>
            </a:r>
          </a:p>
          <a:p>
            <a:pPr marL="171450" indent="-171450">
              <a:buFont typeface="Arial" charset="0"/>
              <a:buChar char="•"/>
            </a:pPr>
            <a:r>
              <a:rPr lang="en-US" baseline="0" dirty="0" smtClean="0"/>
              <a:t>And the “Export”, “Add Front Matter”, ”Add Back Matter”, “Add Chapter”, and “Add Part” buttons at the top of the page</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81</a:t>
            </a:fld>
            <a:endParaRPr lang="en-US"/>
          </a:p>
        </p:txBody>
      </p:sp>
    </p:spTree>
    <p:extLst>
      <p:ext uri="{BB962C8B-B14F-4D97-AF65-F5344CB8AC3E}">
        <p14:creationId xmlns:p14="http://schemas.microsoft.com/office/powerpoint/2010/main" val="20431349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 count is also recorded for each part and chapter at</a:t>
            </a:r>
            <a:r>
              <a:rPr lang="en-US" baseline="0" dirty="0" smtClean="0"/>
              <a:t> the bottom of those web pages</a:t>
            </a:r>
            <a:r>
              <a:rPr lang="en-US" dirty="0" smtClean="0"/>
              <a:t>. In</a:t>
            </a:r>
            <a:r>
              <a:rPr lang="en-US" baseline="0" dirty="0" smtClean="0"/>
              <a:t> this example, the word count for Chapter 1 is 27.</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82</a:t>
            </a:fld>
            <a:endParaRPr lang="en-US"/>
          </a:p>
        </p:txBody>
      </p:sp>
    </p:spTree>
    <p:extLst>
      <p:ext uri="{BB962C8B-B14F-4D97-AF65-F5344CB8AC3E}">
        <p14:creationId xmlns:p14="http://schemas.microsoft.com/office/powerpoint/2010/main" val="1880304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a chapter is similar to adding a part.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Go to the Dashboard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Scroll over “Organize” to reveal the drop-down list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Select “Add Chapter”</a:t>
            </a:r>
          </a:p>
        </p:txBody>
      </p:sp>
      <p:sp>
        <p:nvSpPr>
          <p:cNvPr id="4" name="Slide Number Placeholder 3"/>
          <p:cNvSpPr>
            <a:spLocks noGrp="1"/>
          </p:cNvSpPr>
          <p:nvPr>
            <p:ph type="sldNum" sz="quarter" idx="10"/>
          </p:nvPr>
        </p:nvSpPr>
        <p:spPr/>
        <p:txBody>
          <a:bodyPr/>
          <a:lstStyle/>
          <a:p>
            <a:fld id="{E50CC43B-D8B0-AD49-926B-D2166CE8727F}" type="slidenum">
              <a:rPr lang="en-US" smtClean="0"/>
              <a:t>83</a:t>
            </a:fld>
            <a:endParaRPr lang="en-US"/>
          </a:p>
        </p:txBody>
      </p:sp>
    </p:spTree>
    <p:extLst>
      <p:ext uri="{BB962C8B-B14F-4D97-AF65-F5344CB8AC3E}">
        <p14:creationId xmlns:p14="http://schemas.microsoft.com/office/powerpoint/2010/main" val="15521389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a new chapter looks like; it is similar to a new part. </a:t>
            </a:r>
          </a:p>
          <a:p>
            <a:endParaRPr lang="en-US" baseline="0" dirty="0" smtClean="0"/>
          </a:p>
          <a:p>
            <a:r>
              <a:rPr lang="en-US" baseline="0" dirty="0" smtClean="0"/>
              <a:t>Take note of these features:</a:t>
            </a:r>
          </a:p>
          <a:p>
            <a:pPr marL="228600" indent="-228600">
              <a:buFont typeface="+mj-lt"/>
              <a:buAutoNum type="arabicPeriod"/>
            </a:pPr>
            <a:r>
              <a:rPr lang="en-US" baseline="0" dirty="0" smtClean="0"/>
              <a:t>The field where the chapter title is entered </a:t>
            </a:r>
          </a:p>
          <a:p>
            <a:pPr marL="228600" indent="-228600">
              <a:buFont typeface="+mj-lt"/>
              <a:buAutoNum type="arabicPeriod"/>
            </a:pPr>
            <a:r>
              <a:rPr lang="en-US" baseline="0" dirty="0" smtClean="0"/>
              <a:t>The text field where content for the chapter is added</a:t>
            </a:r>
          </a:p>
          <a:p>
            <a:pPr marL="228600" indent="-228600">
              <a:buFont typeface="+mj-lt"/>
              <a:buAutoNum type="arabicPeriod"/>
            </a:pPr>
            <a:r>
              <a:rPr lang="en-US" baseline="0" dirty="0" smtClean="0"/>
              <a:t>The “Part” drop-down list; this makes moving a chapter to a new part </a:t>
            </a:r>
            <a:r>
              <a:rPr lang="en-US" baseline="0" dirty="0" smtClean="0"/>
              <a:t>easier</a:t>
            </a:r>
            <a:endParaRPr lang="en-US" baseline="0" dirty="0" smtClean="0"/>
          </a:p>
          <a:p>
            <a:pPr marL="228600" indent="-228600">
              <a:buFont typeface="+mj-lt"/>
              <a:buAutoNum type="arabicPeriod"/>
            </a:pPr>
            <a:r>
              <a:rPr lang="en-US" baseline="0" dirty="0" smtClean="0"/>
              <a:t>The red “Create” button used to save or create the chapter. </a:t>
            </a:r>
            <a:r>
              <a:rPr lang="en-US" baseline="0" dirty="0" smtClean="0"/>
              <a:t>(This </a:t>
            </a:r>
            <a:r>
              <a:rPr lang="en-US" baseline="0" dirty="0" smtClean="0"/>
              <a:t>button used to be called “</a:t>
            </a:r>
            <a:r>
              <a:rPr lang="en-US" baseline="0" dirty="0" smtClean="0"/>
              <a:t>Publish.”)</a:t>
            </a:r>
          </a:p>
          <a:p>
            <a:pPr marL="228600" indent="-228600">
              <a:buFont typeface="+mj-lt"/>
              <a:buAutoNum type="arabicPeriod"/>
            </a:pPr>
            <a:endParaRPr lang="en-US" baseline="0" dirty="0" smtClean="0"/>
          </a:p>
          <a:p>
            <a:pPr marL="0" indent="0">
              <a:buFont typeface="Arial" charset="0"/>
              <a:buNone/>
            </a:pPr>
            <a:r>
              <a:rPr lang="en-US" baseline="0" dirty="0" smtClean="0"/>
              <a:t>Once a chapter has been created, the “Create” button </a:t>
            </a:r>
            <a:r>
              <a:rPr lang="en-US" baseline="0" dirty="0" smtClean="0"/>
              <a:t>becomes a </a:t>
            </a:r>
            <a:r>
              <a:rPr lang="en-US" baseline="0" dirty="0" smtClean="0"/>
              <a:t>“Save” </a:t>
            </a:r>
            <a:r>
              <a:rPr lang="en-US" baseline="0" dirty="0" smtClean="0"/>
              <a:t>button.</a:t>
            </a:r>
            <a:endParaRPr lang="en-US" baseline="0"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84</a:t>
            </a:fld>
            <a:endParaRPr lang="en-US"/>
          </a:p>
        </p:txBody>
      </p:sp>
    </p:spTree>
    <p:extLst>
      <p:ext uri="{BB962C8B-B14F-4D97-AF65-F5344CB8AC3E}">
        <p14:creationId xmlns:p14="http://schemas.microsoft.com/office/powerpoint/2010/main" val="1695932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chapter has been created, there are </a:t>
            </a:r>
            <a:r>
              <a:rPr lang="en-US" dirty="0" smtClean="0"/>
              <a:t>many </a:t>
            </a:r>
            <a:r>
              <a:rPr lang="en-US" dirty="0" smtClean="0"/>
              <a:t>features to</a:t>
            </a:r>
            <a:r>
              <a:rPr lang="en-US" baseline="0" dirty="0" smtClean="0"/>
              <a:t> </a:t>
            </a:r>
            <a:r>
              <a:rPr lang="en-US" baseline="0" dirty="0" smtClean="0"/>
              <a:t>help you.</a:t>
            </a:r>
          </a:p>
          <a:p>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Tools to style </a:t>
            </a:r>
            <a:r>
              <a:rPr lang="en-US" baseline="0" dirty="0" smtClean="0"/>
              <a:t>and format </a:t>
            </a:r>
            <a:r>
              <a:rPr lang="en-US" baseline="0" dirty="0" smtClean="0"/>
              <a:t>content. </a:t>
            </a:r>
          </a:p>
          <a:p>
            <a:pPr marL="685800" marR="0" lvl="1" indent="-228600" algn="l" defTabSz="457200" rtl="0" eaLnBrk="1" fontAlgn="auto" latinLnBrk="0" hangingPunct="1">
              <a:lnSpc>
                <a:spcPct val="100000"/>
              </a:lnSpc>
              <a:spcBef>
                <a:spcPts val="0"/>
              </a:spcBef>
              <a:spcAft>
                <a:spcPts val="0"/>
              </a:spcAft>
              <a:buClrTx/>
              <a:buSzTx/>
              <a:buFont typeface="+mj-lt"/>
              <a:buAutoNum type="alphaLcPeriod"/>
              <a:tabLst/>
              <a:defRPr/>
            </a:pPr>
            <a:r>
              <a:rPr lang="en-US" baseline="0" dirty="0" smtClean="0"/>
              <a:t>Take </a:t>
            </a:r>
            <a:r>
              <a:rPr lang="en-US" baseline="0" dirty="0" smtClean="0"/>
              <a:t>note of the box to the far right of the top </a:t>
            </a:r>
            <a:r>
              <a:rPr lang="en-US" baseline="0" dirty="0" smtClean="0"/>
              <a:t>line marked. </a:t>
            </a:r>
            <a:r>
              <a:rPr lang="en-US" baseline="0" dirty="0" smtClean="0"/>
              <a:t>This is the Toolbar Toggle which hides and reveals the lower two lines of tools. Sometimes, authors lose tools because this function is minimized. Currently, the Open Textbook theme is set up to reveal all tools by default when a book is created. For other themes, Toolbar Toggle is minimized by default</a:t>
            </a:r>
            <a:r>
              <a:rPr lang="en-US" baseline="0" dirty="0" smtClean="0"/>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 “Add </a:t>
            </a:r>
            <a:r>
              <a:rPr lang="en-US" baseline="0" dirty="0" smtClean="0"/>
              <a:t>Media” button </a:t>
            </a:r>
            <a:r>
              <a:rPr lang="en-US" baseline="0" dirty="0" smtClean="0"/>
              <a:t>adds </a:t>
            </a:r>
            <a:r>
              <a:rPr lang="en-US" baseline="0" dirty="0" smtClean="0"/>
              <a:t>images and other </a:t>
            </a:r>
            <a:r>
              <a:rPr lang="en-US" baseline="0" dirty="0" smtClean="0"/>
              <a:t>media</a:t>
            </a:r>
            <a:endParaRPr lang="en-US" baseline="0" dirty="0" smtClean="0"/>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 “View </a:t>
            </a:r>
            <a:r>
              <a:rPr lang="en-US" baseline="0" dirty="0" smtClean="0"/>
              <a:t>Chapter” link </a:t>
            </a:r>
            <a:r>
              <a:rPr lang="en-US" baseline="0" dirty="0" smtClean="0"/>
              <a:t>redirects to the </a:t>
            </a:r>
            <a:r>
              <a:rPr lang="en-US" baseline="0" dirty="0" smtClean="0"/>
              <a:t>book or reader’s </a:t>
            </a:r>
            <a:r>
              <a:rPr lang="en-US" baseline="0" dirty="0" smtClean="0"/>
              <a:t>view</a:t>
            </a:r>
          </a:p>
          <a:p>
            <a:pPr marL="685800" marR="0" lvl="1" indent="-228600" algn="l" defTabSz="457200" rtl="0" eaLnBrk="1" fontAlgn="auto" latinLnBrk="0" hangingPunct="1">
              <a:lnSpc>
                <a:spcPct val="100000"/>
              </a:lnSpc>
              <a:spcBef>
                <a:spcPts val="0"/>
              </a:spcBef>
              <a:spcAft>
                <a:spcPts val="0"/>
              </a:spcAft>
              <a:buClrTx/>
              <a:buSzTx/>
              <a:buFont typeface="+mj-lt"/>
              <a:buAutoNum type="alphaLcPeriod"/>
              <a:tabLst/>
              <a:defRPr/>
            </a:pPr>
            <a:r>
              <a:rPr lang="en-US" baseline="0" dirty="0" smtClean="0"/>
              <a:t>There </a:t>
            </a:r>
            <a:r>
              <a:rPr lang="en-US" baseline="0" dirty="0" smtClean="0"/>
              <a:t>is also a ”View chapter” link under the “Edit Chapter” label.</a:t>
            </a:r>
            <a:endParaRPr lang="en-US" dirty="0" smtClean="0"/>
          </a:p>
          <a:p>
            <a:pPr marL="171450" indent="-171450">
              <a:buFont typeface="Arial" charset="0"/>
              <a:buChar char="•"/>
            </a:pPr>
            <a:endParaRPr lang="en-US" baseline="0"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85</a:t>
            </a:fld>
            <a:endParaRPr lang="en-US"/>
          </a:p>
        </p:txBody>
      </p:sp>
    </p:spTree>
    <p:extLst>
      <p:ext uri="{BB962C8B-B14F-4D97-AF65-F5344CB8AC3E}">
        <p14:creationId xmlns:p14="http://schemas.microsoft.com/office/powerpoint/2010/main" val="884767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features</a:t>
            </a:r>
            <a:r>
              <a:rPr lang="en-US" baseline="0" dirty="0" smtClean="0"/>
              <a:t> </a:t>
            </a:r>
            <a:r>
              <a:rPr lang="en-US" dirty="0" smtClean="0"/>
              <a:t>include:</a:t>
            </a:r>
          </a:p>
          <a:p>
            <a:pPr marL="228600" indent="-228600">
              <a:buAutoNum type="arabicPeriod"/>
            </a:pPr>
            <a:r>
              <a:rPr lang="en-US" dirty="0" smtClean="0"/>
              <a:t>An “Add New” chapter link</a:t>
            </a:r>
          </a:p>
          <a:p>
            <a:pPr marL="228600" indent="-228600">
              <a:buAutoNum type="arabicPeriod"/>
            </a:pPr>
            <a:r>
              <a:rPr lang="en-US" dirty="0" smtClean="0"/>
              <a:t>“Edit Previous (Chapter)” link</a:t>
            </a:r>
          </a:p>
          <a:p>
            <a:pPr marL="228600" indent="-228600">
              <a:buAutoNum type="arabicPeriod"/>
            </a:pPr>
            <a:r>
              <a:rPr lang="en-US" dirty="0" smtClean="0"/>
              <a:t>“Edit Next (Chapter)” link</a:t>
            </a:r>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86</a:t>
            </a:fld>
            <a:endParaRPr lang="en-US"/>
          </a:p>
        </p:txBody>
      </p:sp>
    </p:spTree>
    <p:extLst>
      <p:ext uri="{BB962C8B-B14F-4D97-AF65-F5344CB8AC3E}">
        <p14:creationId xmlns:p14="http://schemas.microsoft.com/office/powerpoint/2010/main" val="6946565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This is what the new chapter looks like</a:t>
            </a:r>
            <a:r>
              <a:rPr lang="en-US" baseline="0" dirty="0" smtClean="0"/>
              <a:t> in the “Organize” view.</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This is also </a:t>
            </a:r>
            <a:r>
              <a:rPr lang="en-US" baseline="0" dirty="0" smtClean="0"/>
              <a:t>where chapters can be reordered </a:t>
            </a:r>
            <a:r>
              <a:rPr lang="en-US" baseline="0" dirty="0" smtClean="0"/>
              <a:t>within a </a:t>
            </a:r>
            <a:r>
              <a:rPr lang="en-US" baseline="0" dirty="0" smtClean="0"/>
              <a:t>part </a:t>
            </a:r>
            <a:r>
              <a:rPr lang="en-US" baseline="0" dirty="0" smtClean="0"/>
              <a:t>by dragging and dropping </a:t>
            </a:r>
            <a:r>
              <a:rPr lang="en-US" baseline="0" dirty="0" smtClean="0"/>
              <a:t>them </a:t>
            </a:r>
            <a:r>
              <a:rPr lang="en-US" baseline="0" dirty="0" smtClean="0"/>
              <a:t>into place. </a:t>
            </a:r>
          </a:p>
        </p:txBody>
      </p:sp>
      <p:sp>
        <p:nvSpPr>
          <p:cNvPr id="4" name="Slide Number Placeholder 3"/>
          <p:cNvSpPr>
            <a:spLocks noGrp="1"/>
          </p:cNvSpPr>
          <p:nvPr>
            <p:ph type="sldNum" sz="quarter" idx="10"/>
          </p:nvPr>
        </p:nvSpPr>
        <p:spPr/>
        <p:txBody>
          <a:bodyPr/>
          <a:lstStyle/>
          <a:p>
            <a:fld id="{E50CC43B-D8B0-AD49-926B-D2166CE8727F}" type="slidenum">
              <a:rPr lang="en-US" smtClean="0"/>
              <a:t>87</a:t>
            </a:fld>
            <a:endParaRPr lang="en-US"/>
          </a:p>
        </p:txBody>
      </p:sp>
    </p:spTree>
    <p:extLst>
      <p:ext uri="{BB962C8B-B14F-4D97-AF65-F5344CB8AC3E}">
        <p14:creationId xmlns:p14="http://schemas.microsoft.com/office/powerpoint/2010/main" val="12641888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t>
            </a:r>
            <a:r>
              <a:rPr lang="en-US" baseline="0" dirty="0" smtClean="0"/>
              <a:t>add sections to the front matter and back </a:t>
            </a:r>
            <a:r>
              <a:rPr lang="en-US" baseline="0" dirty="0" smtClean="0"/>
              <a:t>matter:</a:t>
            </a:r>
          </a:p>
          <a:p>
            <a:pPr marL="228600" indent="-228600">
              <a:buFont typeface="+mj-lt"/>
              <a:buAutoNum type="arabicPeriod"/>
            </a:pPr>
            <a:r>
              <a:rPr lang="en-US" baseline="0" dirty="0" smtClean="0"/>
              <a:t>Use </a:t>
            </a:r>
            <a:r>
              <a:rPr lang="en-US" baseline="0" dirty="0" smtClean="0"/>
              <a:t>the “Add Front Matter” link from the “Organize” drop-down list </a:t>
            </a:r>
            <a:r>
              <a:rPr lang="en-US" baseline="0" dirty="0" smtClean="0"/>
              <a:t>and</a:t>
            </a:r>
          </a:p>
          <a:p>
            <a:pPr marL="228600" indent="-228600">
              <a:buFont typeface="+mj-lt"/>
              <a:buAutoNum type="arabicPeriod"/>
            </a:pPr>
            <a:r>
              <a:rPr lang="en-US" baseline="0" dirty="0" smtClean="0"/>
              <a:t> </a:t>
            </a:r>
            <a:r>
              <a:rPr lang="en-US" baseline="0" dirty="0" smtClean="0"/>
              <a:t>“Add Back Matter</a:t>
            </a:r>
            <a:r>
              <a:rPr lang="en-US" baseline="0" dirty="0" smtClean="0"/>
              <a:t>”</a:t>
            </a:r>
            <a:endParaRPr lang="en-US" baseline="0" dirty="0" smtClean="0"/>
          </a:p>
          <a:p>
            <a:endParaRPr lang="en-US" baseline="0" dirty="0" smtClean="0"/>
          </a:p>
          <a:p>
            <a:r>
              <a:rPr lang="en-US" baseline="0" dirty="0" smtClean="0"/>
              <a:t>Remember, the “Front Matter” and “Back Matter” parts are added automatically when a book is created. These special parts cannot be moved or deleted.</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88</a:t>
            </a:fld>
            <a:endParaRPr lang="en-US"/>
          </a:p>
        </p:txBody>
      </p:sp>
    </p:spTree>
    <p:extLst>
      <p:ext uri="{BB962C8B-B14F-4D97-AF65-F5344CB8AC3E}">
        <p14:creationId xmlns:p14="http://schemas.microsoft.com/office/powerpoint/2010/main" val="6888006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a section to the </a:t>
            </a:r>
            <a:r>
              <a:rPr lang="en-US" dirty="0" smtClean="0"/>
              <a:t>front matter </a:t>
            </a:r>
            <a:r>
              <a:rPr lang="en-US" dirty="0" smtClean="0"/>
              <a:t>or </a:t>
            </a:r>
            <a:r>
              <a:rPr lang="en-US" dirty="0" smtClean="0"/>
              <a:t>back</a:t>
            </a:r>
            <a:r>
              <a:rPr lang="en-US" baseline="0" dirty="0" smtClean="0"/>
              <a:t> matter </a:t>
            </a:r>
            <a:r>
              <a:rPr lang="en-US" baseline="0" dirty="0" smtClean="0"/>
              <a:t>is much like adding a chapter to a Main Body part. </a:t>
            </a:r>
            <a:endParaRPr lang="en-US" baseline="0" dirty="0" smtClean="0"/>
          </a:p>
          <a:p>
            <a:pPr marL="171450" indent="-171450">
              <a:buFont typeface="Arial" charset="0"/>
              <a:buChar char="•"/>
            </a:pPr>
            <a:r>
              <a:rPr lang="en-US" dirty="0" smtClean="0"/>
              <a:t>Examples </a:t>
            </a:r>
            <a:r>
              <a:rPr lang="en-US" dirty="0" smtClean="0"/>
              <a:t>of sections</a:t>
            </a:r>
            <a:r>
              <a:rPr lang="en-US" baseline="0" dirty="0" smtClean="0"/>
              <a:t> added to f</a:t>
            </a:r>
            <a:r>
              <a:rPr lang="en-US" dirty="0" smtClean="0"/>
              <a:t>ront matter include: Preface, Acknowledgements,</a:t>
            </a:r>
            <a:r>
              <a:rPr lang="en-US" baseline="0" dirty="0" smtClean="0"/>
              <a:t> Dedication, Introduction, </a:t>
            </a:r>
            <a:r>
              <a:rPr lang="en-US" baseline="0" dirty="0" smtClean="0"/>
              <a:t>Prologue</a:t>
            </a:r>
          </a:p>
          <a:p>
            <a:pPr marL="171450" indent="-171450">
              <a:buFont typeface="Arial" charset="0"/>
              <a:buChar char="•"/>
            </a:pPr>
            <a:r>
              <a:rPr lang="en-US" baseline="0" dirty="0" smtClean="0"/>
              <a:t>Sections </a:t>
            </a:r>
            <a:r>
              <a:rPr lang="en-US" baseline="0" dirty="0" smtClean="0"/>
              <a:t>added to back matter </a:t>
            </a:r>
            <a:r>
              <a:rPr lang="en-US" baseline="0" dirty="0" smtClean="0"/>
              <a:t>might </a:t>
            </a:r>
            <a:r>
              <a:rPr lang="en-US" baseline="0" dirty="0" smtClean="0"/>
              <a:t>include appendices, Author Bio, Bibliography, Reference List, </a:t>
            </a:r>
            <a:r>
              <a:rPr lang="en-US" baseline="0" dirty="0" smtClean="0"/>
              <a:t>Glossary</a:t>
            </a:r>
            <a:endParaRPr lang="en-US" baseline="0" dirty="0" smtClean="0"/>
          </a:p>
          <a:p>
            <a:endParaRPr lang="en-US" baseline="0" dirty="0" smtClean="0"/>
          </a:p>
          <a:p>
            <a:r>
              <a:rPr lang="en-US" baseline="0" dirty="0" smtClean="0"/>
              <a:t>Notice:</a:t>
            </a:r>
          </a:p>
          <a:p>
            <a:pPr marL="171450" indent="-171450">
              <a:buFont typeface="Arial" charset="0"/>
              <a:buChar char="•"/>
            </a:pPr>
            <a:r>
              <a:rPr lang="en-US" baseline="0" dirty="0" smtClean="0"/>
              <a:t>The </a:t>
            </a:r>
            <a:r>
              <a:rPr lang="en-US" baseline="0" dirty="0" smtClean="0"/>
              <a:t>“Front Matter (or “Back Matter) Attributes” that </a:t>
            </a:r>
            <a:r>
              <a:rPr lang="en-US" baseline="0" dirty="0" smtClean="0"/>
              <a:t>allows the ordering or rearranging of these sections.</a:t>
            </a:r>
          </a:p>
          <a:p>
            <a:pPr marL="171450" indent="-171450">
              <a:buFont typeface="Arial" charset="0"/>
              <a:buChar char="•"/>
            </a:pPr>
            <a:r>
              <a:rPr lang="en-US" baseline="0" dirty="0" smtClean="0"/>
              <a:t>These sections </a:t>
            </a:r>
            <a:r>
              <a:rPr lang="en-US" baseline="0" dirty="0" smtClean="0"/>
              <a:t>can be rearranged by dragging and dropping them into position on the “Organize” </a:t>
            </a:r>
            <a:r>
              <a:rPr lang="en-US" baseline="0" dirty="0" smtClean="0"/>
              <a:t>page, like chapters.</a:t>
            </a:r>
            <a:endParaRPr lang="en-US" baseline="0" dirty="0" smtClean="0"/>
          </a:p>
          <a:p>
            <a:r>
              <a:rPr lang="en-US" baseline="0" dirty="0" smtClean="0"/>
              <a:t> </a:t>
            </a:r>
          </a:p>
          <a:p>
            <a:r>
              <a:rPr lang="en-US" baseline="0" dirty="0" smtClean="0"/>
              <a:t>Unique to these </a:t>
            </a:r>
            <a:r>
              <a:rPr lang="en-US" baseline="0" dirty="0" smtClean="0"/>
              <a:t>special parts </a:t>
            </a:r>
            <a:r>
              <a:rPr lang="en-US" baseline="0" dirty="0" smtClean="0"/>
              <a:t>is a drop-down list in the bottom right corner called “Front Matter Type” or “Back Matter Type”. </a:t>
            </a:r>
            <a:endParaRPr lang="en-US" baseline="0" dirty="0" smtClean="0"/>
          </a:p>
          <a:p>
            <a:pPr marL="171450" indent="-171450">
              <a:buFont typeface="Arial" charset="0"/>
              <a:buChar char="•"/>
            </a:pPr>
            <a:r>
              <a:rPr lang="en-US" baseline="0" dirty="0" smtClean="0"/>
              <a:t>From </a:t>
            </a:r>
            <a:r>
              <a:rPr lang="en-US" baseline="0" dirty="0" smtClean="0"/>
              <a:t>here, select the kind of front or back matter for the section</a:t>
            </a:r>
            <a:r>
              <a:rPr lang="mr-IN" baseline="0" dirty="0" smtClean="0"/>
              <a:t>…</a:t>
            </a:r>
            <a:r>
              <a:rPr lang="en-US" baseline="0" dirty="0" smtClean="0"/>
              <a:t>. </a:t>
            </a:r>
            <a:endParaRPr lang="en-US" baseline="0" dirty="0" smtClean="0"/>
          </a:p>
          <a:p>
            <a:pPr marL="171450" indent="-171450">
              <a:buFont typeface="Arial" charset="0"/>
              <a:buChar char="•"/>
            </a:pPr>
            <a:endParaRPr lang="en-US" baseline="0" dirty="0" smtClean="0"/>
          </a:p>
          <a:p>
            <a:pPr marL="0" indent="0">
              <a:buFont typeface="Arial" charset="0"/>
              <a:buNone/>
            </a:pPr>
            <a:r>
              <a:rPr lang="en-US" baseline="0" dirty="0" smtClean="0"/>
              <a:t>GO </a:t>
            </a:r>
            <a:r>
              <a:rPr lang="en-US" baseline="0" dirty="0" smtClean="0"/>
              <a:t>TO NEXT SLIDE</a:t>
            </a:r>
            <a:endParaRPr lang="en-US" dirty="0" smtClean="0"/>
          </a:p>
        </p:txBody>
      </p:sp>
      <p:sp>
        <p:nvSpPr>
          <p:cNvPr id="4" name="Slide Number Placeholder 3"/>
          <p:cNvSpPr>
            <a:spLocks noGrp="1"/>
          </p:cNvSpPr>
          <p:nvPr>
            <p:ph type="sldNum" sz="quarter" idx="10"/>
          </p:nvPr>
        </p:nvSpPr>
        <p:spPr/>
        <p:txBody>
          <a:bodyPr/>
          <a:lstStyle/>
          <a:p>
            <a:fld id="{E50CC43B-D8B0-AD49-926B-D2166CE8727F}" type="slidenum">
              <a:rPr lang="en-US" smtClean="0"/>
              <a:t>89</a:t>
            </a:fld>
            <a:endParaRPr lang="en-US"/>
          </a:p>
        </p:txBody>
      </p:sp>
    </p:spTree>
    <p:extLst>
      <p:ext uri="{BB962C8B-B14F-4D97-AF65-F5344CB8AC3E}">
        <p14:creationId xmlns:p14="http://schemas.microsoft.com/office/powerpoint/2010/main" val="119030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Sign up/Register page</a:t>
            </a:r>
            <a:r>
              <a:rPr lang="en-US" dirty="0" smtClean="0"/>
              <a:t> says you must be a</a:t>
            </a:r>
            <a:r>
              <a:rPr lang="en-US" baseline="0" dirty="0" smtClean="0"/>
              <a:t> post-secondary faculty member, but post-secondary staff are eligible as well.</a:t>
            </a:r>
          </a:p>
          <a:p>
            <a:pPr marL="171450" indent="-171450">
              <a:buFont typeface="Arial" charset="0"/>
              <a:buChar char="•"/>
            </a:pPr>
            <a:r>
              <a:rPr lang="en-US" baseline="0" dirty="0" smtClean="0"/>
              <a:t>Yukon faculty and staff are also eligible and Yukon College is included in the “B.C. Institution” drop-down list.</a:t>
            </a:r>
          </a:p>
          <a:p>
            <a:pPr marL="171450" indent="-171450">
              <a:buFont typeface="Arial" charset="0"/>
              <a:buChar char="•"/>
            </a:pPr>
            <a:r>
              <a:rPr lang="en-US" baseline="0" dirty="0" smtClean="0"/>
              <a:t>Only the public post-secondary institutions in BC (+ Yukon College) are listed on the drop-down list, but private post-secondary faculty and staff may use </a:t>
            </a:r>
            <a:r>
              <a:rPr lang="en-US" baseline="0" dirty="0" err="1" smtClean="0"/>
              <a:t>Pressbooks</a:t>
            </a:r>
            <a:r>
              <a:rPr lang="en-US" baseline="0" dirty="0" smtClean="0"/>
              <a:t> as well. Those from a private college or university should contact the </a:t>
            </a:r>
            <a:r>
              <a:rPr lang="en-US" baseline="0" dirty="0" err="1" smtClean="0"/>
              <a:t>BCcampus</a:t>
            </a:r>
            <a:r>
              <a:rPr lang="en-US" baseline="0" dirty="0" smtClean="0"/>
              <a:t> Helpdesk for account set-up assistance via email (</a:t>
            </a:r>
            <a:r>
              <a:rPr lang="en-US" baseline="0" dirty="0" err="1" smtClean="0"/>
              <a:t>helpdesk@bccampus.ca</a:t>
            </a:r>
            <a:r>
              <a:rPr lang="en-US" baseline="0" dirty="0" smtClean="0"/>
              <a:t>) or through the Contact/Help link on our website (</a:t>
            </a:r>
            <a:r>
              <a:rPr lang="en-US" baseline="0" dirty="0" err="1" smtClean="0"/>
              <a:t>open.bccampus.ca</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a:t>
            </a:fld>
            <a:endParaRPr lang="en-US"/>
          </a:p>
        </p:txBody>
      </p:sp>
    </p:spTree>
    <p:extLst>
      <p:ext uri="{BB962C8B-B14F-4D97-AF65-F5344CB8AC3E}">
        <p14:creationId xmlns:p14="http://schemas.microsoft.com/office/powerpoint/2010/main" val="16801005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h</a:t>
            </a:r>
            <a:r>
              <a:rPr lang="en-US" dirty="0" smtClean="0"/>
              <a:t>ere</a:t>
            </a:r>
            <a:r>
              <a:rPr lang="en-US" baseline="0" dirty="0" smtClean="0"/>
              <a:t> </a:t>
            </a:r>
            <a:r>
              <a:rPr lang="en-US" baseline="0" dirty="0" smtClean="0"/>
              <a:t>are some of the choices.</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90</a:t>
            </a:fld>
            <a:endParaRPr lang="en-US"/>
          </a:p>
        </p:txBody>
      </p:sp>
    </p:spTree>
    <p:extLst>
      <p:ext uri="{BB962C8B-B14F-4D97-AF65-F5344CB8AC3E}">
        <p14:creationId xmlns:p14="http://schemas.microsoft.com/office/powerpoint/2010/main" val="19574907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reader’s view of a new front </a:t>
            </a:r>
            <a:r>
              <a:rPr lang="en-US" dirty="0" smtClean="0"/>
              <a:t>or </a:t>
            </a:r>
            <a:r>
              <a:rPr lang="en-US" dirty="0" smtClean="0"/>
              <a:t>back matter </a:t>
            </a:r>
            <a:r>
              <a:rPr lang="en-US" dirty="0" smtClean="0"/>
              <a:t>section can be viewed </a:t>
            </a:r>
            <a:r>
              <a:rPr lang="en-US" dirty="0" smtClean="0"/>
              <a:t>through a link in the top red toolbar, e.g., “View Front Matter”, like is </a:t>
            </a:r>
            <a:r>
              <a:rPr lang="en-US" dirty="0" smtClean="0"/>
              <a:t>done with a </a:t>
            </a:r>
            <a:r>
              <a:rPr lang="en-US" dirty="0" smtClean="0"/>
              <a:t>chapter or </a:t>
            </a:r>
            <a:r>
              <a:rPr lang="en-US" baseline="0" dirty="0" smtClean="0"/>
              <a:t>part</a:t>
            </a:r>
            <a:r>
              <a:rPr lang="en-US" dirty="0" smtClean="0"/>
              <a: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91</a:t>
            </a:fld>
            <a:endParaRPr lang="en-US"/>
          </a:p>
        </p:txBody>
      </p:sp>
    </p:spTree>
    <p:extLst>
      <p:ext uri="{BB962C8B-B14F-4D97-AF65-F5344CB8AC3E}">
        <p14:creationId xmlns:p14="http://schemas.microsoft.com/office/powerpoint/2010/main" val="14550606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Dashboard view, </a:t>
            </a:r>
            <a:r>
              <a:rPr lang="en-US" dirty="0" smtClean="0"/>
              <a:t>notice</a:t>
            </a:r>
            <a:r>
              <a:rPr lang="en-US" baseline="0" dirty="0" smtClean="0"/>
              <a:t> how each section, chapter, and part is listed</a:t>
            </a:r>
            <a:r>
              <a:rPr lang="en-US" dirty="0" smtClean="0"/>
              <a:t>:</a:t>
            </a:r>
            <a:endParaRPr lang="en-US" dirty="0" smtClean="0"/>
          </a:p>
          <a:p>
            <a:pPr marL="171450" indent="-171450">
              <a:buFont typeface="Arial" charset="0"/>
              <a:buChar char="•"/>
            </a:pPr>
            <a:r>
              <a:rPr lang="en-US" dirty="0" smtClean="0"/>
              <a:t>New Front Matter section</a:t>
            </a:r>
          </a:p>
          <a:p>
            <a:pPr marL="171450" indent="-171450">
              <a:buFont typeface="Arial" charset="0"/>
              <a:buChar char="•"/>
            </a:pPr>
            <a:r>
              <a:rPr lang="en-US" dirty="0" smtClean="0"/>
              <a:t>New chapter</a:t>
            </a:r>
          </a:p>
          <a:p>
            <a:pPr marL="171450" indent="-171450">
              <a:buFont typeface="Arial" charset="0"/>
              <a:buChar char="•"/>
            </a:pPr>
            <a:r>
              <a:rPr lang="en-US" dirty="0" smtClean="0"/>
              <a:t>New part</a:t>
            </a:r>
          </a:p>
          <a:p>
            <a:pPr marL="171450" indent="-171450">
              <a:buFont typeface="Arial" charset="0"/>
              <a:buChar char="•"/>
            </a:pPr>
            <a:r>
              <a:rPr lang="en-US" dirty="0" smtClean="0"/>
              <a:t>New Back Matter section</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92</a:t>
            </a:fld>
            <a:endParaRPr lang="en-US"/>
          </a:p>
        </p:txBody>
      </p:sp>
    </p:spTree>
    <p:extLst>
      <p:ext uri="{BB962C8B-B14F-4D97-AF65-F5344CB8AC3E}">
        <p14:creationId xmlns:p14="http://schemas.microsoft.com/office/powerpoint/2010/main" val="12248167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welcome</a:t>
            </a:r>
            <a:r>
              <a:rPr lang="en-US" baseline="0" dirty="0" smtClean="0"/>
              <a:t> your feedback about this webinar and </a:t>
            </a:r>
            <a:r>
              <a:rPr lang="en-US" baseline="0" dirty="0" err="1" smtClean="0"/>
              <a:t>Pressbooks</a:t>
            </a:r>
            <a:r>
              <a:rPr lang="en-US" baseline="0" dirty="0" smtClean="0"/>
              <a:t> in </a:t>
            </a:r>
            <a:r>
              <a:rPr lang="en-US" baseline="0" dirty="0" err="1" smtClean="0"/>
              <a:t>genera,l</a:t>
            </a:r>
            <a:r>
              <a:rPr lang="en-US" baseline="0" dirty="0" smtClean="0"/>
              <a:t> </a:t>
            </a:r>
            <a:r>
              <a:rPr lang="en-US" baseline="0" dirty="0" smtClean="0"/>
              <a:t>and ask that you </a:t>
            </a:r>
            <a:r>
              <a:rPr lang="en-US" baseline="0" dirty="0" smtClean="0"/>
              <a:t>fill </a:t>
            </a:r>
            <a:r>
              <a:rPr lang="en-US" baseline="0" dirty="0" smtClean="0"/>
              <a:t>out </a:t>
            </a:r>
            <a:r>
              <a:rPr lang="en-US" baseline="0" dirty="0" smtClean="0"/>
              <a:t>the </a:t>
            </a:r>
            <a:r>
              <a:rPr lang="en-US" baseline="0" dirty="0" err="1" smtClean="0"/>
              <a:t>Pressbooks</a:t>
            </a:r>
            <a:r>
              <a:rPr lang="en-US" baseline="0" dirty="0" smtClean="0"/>
              <a:t> Feedback form. </a:t>
            </a:r>
          </a:p>
          <a:p>
            <a:endParaRPr lang="en-US" baseline="0" dirty="0" smtClean="0"/>
          </a:p>
          <a:p>
            <a:r>
              <a:rPr lang="en-US" baseline="0" dirty="0" smtClean="0"/>
              <a:t>Go to the </a:t>
            </a:r>
            <a:r>
              <a:rPr lang="en-US" baseline="0" dirty="0" err="1" smtClean="0"/>
              <a:t>BCcampus</a:t>
            </a:r>
            <a:r>
              <a:rPr lang="en-US" baseline="0" dirty="0" smtClean="0"/>
              <a:t> Open Education site at </a:t>
            </a:r>
            <a:r>
              <a:rPr lang="en-US" baseline="0" dirty="0" err="1" smtClean="0"/>
              <a:t>open.bcampus.ca</a:t>
            </a:r>
            <a:r>
              <a:rPr lang="en-US" baseline="0" dirty="0" smtClean="0"/>
              <a:t>, select ”</a:t>
            </a:r>
            <a:r>
              <a:rPr lang="en-US" baseline="0" dirty="0" err="1" smtClean="0"/>
              <a:t>Pressbooks</a:t>
            </a:r>
            <a:r>
              <a:rPr lang="en-US" baseline="0" dirty="0" smtClean="0"/>
              <a:t> Support”, and then “</a:t>
            </a:r>
            <a:r>
              <a:rPr lang="en-US" baseline="0" dirty="0" err="1" smtClean="0"/>
              <a:t>Pressbooks</a:t>
            </a:r>
            <a:r>
              <a:rPr lang="en-US" baseline="0" dirty="0" smtClean="0"/>
              <a:t> Feedback” at the bottom of the drop-down list.</a:t>
            </a:r>
            <a:endParaRPr lang="en-US" dirty="0"/>
          </a:p>
        </p:txBody>
      </p:sp>
      <p:sp>
        <p:nvSpPr>
          <p:cNvPr id="4" name="Slide Number Placeholder 3"/>
          <p:cNvSpPr>
            <a:spLocks noGrp="1"/>
          </p:cNvSpPr>
          <p:nvPr>
            <p:ph type="sldNum" sz="quarter" idx="10"/>
          </p:nvPr>
        </p:nvSpPr>
        <p:spPr/>
        <p:txBody>
          <a:bodyPr/>
          <a:lstStyle/>
          <a:p>
            <a:fld id="{E50CC43B-D8B0-AD49-926B-D2166CE8727F}" type="slidenum">
              <a:rPr lang="en-US" smtClean="0"/>
              <a:t>93</a:t>
            </a:fld>
            <a:endParaRPr lang="en-US"/>
          </a:p>
        </p:txBody>
      </p:sp>
    </p:spTree>
    <p:extLst>
      <p:ext uri="{BB962C8B-B14F-4D97-AF65-F5344CB8AC3E}">
        <p14:creationId xmlns:p14="http://schemas.microsoft.com/office/powerpoint/2010/main" val="173268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46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p:cNvSpPr txBox="1"/>
          <p:nvPr userDrawn="1"/>
        </p:nvSpPr>
        <p:spPr>
          <a:xfrm>
            <a:off x="2273300" y="5029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1808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5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14" name="Straight Connector 13"/>
          <p:cNvCxnSpPr/>
          <p:nvPr userDrawn="1"/>
        </p:nvCxnSpPr>
        <p:spPr>
          <a:xfrm>
            <a:off x="0" y="785726"/>
            <a:ext cx="9144000" cy="0"/>
          </a:xfrm>
          <a:prstGeom prst="line">
            <a:avLst/>
          </a:prstGeom>
          <a:ln>
            <a:solidFill>
              <a:srgbClr val="1293DA"/>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8" name="Picture 17" descr="OpenEd OTProject whit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9" name="Subtitle 2"/>
          <p:cNvSpPr txBox="1">
            <a:spLocks/>
          </p:cNvSpPr>
          <p:nvPr userDrawn="1"/>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40000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3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6469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3.emf"/><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58039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Picture 2" descr="BC Campus_N-Revers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19164779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 pos="50000">
              <a:srgbClr val="1293DA">
                <a:alpha val="72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 name="Picture 1"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spTree>
    <p:extLst>
      <p:ext uri="{BB962C8B-B14F-4D97-AF65-F5344CB8AC3E}">
        <p14:creationId xmlns:p14="http://schemas.microsoft.com/office/powerpoint/2010/main" val="157389697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070600"/>
            <a:ext cx="9153137" cy="808247"/>
          </a:xfrm>
          <a:prstGeom prst="rect">
            <a:avLst/>
          </a:prstGeom>
          <a:solidFill>
            <a:srgbClr val="1293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293DA"/>
              </a:solidFill>
            </a:endParaRPr>
          </a:p>
        </p:txBody>
      </p:sp>
      <p:pic>
        <p:nvPicPr>
          <p:cNvPr id="12" name="Picture 11" descr="OpenEd OTProject whit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59" y="5803900"/>
            <a:ext cx="3551576" cy="1397000"/>
          </a:xfrm>
          <a:prstGeom prst="rect">
            <a:avLst/>
          </a:prstGeom>
        </p:spPr>
      </p:pic>
      <p:sp>
        <p:nvSpPr>
          <p:cNvPr id="13" name="Subtitle 2"/>
          <p:cNvSpPr txBox="1">
            <a:spLocks/>
          </p:cNvSpPr>
          <p:nvPr/>
        </p:nvSpPr>
        <p:spPr>
          <a:xfrm>
            <a:off x="454535" y="6495985"/>
            <a:ext cx="2907701" cy="57791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en-US" sz="1300" dirty="0" err="1" smtClean="0">
                <a:solidFill>
                  <a:schemeClr val="bg1">
                    <a:alpha val="71000"/>
                  </a:schemeClr>
                </a:solidFill>
                <a:latin typeface="Arial"/>
                <a:cs typeface="Arial"/>
              </a:rPr>
              <a:t>open.bccampus.ca</a:t>
            </a:r>
            <a:endParaRPr lang="en-US" sz="1300" dirty="0">
              <a:solidFill>
                <a:schemeClr val="bg1">
                  <a:alpha val="71000"/>
                </a:schemeClr>
              </a:solidFill>
              <a:latin typeface="Arial"/>
              <a:cs typeface="Arial"/>
            </a:endParaRPr>
          </a:p>
        </p:txBody>
      </p:sp>
    </p:spTree>
    <p:extLst>
      <p:ext uri="{BB962C8B-B14F-4D97-AF65-F5344CB8AC3E}">
        <p14:creationId xmlns:p14="http://schemas.microsoft.com/office/powerpoint/2010/main" val="3518911709"/>
      </p:ext>
    </p:extLst>
  </p:cSld>
  <p:clrMap bg1="lt1" tx1="dk1" bg2="lt2" tx2="dk2" accent1="accent1" accent2="accent2" accent3="accent3" accent4="accent4" accent5="accent5" accent6="accent6" hlink="hlink" folHlink="folHlink"/>
  <p:sldLayoutIdLst>
    <p:sldLayoutId id="2147483666" r:id="rId1"/>
    <p:sldLayoutId id="2147483683"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23281"/>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128530"/>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1293DA">
                <a:alpha val="72000"/>
              </a:srgbClr>
            </a:gs>
            <a:gs pos="100000">
              <a:srgbClr val="1293DA"/>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0" y="0"/>
            <a:ext cx="9144000" cy="116145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opened-otproj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34" y="299735"/>
            <a:ext cx="3394566" cy="618059"/>
          </a:xfrm>
          <a:prstGeom prst="rect">
            <a:avLst/>
          </a:prstGeom>
        </p:spPr>
      </p:pic>
      <p:pic>
        <p:nvPicPr>
          <p:cNvPr id="7" name="Picture 6" descr="BC Campus_N-Revers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6068054"/>
            <a:ext cx="1609234" cy="586745"/>
          </a:xfrm>
          <a:prstGeom prst="rect">
            <a:avLst/>
          </a:prstGeom>
        </p:spPr>
      </p:pic>
    </p:spTree>
    <p:extLst>
      <p:ext uri="{BB962C8B-B14F-4D97-AF65-F5344CB8AC3E}">
        <p14:creationId xmlns:p14="http://schemas.microsoft.com/office/powerpoint/2010/main" val="275285663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4.png"/></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4321" y="2232660"/>
            <a:ext cx="8508729" cy="2320642"/>
          </a:xfrm>
          <a:prstGeom prst="rect">
            <a:avLst/>
          </a:prstGeom>
        </p:spPr>
        <p:txBody>
          <a:bodyPr>
            <a:no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4000" b="1" i="1" dirty="0" err="1" smtClean="0">
                <a:solidFill>
                  <a:schemeClr val="bg1"/>
                </a:solidFill>
                <a:latin typeface="Arial"/>
                <a:cs typeface="Arial"/>
              </a:rPr>
              <a:t>Pressbooks</a:t>
            </a:r>
            <a:r>
              <a:rPr lang="en-US" sz="4000" b="1" i="1" dirty="0" smtClean="0">
                <a:solidFill>
                  <a:schemeClr val="bg1"/>
                </a:solidFill>
                <a:latin typeface="Arial"/>
                <a:cs typeface="Arial"/>
              </a:rPr>
              <a:t> Training </a:t>
            </a:r>
            <a:r>
              <a:rPr lang="en-US" sz="3600" b="1" i="1" dirty="0" smtClean="0">
                <a:solidFill>
                  <a:schemeClr val="bg1"/>
                </a:solidFill>
                <a:latin typeface="Arial"/>
                <a:cs typeface="Arial"/>
              </a:rPr>
              <a:t>Webinar series</a:t>
            </a:r>
          </a:p>
          <a:p>
            <a:pPr algn="ctr"/>
            <a:r>
              <a:rPr lang="en-US" sz="6000" b="1" dirty="0" smtClean="0">
                <a:solidFill>
                  <a:schemeClr val="bg1"/>
                </a:solidFill>
                <a:latin typeface="Arial"/>
                <a:cs typeface="Arial"/>
              </a:rPr>
              <a:t>Introduction</a:t>
            </a:r>
          </a:p>
        </p:txBody>
      </p:sp>
      <p:sp>
        <p:nvSpPr>
          <p:cNvPr id="3" name="Subtitle 2"/>
          <p:cNvSpPr txBox="1">
            <a:spLocks/>
          </p:cNvSpPr>
          <p:nvPr/>
        </p:nvSpPr>
        <p:spPr>
          <a:xfrm>
            <a:off x="274321" y="4826000"/>
            <a:ext cx="6863079" cy="1181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endParaRPr lang="en-US" sz="1600" dirty="0">
              <a:solidFill>
                <a:srgbClr val="FFFFFF"/>
              </a:solidFill>
              <a:latin typeface="Arial"/>
              <a:cs typeface="Arial"/>
            </a:endParaRPr>
          </a:p>
        </p:txBody>
      </p:sp>
      <p:pic>
        <p:nvPicPr>
          <p:cNvPr id="1026" name="Picture 2" descr="C:\Users\Chris\Desktop\cc-by 3.0.png"/>
          <p:cNvPicPr>
            <a:picLocks noChangeAspect="1" noChangeArrowheads="1"/>
          </p:cNvPicPr>
          <p:nvPr/>
        </p:nvPicPr>
        <p:blipFill>
          <a:blip r:embed="rId3"/>
          <a:srcRect/>
          <a:stretch>
            <a:fillRect/>
          </a:stretch>
        </p:blipFill>
        <p:spPr bwMode="auto">
          <a:xfrm>
            <a:off x="4046219" y="6203427"/>
            <a:ext cx="777239" cy="270344"/>
          </a:xfrm>
          <a:prstGeom prst="rect">
            <a:avLst/>
          </a:prstGeom>
          <a:noFill/>
        </p:spPr>
      </p:pic>
      <p:pic>
        <p:nvPicPr>
          <p:cNvPr id="6" name="Picture 5"/>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476249" y="6111693"/>
            <a:ext cx="1200150" cy="422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hape 47"/>
          <p:cNvSpPr txBox="1"/>
          <p:nvPr/>
        </p:nvSpPr>
        <p:spPr>
          <a:xfrm>
            <a:off x="2260600" y="6108882"/>
            <a:ext cx="6355839" cy="406399"/>
          </a:xfrm>
          <a:prstGeom prst="rect">
            <a:avLst/>
          </a:prstGeom>
          <a:solidFill>
            <a:schemeClr val="lt1"/>
          </a:solidFill>
          <a:ln>
            <a:noFill/>
          </a:ln>
        </p:spPr>
        <p:txBody>
          <a:bodyPr lIns="91425" tIns="45700" rIns="91425" bIns="45700" anchor="t" anchorCtr="0">
            <a:noAutofit/>
          </a:bodyPr>
          <a:lstStyle/>
          <a:p>
            <a:pPr marL="0" marR="0" lvl="0" indent="0" rtl="0">
              <a:lnSpc>
                <a:spcPct val="90000"/>
              </a:lnSpc>
              <a:spcBef>
                <a:spcPts val="0"/>
              </a:spcBef>
              <a:spcAft>
                <a:spcPts val="0"/>
              </a:spcAft>
              <a:buClr>
                <a:srgbClr val="7F7F7F"/>
              </a:buClr>
              <a:buSzPct val="25000"/>
              <a:buFont typeface="Arial"/>
              <a:buNone/>
            </a:pPr>
            <a:r>
              <a:rPr lang="en-US" sz="1200" b="0" u="none" dirty="0">
                <a:solidFill>
                  <a:srgbClr val="7F7F7F"/>
                </a:solidFill>
                <a:latin typeface="Arial"/>
                <a:ea typeface="Arial"/>
                <a:cs typeface="Arial"/>
                <a:sym typeface="Arial"/>
              </a:rPr>
              <a:t>Unless otherwise noted, this work is </a:t>
            </a:r>
            <a:r>
              <a:rPr lang="en-US" sz="1200" dirty="0" smtClean="0">
                <a:solidFill>
                  <a:srgbClr val="7F7F7F"/>
                </a:solidFill>
                <a:latin typeface="Arial"/>
                <a:ea typeface="Arial"/>
                <a:cs typeface="Arial"/>
                <a:sym typeface="Arial"/>
              </a:rPr>
              <a:t>releas</a:t>
            </a:r>
            <a:r>
              <a:rPr lang="en-US" sz="1200" b="0" u="none" dirty="0" smtClean="0">
                <a:solidFill>
                  <a:srgbClr val="7F7F7F"/>
                </a:solidFill>
                <a:latin typeface="Arial"/>
                <a:ea typeface="Arial"/>
                <a:cs typeface="Arial"/>
                <a:sym typeface="Arial"/>
              </a:rPr>
              <a:t>ed </a:t>
            </a:r>
            <a:r>
              <a:rPr lang="en-US" sz="1200" b="0" u="none" dirty="0">
                <a:solidFill>
                  <a:srgbClr val="7F7F7F"/>
                </a:solidFill>
                <a:latin typeface="Arial"/>
                <a:ea typeface="Arial"/>
                <a:cs typeface="Arial"/>
                <a:sym typeface="Arial"/>
              </a:rPr>
              <a:t>under </a:t>
            </a:r>
            <a:r>
              <a:rPr lang="en-US" sz="1200" b="0" u="none" dirty="0" smtClean="0">
                <a:solidFill>
                  <a:srgbClr val="7F7F7F"/>
                </a:solidFill>
                <a:latin typeface="Arial"/>
                <a:ea typeface="Arial"/>
                <a:cs typeface="Arial"/>
                <a:sym typeface="Arial"/>
              </a:rPr>
              <a:t>a CC</a:t>
            </a:r>
            <a:r>
              <a:rPr lang="en-US" sz="1200" dirty="0">
                <a:solidFill>
                  <a:srgbClr val="7F7F7F"/>
                </a:solidFill>
                <a:latin typeface="Arial"/>
                <a:ea typeface="Arial"/>
                <a:cs typeface="Arial"/>
                <a:sym typeface="Arial"/>
              </a:rPr>
              <a:t> </a:t>
            </a:r>
            <a:r>
              <a:rPr lang="en-US" sz="1200" b="0" u="none" dirty="0" smtClean="0">
                <a:solidFill>
                  <a:srgbClr val="7F7F7F"/>
                </a:solidFill>
                <a:latin typeface="Arial"/>
                <a:ea typeface="Arial"/>
                <a:cs typeface="Arial"/>
                <a:sym typeface="Arial"/>
              </a:rPr>
              <a:t>BY</a:t>
            </a:r>
            <a:r>
              <a:rPr lang="en-US" sz="1200" b="0" u="none" dirty="0">
                <a:solidFill>
                  <a:srgbClr val="7F7F7F"/>
                </a:solidFill>
                <a:latin typeface="Arial"/>
                <a:ea typeface="Arial"/>
                <a:cs typeface="Arial"/>
                <a:sym typeface="Arial"/>
              </a:rPr>
              <a:t>. 4.0 </a:t>
            </a:r>
            <a:r>
              <a:rPr lang="en-US" sz="1200" b="0" u="none" dirty="0" smtClean="0">
                <a:solidFill>
                  <a:srgbClr val="7F7F7F"/>
                </a:solidFill>
                <a:latin typeface="Arial"/>
                <a:ea typeface="Arial"/>
                <a:cs typeface="Arial"/>
                <a:sym typeface="Arial"/>
              </a:rPr>
              <a:t>International </a:t>
            </a:r>
            <a:r>
              <a:rPr lang="en-US" sz="1200" b="0" u="none" dirty="0" err="1" smtClean="0">
                <a:solidFill>
                  <a:srgbClr val="7F7F7F"/>
                </a:solidFill>
                <a:latin typeface="Arial"/>
                <a:ea typeface="Arial"/>
                <a:cs typeface="Arial"/>
                <a:sym typeface="Arial"/>
              </a:rPr>
              <a:t>Licence</a:t>
            </a:r>
            <a:r>
              <a:rPr lang="en-US" sz="1200" b="0" u="none" dirty="0" smtClean="0">
                <a:solidFill>
                  <a:srgbClr val="7F7F7F"/>
                </a:solidFill>
                <a:latin typeface="Arial"/>
                <a:ea typeface="Arial"/>
                <a:cs typeface="Arial"/>
                <a:sym typeface="Arial"/>
              </a:rPr>
              <a:t>.  Feel </a:t>
            </a:r>
            <a:r>
              <a:rPr lang="en-US" sz="1200" b="0" u="none" dirty="0">
                <a:solidFill>
                  <a:srgbClr val="7F7F7F"/>
                </a:solidFill>
                <a:latin typeface="Arial"/>
                <a:ea typeface="Arial"/>
                <a:cs typeface="Arial"/>
                <a:sym typeface="Arial"/>
              </a:rPr>
              <a:t>free to use, </a:t>
            </a:r>
            <a:r>
              <a:rPr lang="en-US" sz="1200" b="0" u="none" dirty="0" smtClean="0">
                <a:solidFill>
                  <a:srgbClr val="7F7F7F"/>
                </a:solidFill>
                <a:latin typeface="Arial"/>
                <a:ea typeface="Arial"/>
                <a:cs typeface="Arial"/>
                <a:sym typeface="Arial"/>
              </a:rPr>
              <a:t>modify, </a:t>
            </a:r>
            <a:r>
              <a:rPr lang="en-US" sz="1200" b="0" u="none" dirty="0">
                <a:solidFill>
                  <a:srgbClr val="7F7F7F"/>
                </a:solidFill>
                <a:latin typeface="Arial"/>
                <a:ea typeface="Arial"/>
                <a:cs typeface="Arial"/>
                <a:sym typeface="Arial"/>
              </a:rPr>
              <a:t>or distribute any or all of this presentation with attribution</a:t>
            </a:r>
            <a:r>
              <a:rPr lang="en-US" sz="1200" b="0" u="none" dirty="0">
                <a:solidFill>
                  <a:srgbClr val="000000"/>
                </a:solidFill>
                <a:latin typeface="Arial"/>
                <a:ea typeface="Arial"/>
                <a:cs typeface="Arial"/>
                <a:sym typeface="Arial"/>
              </a:rPr>
              <a:t>. </a:t>
            </a:r>
          </a:p>
        </p:txBody>
      </p:sp>
    </p:spTree>
    <p:extLst>
      <p:ext uri="{BB962C8B-B14F-4D97-AF65-F5344CB8AC3E}">
        <p14:creationId xmlns:p14="http://schemas.microsoft.com/office/powerpoint/2010/main" val="2775547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110114"/>
            <a:ext cx="7623400" cy="5998586"/>
          </a:xfrm>
          <a:prstGeom prst="rect">
            <a:avLst/>
          </a:prstGeom>
        </p:spPr>
      </p:pic>
    </p:spTree>
    <p:extLst>
      <p:ext uri="{BB962C8B-B14F-4D97-AF65-F5344CB8AC3E}">
        <p14:creationId xmlns:p14="http://schemas.microsoft.com/office/powerpoint/2010/main" val="1876965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76" y="152400"/>
            <a:ext cx="7784924" cy="5674258"/>
          </a:xfrm>
          <a:prstGeom prst="rect">
            <a:avLst/>
          </a:prstGeom>
        </p:spPr>
      </p:pic>
    </p:spTree>
    <p:extLst>
      <p:ext uri="{BB962C8B-B14F-4D97-AF65-F5344CB8AC3E}">
        <p14:creationId xmlns:p14="http://schemas.microsoft.com/office/powerpoint/2010/main" val="2037295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48932"/>
            <a:ext cx="6935936" cy="6010568"/>
          </a:xfrm>
          <a:prstGeom prst="rect">
            <a:avLst/>
          </a:prstGeom>
        </p:spPr>
      </p:pic>
    </p:spTree>
    <p:extLst>
      <p:ext uri="{BB962C8B-B14F-4D97-AF65-F5344CB8AC3E}">
        <p14:creationId xmlns:p14="http://schemas.microsoft.com/office/powerpoint/2010/main" val="698631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63806"/>
            <a:ext cx="6944098" cy="6021094"/>
          </a:xfrm>
          <a:prstGeom prst="rect">
            <a:avLst/>
          </a:prstGeom>
        </p:spPr>
      </p:pic>
    </p:spTree>
    <p:extLst>
      <p:ext uri="{BB962C8B-B14F-4D97-AF65-F5344CB8AC3E}">
        <p14:creationId xmlns:p14="http://schemas.microsoft.com/office/powerpoint/2010/main" val="1627551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3800"/>
            <a:ext cx="9144000" cy="4451533"/>
          </a:xfrm>
          <a:prstGeom prst="rect">
            <a:avLst/>
          </a:prstGeom>
        </p:spPr>
      </p:pic>
    </p:spTree>
    <p:extLst>
      <p:ext uri="{BB962C8B-B14F-4D97-AF65-F5344CB8AC3E}">
        <p14:creationId xmlns:p14="http://schemas.microsoft.com/office/powerpoint/2010/main" val="139264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8800"/>
            <a:ext cx="9144000" cy="5329255"/>
          </a:xfrm>
          <a:prstGeom prst="rect">
            <a:avLst/>
          </a:prstGeom>
        </p:spPr>
      </p:pic>
    </p:spTree>
    <p:extLst>
      <p:ext uri="{BB962C8B-B14F-4D97-AF65-F5344CB8AC3E}">
        <p14:creationId xmlns:p14="http://schemas.microsoft.com/office/powerpoint/2010/main" val="2086840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
            <a:ext cx="9131300" cy="2616200"/>
          </a:xfrm>
          <a:prstGeom prst="rect">
            <a:avLst/>
          </a:prstGeom>
        </p:spPr>
      </p:pic>
    </p:spTree>
    <p:extLst>
      <p:ext uri="{BB962C8B-B14F-4D97-AF65-F5344CB8AC3E}">
        <p14:creationId xmlns:p14="http://schemas.microsoft.com/office/powerpoint/2010/main" val="1887429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5586788"/>
          </a:xfrm>
          <a:prstGeom prst="rect">
            <a:avLst/>
          </a:prstGeom>
        </p:spPr>
      </p:pic>
    </p:spTree>
    <p:extLst>
      <p:ext uri="{BB962C8B-B14F-4D97-AF65-F5344CB8AC3E}">
        <p14:creationId xmlns:p14="http://schemas.microsoft.com/office/powerpoint/2010/main" val="64475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3911518"/>
          </a:xfrm>
          <a:prstGeom prst="rect">
            <a:avLst/>
          </a:prstGeom>
        </p:spPr>
      </p:pic>
    </p:spTree>
    <p:extLst>
      <p:ext uri="{BB962C8B-B14F-4D97-AF65-F5344CB8AC3E}">
        <p14:creationId xmlns:p14="http://schemas.microsoft.com/office/powerpoint/2010/main" val="1334148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858" y="165100"/>
            <a:ext cx="5155736" cy="5588000"/>
          </a:xfrm>
          <a:prstGeom prst="rect">
            <a:avLst/>
          </a:prstGeom>
        </p:spPr>
      </p:pic>
    </p:spTree>
    <p:extLst>
      <p:ext uri="{BB962C8B-B14F-4D97-AF65-F5344CB8AC3E}">
        <p14:creationId xmlns:p14="http://schemas.microsoft.com/office/powerpoint/2010/main" val="340299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0113" y="2451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smtClean="0">
                <a:solidFill>
                  <a:srgbClr val="1C9FDC"/>
                </a:solidFill>
                <a:latin typeface="Arial"/>
                <a:cs typeface="Arial"/>
              </a:rPr>
              <a:t>Curriculum</a:t>
            </a:r>
            <a:endParaRPr lang="en-US" sz="2800" b="1" dirty="0">
              <a:solidFill>
                <a:srgbClr val="1C9FDC"/>
              </a:solidFill>
              <a:latin typeface="Arial"/>
              <a:cs typeface="Arial"/>
            </a:endParaRPr>
          </a:p>
        </p:txBody>
      </p:sp>
      <p:sp>
        <p:nvSpPr>
          <p:cNvPr id="3" name="Title 1"/>
          <p:cNvSpPr txBox="1">
            <a:spLocks/>
          </p:cNvSpPr>
          <p:nvPr/>
        </p:nvSpPr>
        <p:spPr>
          <a:xfrm>
            <a:off x="254000" y="1244600"/>
            <a:ext cx="8470901" cy="4241800"/>
          </a:xfrm>
          <a:prstGeom prst="rect">
            <a:avLst/>
          </a:prstGeom>
          <a:ln>
            <a:noFill/>
          </a:ln>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nSpc>
                <a:spcPct val="70000"/>
              </a:lnSpc>
              <a:buFont typeface="+mj-lt"/>
              <a:buAutoNum type="arabicPeriod"/>
            </a:pPr>
            <a:endParaRPr lang="en-US" sz="2400" dirty="0" smtClean="0">
              <a:solidFill>
                <a:srgbClr val="1C97DA"/>
              </a:solidFill>
              <a:latin typeface="Arial"/>
              <a:cs typeface="Arial"/>
            </a:endParaRPr>
          </a:p>
          <a:p>
            <a:pPr algn="l"/>
            <a:r>
              <a:rPr lang="en-US" sz="2000" b="1" dirty="0" smtClean="0">
                <a:solidFill>
                  <a:srgbClr val="1C9FDC"/>
                </a:solidFill>
                <a:latin typeface="Arial"/>
                <a:cs typeface="Arial"/>
              </a:rPr>
              <a:t>Lesson 1</a:t>
            </a:r>
            <a:r>
              <a:rPr lang="en-US" sz="2000" dirty="0" smtClean="0">
                <a:solidFill>
                  <a:srgbClr val="1C9FDC"/>
                </a:solidFill>
                <a:latin typeface="Arial"/>
                <a:cs typeface="Arial"/>
              </a:rPr>
              <a:t>: How </a:t>
            </a:r>
            <a:r>
              <a:rPr lang="en-US" sz="2000" dirty="0">
                <a:solidFill>
                  <a:srgbClr val="1C9FDC"/>
                </a:solidFill>
                <a:latin typeface="Arial"/>
                <a:cs typeface="Arial"/>
              </a:rPr>
              <a:t>to c</a:t>
            </a:r>
            <a:r>
              <a:rPr lang="en-US" sz="2000" dirty="0" smtClean="0">
                <a:solidFill>
                  <a:srgbClr val="1C9FDC"/>
                </a:solidFill>
                <a:latin typeface="Arial"/>
                <a:cs typeface="Arial"/>
              </a:rPr>
              <a:t>reate </a:t>
            </a:r>
            <a:r>
              <a:rPr lang="en-US" sz="2000" dirty="0">
                <a:solidFill>
                  <a:srgbClr val="1C9FDC"/>
                </a:solidFill>
                <a:latin typeface="Arial"/>
                <a:cs typeface="Arial"/>
              </a:rPr>
              <a:t>a </a:t>
            </a:r>
            <a:r>
              <a:rPr lang="en-US" sz="2000" dirty="0" smtClean="0">
                <a:solidFill>
                  <a:srgbClr val="1C9FDC"/>
                </a:solidFill>
                <a:latin typeface="Arial"/>
                <a:cs typeface="Arial"/>
              </a:rPr>
              <a:t>self-serve </a:t>
            </a:r>
            <a:r>
              <a:rPr lang="en-US" sz="2000" dirty="0" err="1">
                <a:solidFill>
                  <a:srgbClr val="1C9FDC"/>
                </a:solidFill>
                <a:latin typeface="Arial"/>
                <a:cs typeface="Arial"/>
              </a:rPr>
              <a:t>Pressbooks</a:t>
            </a:r>
            <a:r>
              <a:rPr lang="en-US" sz="2000" dirty="0">
                <a:solidFill>
                  <a:srgbClr val="1C9FDC"/>
                </a:solidFill>
                <a:latin typeface="Arial"/>
                <a:cs typeface="Arial"/>
              </a:rPr>
              <a:t> account and </a:t>
            </a:r>
            <a:r>
              <a:rPr lang="en-US" sz="2000" dirty="0" smtClean="0">
                <a:solidFill>
                  <a:srgbClr val="1C9FDC"/>
                </a:solidFill>
                <a:latin typeface="Arial"/>
                <a:cs typeface="Arial"/>
              </a:rPr>
              <a:t>book shell</a:t>
            </a:r>
          </a:p>
          <a:p>
            <a:pPr algn="l"/>
            <a:endParaRPr lang="en-US" sz="800" dirty="0" smtClean="0">
              <a:solidFill>
                <a:srgbClr val="1C9FDC"/>
              </a:solidFill>
              <a:latin typeface="Arial"/>
              <a:cs typeface="Arial"/>
            </a:endParaRPr>
          </a:p>
          <a:p>
            <a:pPr marL="285750" indent="-285750" algn="l">
              <a:buFont typeface="Arial" charset="0"/>
              <a:buChar char="•"/>
            </a:pPr>
            <a:r>
              <a:rPr lang="en-US" sz="1400" i="1" dirty="0" smtClean="0">
                <a:latin typeface="Arial"/>
                <a:cs typeface="Arial"/>
              </a:rPr>
              <a:t>How to recover or change your </a:t>
            </a:r>
            <a:r>
              <a:rPr lang="en-US" sz="1400" i="1" dirty="0">
                <a:latin typeface="Arial"/>
                <a:cs typeface="Arial"/>
              </a:rPr>
              <a:t>p</a:t>
            </a:r>
            <a:r>
              <a:rPr lang="en-US" sz="1400" i="1" dirty="0" smtClean="0">
                <a:latin typeface="Arial"/>
                <a:cs typeface="Arial"/>
              </a:rPr>
              <a:t>assword</a:t>
            </a:r>
          </a:p>
          <a:p>
            <a:pPr algn="l"/>
            <a:endParaRPr lang="en-US" sz="2000" dirty="0" smtClean="0">
              <a:solidFill>
                <a:srgbClr val="1C9FDC"/>
              </a:solidFill>
              <a:latin typeface="Arial"/>
              <a:cs typeface="Arial"/>
            </a:endParaRPr>
          </a:p>
          <a:p>
            <a:pPr algn="l"/>
            <a:r>
              <a:rPr lang="en-US" sz="2000" b="1" dirty="0" smtClean="0">
                <a:solidFill>
                  <a:srgbClr val="1C9FDC"/>
                </a:solidFill>
                <a:latin typeface="Arial"/>
                <a:cs typeface="Arial"/>
              </a:rPr>
              <a:t>Lesson 2</a:t>
            </a:r>
            <a:r>
              <a:rPr lang="en-US" sz="2000" dirty="0" smtClean="0">
                <a:solidFill>
                  <a:srgbClr val="1C9FDC"/>
                </a:solidFill>
                <a:latin typeface="Arial"/>
                <a:cs typeface="Arial"/>
              </a:rPr>
              <a:t>: How to customize your account profile</a:t>
            </a:r>
          </a:p>
          <a:p>
            <a:pPr algn="l"/>
            <a:endParaRPr lang="en-US" sz="2000" dirty="0" smtClean="0">
              <a:solidFill>
                <a:srgbClr val="1C9FDC"/>
              </a:solidFill>
              <a:latin typeface="Arial"/>
              <a:cs typeface="Arial"/>
            </a:endParaRPr>
          </a:p>
          <a:p>
            <a:pPr algn="l"/>
            <a:r>
              <a:rPr lang="en-US" sz="2000" b="1" dirty="0" smtClean="0">
                <a:solidFill>
                  <a:srgbClr val="1C9FDC"/>
                </a:solidFill>
                <a:latin typeface="Arial"/>
                <a:cs typeface="Arial"/>
              </a:rPr>
              <a:t>Lesson 3</a:t>
            </a:r>
            <a:r>
              <a:rPr lang="en-US" sz="2000" dirty="0" smtClean="0">
                <a:solidFill>
                  <a:srgbClr val="1C9FDC"/>
                </a:solidFill>
                <a:latin typeface="Arial"/>
                <a:cs typeface="Arial"/>
              </a:rPr>
              <a:t>: How </a:t>
            </a:r>
            <a:r>
              <a:rPr lang="en-US" sz="2000" dirty="0">
                <a:solidFill>
                  <a:srgbClr val="1C9FDC"/>
                </a:solidFill>
                <a:latin typeface="Arial"/>
                <a:cs typeface="Arial"/>
              </a:rPr>
              <a:t>to </a:t>
            </a:r>
            <a:r>
              <a:rPr lang="en-US" sz="2000" dirty="0" smtClean="0">
                <a:solidFill>
                  <a:srgbClr val="1C9FDC"/>
                </a:solidFill>
                <a:latin typeface="Arial"/>
                <a:cs typeface="Arial"/>
              </a:rPr>
              <a:t>navigate </a:t>
            </a:r>
            <a:r>
              <a:rPr lang="en-US" sz="2000" dirty="0">
                <a:solidFill>
                  <a:srgbClr val="1C9FDC"/>
                </a:solidFill>
                <a:latin typeface="Arial"/>
                <a:cs typeface="Arial"/>
              </a:rPr>
              <a:t>the </a:t>
            </a:r>
            <a:r>
              <a:rPr lang="en-US" sz="2000" dirty="0" err="1">
                <a:solidFill>
                  <a:srgbClr val="1C9FDC"/>
                </a:solidFill>
                <a:latin typeface="Arial"/>
                <a:cs typeface="Arial"/>
              </a:rPr>
              <a:t>Pressbooks</a:t>
            </a:r>
            <a:r>
              <a:rPr lang="en-US" sz="2000" dirty="0">
                <a:solidFill>
                  <a:srgbClr val="1C9FDC"/>
                </a:solidFill>
                <a:latin typeface="Arial"/>
                <a:cs typeface="Arial"/>
              </a:rPr>
              <a:t> </a:t>
            </a:r>
            <a:r>
              <a:rPr lang="en-US" sz="2000" dirty="0" smtClean="0">
                <a:solidFill>
                  <a:srgbClr val="1C9FDC"/>
                </a:solidFill>
                <a:latin typeface="Arial"/>
                <a:cs typeface="Arial"/>
              </a:rPr>
              <a:t>Dashboard</a:t>
            </a:r>
          </a:p>
          <a:p>
            <a:pPr algn="l"/>
            <a:endParaRPr lang="en-US" sz="1800" dirty="0" smtClean="0">
              <a:latin typeface="Arial"/>
              <a:cs typeface="Arial"/>
            </a:endParaRPr>
          </a:p>
          <a:p>
            <a:pPr algn="l"/>
            <a:r>
              <a:rPr lang="en-US" sz="2000" b="1" dirty="0" smtClean="0">
                <a:solidFill>
                  <a:srgbClr val="1C9FDC"/>
                </a:solidFill>
                <a:latin typeface="Arial"/>
                <a:cs typeface="Arial"/>
              </a:rPr>
              <a:t>Lesson 4</a:t>
            </a:r>
            <a:r>
              <a:rPr lang="en-US" sz="2000" dirty="0" smtClean="0">
                <a:solidFill>
                  <a:srgbClr val="1C9FDC"/>
                </a:solidFill>
                <a:latin typeface="Arial"/>
                <a:cs typeface="Arial"/>
              </a:rPr>
              <a:t>: How </a:t>
            </a:r>
            <a:r>
              <a:rPr lang="en-US" sz="2000" dirty="0">
                <a:solidFill>
                  <a:srgbClr val="1C9FDC"/>
                </a:solidFill>
                <a:latin typeface="Arial"/>
                <a:cs typeface="Arial"/>
              </a:rPr>
              <a:t>to </a:t>
            </a:r>
            <a:r>
              <a:rPr lang="en-US" sz="2000" dirty="0" smtClean="0">
                <a:solidFill>
                  <a:srgbClr val="1C9FDC"/>
                </a:solidFill>
                <a:latin typeface="Arial"/>
                <a:cs typeface="Arial"/>
              </a:rPr>
              <a:t>set </a:t>
            </a:r>
            <a:r>
              <a:rPr lang="en-US" sz="2000" dirty="0">
                <a:solidFill>
                  <a:srgbClr val="1C9FDC"/>
                </a:solidFill>
                <a:latin typeface="Arial"/>
                <a:cs typeface="Arial"/>
              </a:rPr>
              <a:t>u</a:t>
            </a:r>
            <a:r>
              <a:rPr lang="en-US" sz="2000" dirty="0" smtClean="0">
                <a:solidFill>
                  <a:srgbClr val="1C9FDC"/>
                </a:solidFill>
                <a:latin typeface="Arial"/>
                <a:cs typeface="Arial"/>
              </a:rPr>
              <a:t>p a book</a:t>
            </a:r>
          </a:p>
          <a:p>
            <a:pPr algn="l"/>
            <a:endParaRPr lang="en-US" sz="800" dirty="0" smtClean="0">
              <a:solidFill>
                <a:srgbClr val="1C9FDC"/>
              </a:solidFill>
              <a:latin typeface="Arial"/>
              <a:cs typeface="Arial"/>
            </a:endParaRPr>
          </a:p>
          <a:p>
            <a:pPr marL="342900" indent="-342900" algn="l">
              <a:buFont typeface="+mj-lt"/>
              <a:buAutoNum type="arabicPeriod"/>
            </a:pPr>
            <a:r>
              <a:rPr lang="en-US" sz="1400" i="1" dirty="0" smtClean="0">
                <a:latin typeface="Arial"/>
                <a:cs typeface="Arial"/>
              </a:rPr>
              <a:t>How </a:t>
            </a:r>
            <a:r>
              <a:rPr lang="en-US" sz="1400" i="1" dirty="0">
                <a:latin typeface="Arial"/>
                <a:cs typeface="Arial"/>
              </a:rPr>
              <a:t>to </a:t>
            </a:r>
            <a:r>
              <a:rPr lang="en-US" sz="1400" i="1" dirty="0" smtClean="0">
                <a:latin typeface="Arial"/>
                <a:cs typeface="Arial"/>
              </a:rPr>
              <a:t>add </a:t>
            </a:r>
            <a:r>
              <a:rPr lang="en-US" sz="1400" i="1" dirty="0">
                <a:latin typeface="Arial"/>
                <a:cs typeface="Arial"/>
              </a:rPr>
              <a:t>p</a:t>
            </a:r>
            <a:r>
              <a:rPr lang="en-US" sz="1400" i="1" dirty="0" smtClean="0">
                <a:latin typeface="Arial"/>
                <a:cs typeface="Arial"/>
              </a:rPr>
              <a:t>arts (including front/back matter) and chapters</a:t>
            </a:r>
          </a:p>
          <a:p>
            <a:pPr marL="342900" indent="-342900" algn="l">
              <a:buFont typeface="+mj-lt"/>
              <a:buAutoNum type="arabicPeriod"/>
            </a:pPr>
            <a:r>
              <a:rPr lang="en-US" sz="1400" i="1" dirty="0" smtClean="0">
                <a:latin typeface="Arial"/>
                <a:cs typeface="Arial"/>
              </a:rPr>
              <a:t>How </a:t>
            </a:r>
            <a:r>
              <a:rPr lang="en-US" sz="1400" i="1" dirty="0">
                <a:latin typeface="Arial"/>
                <a:cs typeface="Arial"/>
              </a:rPr>
              <a:t>to </a:t>
            </a:r>
            <a:r>
              <a:rPr lang="en-US" sz="1400" i="1" dirty="0" smtClean="0">
                <a:latin typeface="Arial"/>
                <a:cs typeface="Arial"/>
              </a:rPr>
              <a:t>order </a:t>
            </a:r>
            <a:r>
              <a:rPr lang="en-US" sz="1400" i="1" dirty="0">
                <a:latin typeface="Arial"/>
                <a:cs typeface="Arial"/>
              </a:rPr>
              <a:t>p</a:t>
            </a:r>
            <a:r>
              <a:rPr lang="en-US" sz="1400" i="1" dirty="0" smtClean="0">
                <a:latin typeface="Arial"/>
                <a:cs typeface="Arial"/>
              </a:rPr>
              <a:t>arts (including </a:t>
            </a:r>
            <a:r>
              <a:rPr lang="en-US" sz="1400" i="1" dirty="0">
                <a:latin typeface="Arial"/>
                <a:cs typeface="Arial"/>
              </a:rPr>
              <a:t>front/back </a:t>
            </a:r>
            <a:r>
              <a:rPr lang="en-US" sz="1400" i="1" dirty="0" smtClean="0">
                <a:latin typeface="Arial"/>
                <a:cs typeface="Arial"/>
              </a:rPr>
              <a:t>matter) </a:t>
            </a:r>
            <a:r>
              <a:rPr lang="en-US" sz="1400" i="1" dirty="0">
                <a:latin typeface="Arial"/>
                <a:cs typeface="Arial"/>
              </a:rPr>
              <a:t>and chapters</a:t>
            </a:r>
            <a:endParaRPr lang="en-US" sz="1400" i="1" dirty="0" smtClean="0">
              <a:latin typeface="Arial"/>
              <a:cs typeface="Arial"/>
            </a:endParaRPr>
          </a:p>
          <a:p>
            <a:pPr marL="342900" indent="-342900" algn="l">
              <a:buFont typeface="+mj-lt"/>
              <a:buAutoNum type="arabicPeriod"/>
            </a:pPr>
            <a:r>
              <a:rPr lang="en-US" sz="1400" i="1" dirty="0" smtClean="0">
                <a:latin typeface="Arial"/>
                <a:cs typeface="Arial"/>
              </a:rPr>
              <a:t>How </a:t>
            </a:r>
            <a:r>
              <a:rPr lang="en-US" sz="1400" i="1" dirty="0">
                <a:latin typeface="Arial"/>
                <a:cs typeface="Arial"/>
              </a:rPr>
              <a:t>to </a:t>
            </a:r>
            <a:r>
              <a:rPr lang="en-US" sz="1400" i="1" dirty="0" smtClean="0">
                <a:latin typeface="Arial"/>
                <a:cs typeface="Arial"/>
              </a:rPr>
              <a:t>add text as content</a:t>
            </a:r>
          </a:p>
          <a:p>
            <a:pPr algn="l">
              <a:lnSpc>
                <a:spcPct val="70000"/>
              </a:lnSpc>
            </a:pPr>
            <a:endParaRPr lang="en-US" sz="2000" dirty="0" smtClean="0">
              <a:latin typeface="Arial"/>
              <a:cs typeface="Arial"/>
            </a:endParaRPr>
          </a:p>
          <a:p>
            <a:pPr marL="457200" indent="-457200" algn="l">
              <a:lnSpc>
                <a:spcPct val="70000"/>
              </a:lnSpc>
              <a:buAutoNum type="arabicPeriod"/>
            </a:pPr>
            <a:endParaRPr lang="en-US" sz="2000" dirty="0" smtClean="0">
              <a:latin typeface="Arial"/>
              <a:cs typeface="Arial"/>
            </a:endParaRPr>
          </a:p>
          <a:p>
            <a:pPr marL="457200" indent="-457200" algn="l">
              <a:lnSpc>
                <a:spcPct val="70000"/>
              </a:lnSpc>
              <a:buAutoNum type="arabicPeriod"/>
            </a:pPr>
            <a:endParaRPr lang="en-US" sz="2500" dirty="0">
              <a:solidFill>
                <a:srgbClr val="1C97DA"/>
              </a:solidFill>
              <a:latin typeface="Arial"/>
              <a:cs typeface="Arial"/>
            </a:endParaRPr>
          </a:p>
        </p:txBody>
      </p:sp>
    </p:spTree>
    <p:extLst>
      <p:ext uri="{BB962C8B-B14F-4D97-AF65-F5344CB8AC3E}">
        <p14:creationId xmlns:p14="http://schemas.microsoft.com/office/powerpoint/2010/main" val="2987832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85" y="342900"/>
            <a:ext cx="8324915" cy="5245100"/>
          </a:xfrm>
          <a:prstGeom prst="rect">
            <a:avLst/>
          </a:prstGeom>
        </p:spPr>
      </p:pic>
      <p:sp>
        <p:nvSpPr>
          <p:cNvPr id="3" name="TextBox 2"/>
          <p:cNvSpPr txBox="1"/>
          <p:nvPr/>
        </p:nvSpPr>
        <p:spPr>
          <a:xfrm>
            <a:off x="2120900" y="5702300"/>
            <a:ext cx="5631180" cy="707886"/>
          </a:xfrm>
          <a:prstGeom prst="rect">
            <a:avLst/>
          </a:prstGeom>
          <a:noFill/>
        </p:spPr>
        <p:txBody>
          <a:bodyPr wrap="square" rtlCol="0">
            <a:spAutoFit/>
          </a:bodyPr>
          <a:lstStyle/>
          <a:p>
            <a:pPr algn="ctr"/>
            <a:r>
              <a:rPr lang="en-US" sz="4000" dirty="0" err="1">
                <a:solidFill>
                  <a:schemeClr val="bg1"/>
                </a:solidFill>
              </a:rPr>
              <a:t>p</a:t>
            </a:r>
            <a:r>
              <a:rPr lang="en-US" sz="4000" dirty="0" err="1" smtClean="0">
                <a:solidFill>
                  <a:schemeClr val="bg1"/>
                </a:solidFill>
              </a:rPr>
              <a:t>ressbooks.bccampus.ca</a:t>
            </a:r>
            <a:endParaRPr lang="en-US" sz="4000" dirty="0">
              <a:solidFill>
                <a:schemeClr val="bg1"/>
              </a:solidFill>
            </a:endParaRPr>
          </a:p>
        </p:txBody>
      </p:sp>
    </p:spTree>
    <p:extLst>
      <p:ext uri="{BB962C8B-B14F-4D97-AF65-F5344CB8AC3E}">
        <p14:creationId xmlns:p14="http://schemas.microsoft.com/office/powerpoint/2010/main" val="683150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928" y="119460"/>
            <a:ext cx="5251318" cy="5671740"/>
          </a:xfrm>
          <a:prstGeom prst="rect">
            <a:avLst/>
          </a:prstGeom>
        </p:spPr>
      </p:pic>
    </p:spTree>
    <p:extLst>
      <p:ext uri="{BB962C8B-B14F-4D97-AF65-F5344CB8AC3E}">
        <p14:creationId xmlns:p14="http://schemas.microsoft.com/office/powerpoint/2010/main" val="1577006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139078"/>
            <a:ext cx="5230885" cy="5639422"/>
          </a:xfrm>
          <a:prstGeom prst="rect">
            <a:avLst/>
          </a:prstGeom>
        </p:spPr>
      </p:pic>
    </p:spTree>
    <p:extLst>
      <p:ext uri="{BB962C8B-B14F-4D97-AF65-F5344CB8AC3E}">
        <p14:creationId xmlns:p14="http://schemas.microsoft.com/office/powerpoint/2010/main" val="953991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2756848"/>
          </a:xfrm>
          <a:prstGeom prst="rect">
            <a:avLst/>
          </a:prstGeom>
        </p:spPr>
      </p:pic>
    </p:spTree>
    <p:extLst>
      <p:ext uri="{BB962C8B-B14F-4D97-AF65-F5344CB8AC3E}">
        <p14:creationId xmlns:p14="http://schemas.microsoft.com/office/powerpoint/2010/main" val="1782246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402" y="0"/>
            <a:ext cx="5071971" cy="5880100"/>
          </a:xfrm>
          <a:prstGeom prst="rect">
            <a:avLst/>
          </a:prstGeom>
        </p:spPr>
      </p:pic>
    </p:spTree>
    <p:extLst>
      <p:ext uri="{BB962C8B-B14F-4D97-AF65-F5344CB8AC3E}">
        <p14:creationId xmlns:p14="http://schemas.microsoft.com/office/powerpoint/2010/main" val="729753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30" y="406400"/>
            <a:ext cx="7607170" cy="5638800"/>
          </a:xfrm>
          <a:prstGeom prst="rect">
            <a:avLst/>
          </a:prstGeom>
        </p:spPr>
      </p:pic>
    </p:spTree>
    <p:extLst>
      <p:ext uri="{BB962C8B-B14F-4D97-AF65-F5344CB8AC3E}">
        <p14:creationId xmlns:p14="http://schemas.microsoft.com/office/powerpoint/2010/main" val="2078814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7400"/>
            <a:ext cx="9144000" cy="3067429"/>
          </a:xfrm>
          <a:prstGeom prst="rect">
            <a:avLst/>
          </a:prstGeom>
        </p:spPr>
      </p:pic>
    </p:spTree>
    <p:extLst>
      <p:ext uri="{BB962C8B-B14F-4D97-AF65-F5344CB8AC3E}">
        <p14:creationId xmlns:p14="http://schemas.microsoft.com/office/powerpoint/2010/main" val="70471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232" y="190500"/>
            <a:ext cx="5690493" cy="5867400"/>
          </a:xfrm>
          <a:prstGeom prst="rect">
            <a:avLst/>
          </a:prstGeom>
        </p:spPr>
      </p:pic>
    </p:spTree>
    <p:extLst>
      <p:ext uri="{BB962C8B-B14F-4D97-AF65-F5344CB8AC3E}">
        <p14:creationId xmlns:p14="http://schemas.microsoft.com/office/powerpoint/2010/main" val="1670872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718" y="88900"/>
            <a:ext cx="5958133" cy="5867400"/>
          </a:xfrm>
          <a:prstGeom prst="rect">
            <a:avLst/>
          </a:prstGeom>
        </p:spPr>
      </p:pic>
    </p:spTree>
    <p:extLst>
      <p:ext uri="{BB962C8B-B14F-4D97-AF65-F5344CB8AC3E}">
        <p14:creationId xmlns:p14="http://schemas.microsoft.com/office/powerpoint/2010/main" val="2112750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1200"/>
            <a:ext cx="9144000" cy="4209608"/>
          </a:xfrm>
          <a:prstGeom prst="rect">
            <a:avLst/>
          </a:prstGeom>
        </p:spPr>
      </p:pic>
    </p:spTree>
    <p:extLst>
      <p:ext uri="{BB962C8B-B14F-4D97-AF65-F5344CB8AC3E}">
        <p14:creationId xmlns:p14="http://schemas.microsoft.com/office/powerpoint/2010/main" val="1144280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27" y="749300"/>
            <a:ext cx="2742424" cy="21844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251" y="1054101"/>
            <a:ext cx="5962887" cy="4991100"/>
          </a:xfrm>
          <a:prstGeom prst="rect">
            <a:avLst/>
          </a:prstGeom>
        </p:spPr>
      </p:pic>
      <p:sp>
        <p:nvSpPr>
          <p:cNvPr id="5" name="Title 1"/>
          <p:cNvSpPr txBox="1">
            <a:spLocks/>
          </p:cNvSpPr>
          <p:nvPr/>
        </p:nvSpPr>
        <p:spPr>
          <a:xfrm>
            <a:off x="4254500" y="317476"/>
            <a:ext cx="4000500"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Updates</a:t>
            </a:r>
            <a:endParaRPr lang="en-US" sz="2800" b="1" dirty="0">
              <a:solidFill>
                <a:srgbClr val="1C9FDC"/>
              </a:solidFill>
              <a:latin typeface="Arial"/>
              <a:cs typeface="Arial"/>
            </a:endParaRPr>
          </a:p>
        </p:txBody>
      </p:sp>
    </p:spTree>
    <p:extLst>
      <p:ext uri="{BB962C8B-B14F-4D97-AF65-F5344CB8AC3E}">
        <p14:creationId xmlns:p14="http://schemas.microsoft.com/office/powerpoint/2010/main" val="2071368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0"/>
            <a:ext cx="9144000" cy="4178239"/>
          </a:xfrm>
          <a:prstGeom prst="rect">
            <a:avLst/>
          </a:prstGeom>
        </p:spPr>
      </p:pic>
    </p:spTree>
    <p:extLst>
      <p:ext uri="{BB962C8B-B14F-4D97-AF65-F5344CB8AC3E}">
        <p14:creationId xmlns:p14="http://schemas.microsoft.com/office/powerpoint/2010/main" val="1043345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4372234"/>
          </a:xfrm>
          <a:prstGeom prst="rect">
            <a:avLst/>
          </a:prstGeom>
        </p:spPr>
      </p:pic>
    </p:spTree>
    <p:extLst>
      <p:ext uri="{BB962C8B-B14F-4D97-AF65-F5344CB8AC3E}">
        <p14:creationId xmlns:p14="http://schemas.microsoft.com/office/powerpoint/2010/main" val="8562996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89" y="495300"/>
            <a:ext cx="8526225" cy="3733800"/>
          </a:xfrm>
          <a:prstGeom prst="rect">
            <a:avLst/>
          </a:prstGeom>
        </p:spPr>
      </p:pic>
    </p:spTree>
    <p:extLst>
      <p:ext uri="{BB962C8B-B14F-4D97-AF65-F5344CB8AC3E}">
        <p14:creationId xmlns:p14="http://schemas.microsoft.com/office/powerpoint/2010/main" val="408889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533822"/>
            <a:ext cx="8750300" cy="3060277"/>
          </a:xfrm>
          <a:prstGeom prst="rect">
            <a:avLst/>
          </a:prstGeom>
        </p:spPr>
      </p:pic>
    </p:spTree>
    <p:extLst>
      <p:ext uri="{BB962C8B-B14F-4D97-AF65-F5344CB8AC3E}">
        <p14:creationId xmlns:p14="http://schemas.microsoft.com/office/powerpoint/2010/main" val="11271688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500"/>
            <a:ext cx="9144000" cy="3324016"/>
          </a:xfrm>
          <a:prstGeom prst="rect">
            <a:avLst/>
          </a:prstGeom>
        </p:spPr>
      </p:pic>
    </p:spTree>
    <p:extLst>
      <p:ext uri="{BB962C8B-B14F-4D97-AF65-F5344CB8AC3E}">
        <p14:creationId xmlns:p14="http://schemas.microsoft.com/office/powerpoint/2010/main" val="1551680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93" y="585446"/>
            <a:ext cx="8852907" cy="3900311"/>
          </a:xfrm>
          <a:prstGeom prst="rect">
            <a:avLst/>
          </a:prstGeom>
        </p:spPr>
      </p:pic>
    </p:spTree>
    <p:extLst>
      <p:ext uri="{BB962C8B-B14F-4D97-AF65-F5344CB8AC3E}">
        <p14:creationId xmlns:p14="http://schemas.microsoft.com/office/powerpoint/2010/main" val="7216257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01700"/>
            <a:ext cx="8881054" cy="3431576"/>
          </a:xfrm>
          <a:prstGeom prst="rect">
            <a:avLst/>
          </a:prstGeom>
        </p:spPr>
      </p:pic>
    </p:spTree>
    <p:extLst>
      <p:ext uri="{BB962C8B-B14F-4D97-AF65-F5344CB8AC3E}">
        <p14:creationId xmlns:p14="http://schemas.microsoft.com/office/powerpoint/2010/main" val="1464944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100"/>
            <a:ext cx="9144000" cy="3483995"/>
          </a:xfrm>
          <a:prstGeom prst="rect">
            <a:avLst/>
          </a:prstGeom>
        </p:spPr>
      </p:pic>
    </p:spTree>
    <p:extLst>
      <p:ext uri="{BB962C8B-B14F-4D97-AF65-F5344CB8AC3E}">
        <p14:creationId xmlns:p14="http://schemas.microsoft.com/office/powerpoint/2010/main" val="9312147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08535" y="9085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2</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Customize the profile page in your account</a:t>
            </a:r>
          </a:p>
          <a:p>
            <a:pPr>
              <a:lnSpc>
                <a:spcPct val="90000"/>
              </a:lnSpc>
            </a:pPr>
            <a:r>
              <a:rPr lang="en-US" sz="7200" dirty="0" smtClean="0">
                <a:solidFill>
                  <a:schemeClr val="bg1"/>
                </a:solidFill>
                <a:latin typeface="Arial"/>
                <a:cs typeface="Arial"/>
              </a:rPr>
              <a:t> </a:t>
            </a:r>
            <a:endParaRPr lang="en-US" sz="7200" dirty="0">
              <a:solidFill>
                <a:schemeClr val="bg1"/>
              </a:solidFill>
              <a:latin typeface="Arial"/>
              <a:cs typeface="Arial"/>
            </a:endParaRPr>
          </a:p>
        </p:txBody>
      </p:sp>
    </p:spTree>
    <p:extLst>
      <p:ext uri="{BB962C8B-B14F-4D97-AF65-F5344CB8AC3E}">
        <p14:creationId xmlns:p14="http://schemas.microsoft.com/office/powerpoint/2010/main" val="3632647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8800"/>
            <a:ext cx="9144000" cy="4178239"/>
          </a:xfrm>
          <a:prstGeom prst="rect">
            <a:avLst/>
          </a:prstGeom>
        </p:spPr>
      </p:pic>
    </p:spTree>
    <p:extLst>
      <p:ext uri="{BB962C8B-B14F-4D97-AF65-F5344CB8AC3E}">
        <p14:creationId xmlns:p14="http://schemas.microsoft.com/office/powerpoint/2010/main" val="1984059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5600" y="1378495"/>
            <a:ext cx="8445499" cy="42222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1</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create </a:t>
            </a:r>
          </a:p>
          <a:p>
            <a:pPr>
              <a:lnSpc>
                <a:spcPct val="90000"/>
              </a:lnSpc>
            </a:pPr>
            <a:r>
              <a:rPr lang="en-US" sz="7200" dirty="0" smtClean="0">
                <a:solidFill>
                  <a:schemeClr val="bg1"/>
                </a:solidFill>
                <a:latin typeface="Arial"/>
                <a:cs typeface="Arial"/>
              </a:rPr>
              <a:t>an account</a:t>
            </a:r>
          </a:p>
          <a:p>
            <a:pPr>
              <a:lnSpc>
                <a:spcPct val="90000"/>
              </a:lnSpc>
            </a:pPr>
            <a:endParaRPr lang="en-US" sz="2000" dirty="0" smtClean="0">
              <a:solidFill>
                <a:schemeClr val="bg1"/>
              </a:solidFill>
              <a:latin typeface="Arial"/>
              <a:cs typeface="Arial"/>
            </a:endParaRPr>
          </a:p>
        </p:txBody>
      </p:sp>
    </p:spTree>
    <p:extLst>
      <p:ext uri="{BB962C8B-B14F-4D97-AF65-F5344CB8AC3E}">
        <p14:creationId xmlns:p14="http://schemas.microsoft.com/office/powerpoint/2010/main" val="180026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900"/>
            <a:ext cx="9144000" cy="2008909"/>
          </a:xfrm>
          <a:prstGeom prst="rect">
            <a:avLst/>
          </a:prstGeom>
        </p:spPr>
      </p:pic>
    </p:spTree>
    <p:extLst>
      <p:ext uri="{BB962C8B-B14F-4D97-AF65-F5344CB8AC3E}">
        <p14:creationId xmlns:p14="http://schemas.microsoft.com/office/powerpoint/2010/main" val="13092750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0"/>
            <a:ext cx="8178800" cy="32091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9156"/>
            <a:ext cx="7556500" cy="2898804"/>
          </a:xfrm>
          <a:prstGeom prst="rect">
            <a:avLst/>
          </a:prstGeom>
        </p:spPr>
      </p:pic>
    </p:spTree>
    <p:extLst>
      <p:ext uri="{BB962C8B-B14F-4D97-AF65-F5344CB8AC3E}">
        <p14:creationId xmlns:p14="http://schemas.microsoft.com/office/powerpoint/2010/main" val="4077339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4762500"/>
          </a:xfrm>
          <a:prstGeom prst="rect">
            <a:avLst/>
          </a:prstGeom>
        </p:spPr>
      </p:pic>
    </p:spTree>
    <p:extLst>
      <p:ext uri="{BB962C8B-B14F-4D97-AF65-F5344CB8AC3E}">
        <p14:creationId xmlns:p14="http://schemas.microsoft.com/office/powerpoint/2010/main" val="362182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00"/>
            <a:ext cx="9144000" cy="277024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51300"/>
            <a:ext cx="9144000" cy="1613647"/>
          </a:xfrm>
          <a:prstGeom prst="rect">
            <a:avLst/>
          </a:prstGeom>
        </p:spPr>
      </p:pic>
    </p:spTree>
    <p:extLst>
      <p:ext uri="{BB962C8B-B14F-4D97-AF65-F5344CB8AC3E}">
        <p14:creationId xmlns:p14="http://schemas.microsoft.com/office/powerpoint/2010/main" val="1872367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00"/>
            <a:ext cx="9144000" cy="3581249"/>
          </a:xfrm>
          <a:prstGeom prst="rect">
            <a:avLst/>
          </a:prstGeom>
        </p:spPr>
      </p:pic>
    </p:spTree>
    <p:extLst>
      <p:ext uri="{BB962C8B-B14F-4D97-AF65-F5344CB8AC3E}">
        <p14:creationId xmlns:p14="http://schemas.microsoft.com/office/powerpoint/2010/main" val="3521211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800"/>
            <a:ext cx="9144000" cy="4158360"/>
          </a:xfrm>
          <a:prstGeom prst="rect">
            <a:avLst/>
          </a:prstGeom>
        </p:spPr>
      </p:pic>
    </p:spTree>
    <p:extLst>
      <p:ext uri="{BB962C8B-B14F-4D97-AF65-F5344CB8AC3E}">
        <p14:creationId xmlns:p14="http://schemas.microsoft.com/office/powerpoint/2010/main" val="1221005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435" y="1378495"/>
            <a:ext cx="7772400" cy="39377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3</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navigate the Dashboard</a:t>
            </a:r>
            <a:endParaRPr lang="en-US" sz="7200" dirty="0">
              <a:solidFill>
                <a:schemeClr val="bg1"/>
              </a:solidFill>
              <a:latin typeface="Arial"/>
              <a:cs typeface="Arial"/>
            </a:endParaRPr>
          </a:p>
        </p:txBody>
      </p:sp>
    </p:spTree>
    <p:extLst>
      <p:ext uri="{BB962C8B-B14F-4D97-AF65-F5344CB8AC3E}">
        <p14:creationId xmlns:p14="http://schemas.microsoft.com/office/powerpoint/2010/main" val="1730919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68" y="0"/>
            <a:ext cx="8576841" cy="5985278"/>
          </a:xfrm>
          <a:prstGeom prst="rect">
            <a:avLst/>
          </a:prstGeom>
        </p:spPr>
      </p:pic>
    </p:spTree>
    <p:extLst>
      <p:ext uri="{BB962C8B-B14F-4D97-AF65-F5344CB8AC3E}">
        <p14:creationId xmlns:p14="http://schemas.microsoft.com/office/powerpoint/2010/main" val="8407583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238"/>
            <a:ext cx="9144000" cy="4211340"/>
          </a:xfrm>
          <a:prstGeom prst="rect">
            <a:avLst/>
          </a:prstGeom>
        </p:spPr>
      </p:pic>
    </p:spTree>
    <p:extLst>
      <p:ext uri="{BB962C8B-B14F-4D97-AF65-F5344CB8AC3E}">
        <p14:creationId xmlns:p14="http://schemas.microsoft.com/office/powerpoint/2010/main" val="1534470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9144000" cy="4158360"/>
          </a:xfrm>
          <a:prstGeom prst="rect">
            <a:avLst/>
          </a:prstGeom>
        </p:spPr>
      </p:pic>
    </p:spTree>
    <p:extLst>
      <p:ext uri="{BB962C8B-B14F-4D97-AF65-F5344CB8AC3E}">
        <p14:creationId xmlns:p14="http://schemas.microsoft.com/office/powerpoint/2010/main" val="1560638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5765800"/>
            <a:ext cx="5631180" cy="707886"/>
          </a:xfrm>
          <a:prstGeom prst="rect">
            <a:avLst/>
          </a:prstGeom>
          <a:noFill/>
        </p:spPr>
        <p:txBody>
          <a:bodyPr wrap="square" rtlCol="0">
            <a:spAutoFit/>
          </a:bodyPr>
          <a:lstStyle/>
          <a:p>
            <a:pPr algn="ctr"/>
            <a:r>
              <a:rPr lang="en-US" sz="4000" dirty="0" err="1">
                <a:solidFill>
                  <a:schemeClr val="bg1"/>
                </a:solidFill>
              </a:rPr>
              <a:t>p</a:t>
            </a:r>
            <a:r>
              <a:rPr lang="en-US" sz="4000" dirty="0" err="1" smtClean="0">
                <a:solidFill>
                  <a:schemeClr val="bg1"/>
                </a:solidFill>
              </a:rPr>
              <a:t>ressbooks.bccampus.ca</a:t>
            </a:r>
            <a:endParaRPr lang="en-US" sz="4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685800"/>
            <a:ext cx="8331200" cy="5238258"/>
          </a:xfrm>
          <a:prstGeom prst="rect">
            <a:avLst/>
          </a:prstGeom>
        </p:spPr>
      </p:pic>
    </p:spTree>
    <p:extLst>
      <p:ext uri="{BB962C8B-B14F-4D97-AF65-F5344CB8AC3E}">
        <p14:creationId xmlns:p14="http://schemas.microsoft.com/office/powerpoint/2010/main" val="19377963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4387942"/>
          </a:xfrm>
          <a:prstGeom prst="rect">
            <a:avLst/>
          </a:prstGeom>
        </p:spPr>
      </p:pic>
    </p:spTree>
    <p:extLst>
      <p:ext uri="{BB962C8B-B14F-4D97-AF65-F5344CB8AC3E}">
        <p14:creationId xmlns:p14="http://schemas.microsoft.com/office/powerpoint/2010/main" val="20479632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9144000" cy="4206824"/>
          </a:xfrm>
          <a:prstGeom prst="rect">
            <a:avLst/>
          </a:prstGeom>
        </p:spPr>
      </p:pic>
    </p:spTree>
    <p:extLst>
      <p:ext uri="{BB962C8B-B14F-4D97-AF65-F5344CB8AC3E}">
        <p14:creationId xmlns:p14="http://schemas.microsoft.com/office/powerpoint/2010/main" val="1966860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700"/>
            <a:ext cx="9144000" cy="6142703"/>
          </a:xfrm>
          <a:prstGeom prst="rect">
            <a:avLst/>
          </a:prstGeom>
        </p:spPr>
      </p:pic>
    </p:spTree>
    <p:extLst>
      <p:ext uri="{BB962C8B-B14F-4D97-AF65-F5344CB8AC3E}">
        <p14:creationId xmlns:p14="http://schemas.microsoft.com/office/powerpoint/2010/main" val="12216416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5338916"/>
          </a:xfrm>
          <a:prstGeom prst="rect">
            <a:avLst/>
          </a:prstGeom>
        </p:spPr>
      </p:pic>
    </p:spTree>
    <p:extLst>
      <p:ext uri="{BB962C8B-B14F-4D97-AF65-F5344CB8AC3E}">
        <p14:creationId xmlns:p14="http://schemas.microsoft.com/office/powerpoint/2010/main" val="39491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245800"/>
            <a:ext cx="8039100" cy="5484543"/>
          </a:xfrm>
          <a:prstGeom prst="rect">
            <a:avLst/>
          </a:prstGeom>
        </p:spPr>
      </p:pic>
    </p:spTree>
    <p:extLst>
      <p:ext uri="{BB962C8B-B14F-4D97-AF65-F5344CB8AC3E}">
        <p14:creationId xmlns:p14="http://schemas.microsoft.com/office/powerpoint/2010/main" val="884596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44" y="342900"/>
            <a:ext cx="8158956" cy="5469985"/>
          </a:xfrm>
          <a:prstGeom prst="rect">
            <a:avLst/>
          </a:prstGeom>
        </p:spPr>
      </p:pic>
    </p:spTree>
    <p:extLst>
      <p:ext uri="{BB962C8B-B14F-4D97-AF65-F5344CB8AC3E}">
        <p14:creationId xmlns:p14="http://schemas.microsoft.com/office/powerpoint/2010/main" val="3919529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58418"/>
            <a:ext cx="8318500" cy="5819610"/>
          </a:xfrm>
          <a:prstGeom prst="rect">
            <a:avLst/>
          </a:prstGeom>
        </p:spPr>
      </p:pic>
    </p:spTree>
    <p:extLst>
      <p:ext uri="{BB962C8B-B14F-4D97-AF65-F5344CB8AC3E}">
        <p14:creationId xmlns:p14="http://schemas.microsoft.com/office/powerpoint/2010/main" val="1913426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5" y="609600"/>
            <a:ext cx="9037895" cy="4327086"/>
          </a:xfrm>
          <a:prstGeom prst="rect">
            <a:avLst/>
          </a:prstGeom>
        </p:spPr>
      </p:pic>
    </p:spTree>
    <p:extLst>
      <p:ext uri="{BB962C8B-B14F-4D97-AF65-F5344CB8AC3E}">
        <p14:creationId xmlns:p14="http://schemas.microsoft.com/office/powerpoint/2010/main" val="35478851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6" y="393700"/>
            <a:ext cx="8959073" cy="4922179"/>
          </a:xfrm>
          <a:prstGeom prst="rect">
            <a:avLst/>
          </a:prstGeom>
        </p:spPr>
      </p:pic>
    </p:spTree>
    <p:extLst>
      <p:ext uri="{BB962C8B-B14F-4D97-AF65-F5344CB8AC3E}">
        <p14:creationId xmlns:p14="http://schemas.microsoft.com/office/powerpoint/2010/main" val="19139578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4789369"/>
          </a:xfrm>
          <a:prstGeom prst="rect">
            <a:avLst/>
          </a:prstGeom>
        </p:spPr>
      </p:pic>
    </p:spTree>
    <p:extLst>
      <p:ext uri="{BB962C8B-B14F-4D97-AF65-F5344CB8AC3E}">
        <p14:creationId xmlns:p14="http://schemas.microsoft.com/office/powerpoint/2010/main" val="1192820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635000"/>
            <a:ext cx="8534400" cy="5786034"/>
          </a:xfrm>
          <a:prstGeom prst="rect">
            <a:avLst/>
          </a:prstGeom>
        </p:spPr>
      </p:pic>
    </p:spTree>
    <p:extLst>
      <p:ext uri="{BB962C8B-B14F-4D97-AF65-F5344CB8AC3E}">
        <p14:creationId xmlns:p14="http://schemas.microsoft.com/office/powerpoint/2010/main" val="515972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300"/>
            <a:ext cx="9144000" cy="4788000"/>
          </a:xfrm>
          <a:prstGeom prst="rect">
            <a:avLst/>
          </a:prstGeom>
        </p:spPr>
      </p:pic>
    </p:spTree>
    <p:extLst>
      <p:ext uri="{BB962C8B-B14F-4D97-AF65-F5344CB8AC3E}">
        <p14:creationId xmlns:p14="http://schemas.microsoft.com/office/powerpoint/2010/main" val="5909879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4872410"/>
          </a:xfrm>
          <a:prstGeom prst="rect">
            <a:avLst/>
          </a:prstGeom>
        </p:spPr>
      </p:pic>
    </p:spTree>
    <p:extLst>
      <p:ext uri="{BB962C8B-B14F-4D97-AF65-F5344CB8AC3E}">
        <p14:creationId xmlns:p14="http://schemas.microsoft.com/office/powerpoint/2010/main" val="2994050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700"/>
            <a:ext cx="9144000" cy="4714305"/>
          </a:xfrm>
          <a:prstGeom prst="rect">
            <a:avLst/>
          </a:prstGeom>
        </p:spPr>
      </p:pic>
    </p:spTree>
    <p:extLst>
      <p:ext uri="{BB962C8B-B14F-4D97-AF65-F5344CB8AC3E}">
        <p14:creationId xmlns:p14="http://schemas.microsoft.com/office/powerpoint/2010/main" val="2283093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367012"/>
            <a:ext cx="8928518" cy="5303823"/>
          </a:xfrm>
          <a:prstGeom prst="rect">
            <a:avLst/>
          </a:prstGeom>
        </p:spPr>
      </p:pic>
    </p:spTree>
    <p:extLst>
      <p:ext uri="{BB962C8B-B14F-4D97-AF65-F5344CB8AC3E}">
        <p14:creationId xmlns:p14="http://schemas.microsoft.com/office/powerpoint/2010/main" val="22349173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4611414"/>
          </a:xfrm>
          <a:prstGeom prst="rect">
            <a:avLst/>
          </a:prstGeom>
        </p:spPr>
      </p:pic>
    </p:spTree>
    <p:extLst>
      <p:ext uri="{BB962C8B-B14F-4D97-AF65-F5344CB8AC3E}">
        <p14:creationId xmlns:p14="http://schemas.microsoft.com/office/powerpoint/2010/main" val="11712812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144000" cy="4386501"/>
          </a:xfrm>
          <a:prstGeom prst="rect">
            <a:avLst/>
          </a:prstGeom>
        </p:spPr>
      </p:pic>
    </p:spTree>
    <p:extLst>
      <p:ext uri="{BB962C8B-B14F-4D97-AF65-F5344CB8AC3E}">
        <p14:creationId xmlns:p14="http://schemas.microsoft.com/office/powerpoint/2010/main" val="10564191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4447592"/>
          </a:xfrm>
          <a:prstGeom prst="rect">
            <a:avLst/>
          </a:prstGeom>
        </p:spPr>
      </p:pic>
    </p:spTree>
    <p:extLst>
      <p:ext uri="{BB962C8B-B14F-4D97-AF65-F5344CB8AC3E}">
        <p14:creationId xmlns:p14="http://schemas.microsoft.com/office/powerpoint/2010/main" val="25275892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4138788"/>
          </a:xfrm>
          <a:prstGeom prst="rect">
            <a:avLst/>
          </a:prstGeom>
        </p:spPr>
      </p:pic>
    </p:spTree>
    <p:extLst>
      <p:ext uri="{BB962C8B-B14F-4D97-AF65-F5344CB8AC3E}">
        <p14:creationId xmlns:p14="http://schemas.microsoft.com/office/powerpoint/2010/main" val="1028764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4313345"/>
          </a:xfrm>
          <a:prstGeom prst="rect">
            <a:avLst/>
          </a:prstGeom>
        </p:spPr>
      </p:pic>
    </p:spTree>
    <p:extLst>
      <p:ext uri="{BB962C8B-B14F-4D97-AF65-F5344CB8AC3E}">
        <p14:creationId xmlns:p14="http://schemas.microsoft.com/office/powerpoint/2010/main" val="12487332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4590215"/>
          </a:xfrm>
          <a:prstGeom prst="rect">
            <a:avLst/>
          </a:prstGeom>
        </p:spPr>
      </p:pic>
    </p:spTree>
    <p:extLst>
      <p:ext uri="{BB962C8B-B14F-4D97-AF65-F5344CB8AC3E}">
        <p14:creationId xmlns:p14="http://schemas.microsoft.com/office/powerpoint/2010/main" val="2067418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86024"/>
            <a:ext cx="5304499" cy="5909975"/>
          </a:xfrm>
          <a:prstGeom prst="rect">
            <a:avLst/>
          </a:prstGeom>
        </p:spPr>
      </p:pic>
    </p:spTree>
    <p:extLst>
      <p:ext uri="{BB962C8B-B14F-4D97-AF65-F5344CB8AC3E}">
        <p14:creationId xmlns:p14="http://schemas.microsoft.com/office/powerpoint/2010/main" val="1951555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9300"/>
            <a:ext cx="9144000" cy="3485478"/>
          </a:xfrm>
          <a:prstGeom prst="rect">
            <a:avLst/>
          </a:prstGeom>
        </p:spPr>
      </p:pic>
    </p:spTree>
    <p:extLst>
      <p:ext uri="{BB962C8B-B14F-4D97-AF65-F5344CB8AC3E}">
        <p14:creationId xmlns:p14="http://schemas.microsoft.com/office/powerpoint/2010/main" val="33959122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4281714"/>
          </a:xfrm>
          <a:prstGeom prst="rect">
            <a:avLst/>
          </a:prstGeom>
        </p:spPr>
      </p:pic>
    </p:spTree>
    <p:extLst>
      <p:ext uri="{BB962C8B-B14F-4D97-AF65-F5344CB8AC3E}">
        <p14:creationId xmlns:p14="http://schemas.microsoft.com/office/powerpoint/2010/main" val="12431895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78495"/>
            <a:ext cx="8331200" cy="48953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6000" b="1" dirty="0" smtClean="0">
                <a:solidFill>
                  <a:srgbClr val="FFFF00"/>
                </a:solidFill>
                <a:latin typeface="Arial"/>
                <a:cs typeface="Arial"/>
              </a:rPr>
              <a:t>Lesson 4</a:t>
            </a:r>
          </a:p>
          <a:p>
            <a:pPr>
              <a:lnSpc>
                <a:spcPct val="90000"/>
              </a:lnSpc>
            </a:pPr>
            <a:endParaRPr lang="en-US" sz="3200" b="1" dirty="0" smtClean="0">
              <a:solidFill>
                <a:schemeClr val="bg1"/>
              </a:solidFill>
              <a:latin typeface="Arial"/>
              <a:cs typeface="Arial"/>
            </a:endParaRPr>
          </a:p>
          <a:p>
            <a:pPr>
              <a:lnSpc>
                <a:spcPct val="90000"/>
              </a:lnSpc>
            </a:pPr>
            <a:r>
              <a:rPr lang="en-US" sz="7200" dirty="0" smtClean="0">
                <a:solidFill>
                  <a:schemeClr val="bg1"/>
                </a:solidFill>
                <a:latin typeface="Arial"/>
                <a:cs typeface="Arial"/>
              </a:rPr>
              <a:t>How to set up </a:t>
            </a:r>
          </a:p>
          <a:p>
            <a:pPr>
              <a:lnSpc>
                <a:spcPct val="90000"/>
              </a:lnSpc>
            </a:pPr>
            <a:r>
              <a:rPr lang="en-US" sz="7200" dirty="0" smtClean="0">
                <a:solidFill>
                  <a:schemeClr val="bg1"/>
                </a:solidFill>
                <a:latin typeface="Arial"/>
                <a:cs typeface="Arial"/>
              </a:rPr>
              <a:t>a </a:t>
            </a:r>
            <a:r>
              <a:rPr lang="en-US" sz="7200" dirty="0">
                <a:solidFill>
                  <a:schemeClr val="bg1"/>
                </a:solidFill>
                <a:latin typeface="Arial"/>
                <a:cs typeface="Arial"/>
              </a:rPr>
              <a:t>b</a:t>
            </a:r>
            <a:r>
              <a:rPr lang="en-US" sz="7200" dirty="0" smtClean="0">
                <a:solidFill>
                  <a:schemeClr val="bg1"/>
                </a:solidFill>
                <a:latin typeface="Arial"/>
                <a:cs typeface="Arial"/>
              </a:rPr>
              <a:t>ook</a:t>
            </a:r>
          </a:p>
          <a:p>
            <a:pPr>
              <a:lnSpc>
                <a:spcPct val="90000"/>
              </a:lnSpc>
            </a:pPr>
            <a:endParaRPr lang="en-US" sz="2000" dirty="0" smtClean="0">
              <a:solidFill>
                <a:schemeClr val="bg1"/>
              </a:solidFill>
              <a:latin typeface="Arial"/>
              <a:cs typeface="Arial"/>
            </a:endParaRPr>
          </a:p>
          <a:p>
            <a:pPr>
              <a:lnSpc>
                <a:spcPct val="90000"/>
              </a:lnSpc>
            </a:pPr>
            <a:endParaRPr lang="en-US" sz="3200" dirty="0">
              <a:solidFill>
                <a:schemeClr val="bg1"/>
              </a:solidFill>
              <a:latin typeface="Arial"/>
              <a:cs typeface="Arial"/>
            </a:endParaRPr>
          </a:p>
          <a:p>
            <a:pPr>
              <a:lnSpc>
                <a:spcPct val="90000"/>
              </a:lnSpc>
            </a:pPr>
            <a:endParaRPr lang="en-US" sz="7200" dirty="0" smtClean="0">
              <a:solidFill>
                <a:schemeClr val="bg1"/>
              </a:solidFill>
              <a:latin typeface="Arial"/>
              <a:cs typeface="Arial"/>
            </a:endParaRPr>
          </a:p>
          <a:p>
            <a:pPr>
              <a:lnSpc>
                <a:spcPct val="90000"/>
              </a:lnSpc>
            </a:pPr>
            <a:endParaRPr lang="en-US" sz="7200" dirty="0">
              <a:solidFill>
                <a:schemeClr val="bg1"/>
              </a:solidFill>
              <a:latin typeface="Arial"/>
              <a:cs typeface="Arial"/>
            </a:endParaRPr>
          </a:p>
        </p:txBody>
      </p:sp>
    </p:spTree>
    <p:extLst>
      <p:ext uri="{BB962C8B-B14F-4D97-AF65-F5344CB8AC3E}">
        <p14:creationId xmlns:p14="http://schemas.microsoft.com/office/powerpoint/2010/main" val="16717494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500"/>
            <a:ext cx="9093200" cy="5003800"/>
          </a:xfrm>
          <a:prstGeom prst="rect">
            <a:avLst/>
          </a:prstGeom>
        </p:spPr>
      </p:pic>
    </p:spTree>
    <p:extLst>
      <p:ext uri="{BB962C8B-B14F-4D97-AF65-F5344CB8AC3E}">
        <p14:creationId xmlns:p14="http://schemas.microsoft.com/office/powerpoint/2010/main" val="10045298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5665"/>
            <a:ext cx="9144000" cy="4221420"/>
          </a:xfrm>
          <a:prstGeom prst="rect">
            <a:avLst/>
          </a:prstGeom>
        </p:spPr>
      </p:pic>
    </p:spTree>
    <p:extLst>
      <p:ext uri="{BB962C8B-B14F-4D97-AF65-F5344CB8AC3E}">
        <p14:creationId xmlns:p14="http://schemas.microsoft.com/office/powerpoint/2010/main" val="10488762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4700"/>
            <a:ext cx="9144000" cy="4027113"/>
          </a:xfrm>
          <a:prstGeom prst="rect">
            <a:avLst/>
          </a:prstGeom>
        </p:spPr>
      </p:pic>
    </p:spTree>
    <p:extLst>
      <p:ext uri="{BB962C8B-B14F-4D97-AF65-F5344CB8AC3E}">
        <p14:creationId xmlns:p14="http://schemas.microsoft.com/office/powerpoint/2010/main" val="20616034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1200"/>
            <a:ext cx="9144000" cy="4277852"/>
          </a:xfrm>
          <a:prstGeom prst="rect">
            <a:avLst/>
          </a:prstGeom>
        </p:spPr>
      </p:pic>
    </p:spTree>
    <p:extLst>
      <p:ext uri="{BB962C8B-B14F-4D97-AF65-F5344CB8AC3E}">
        <p14:creationId xmlns:p14="http://schemas.microsoft.com/office/powerpoint/2010/main" val="17339802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100"/>
            <a:ext cx="9144000" cy="4277852"/>
          </a:xfrm>
          <a:prstGeom prst="rect">
            <a:avLst/>
          </a:prstGeom>
        </p:spPr>
      </p:pic>
    </p:spTree>
    <p:extLst>
      <p:ext uri="{BB962C8B-B14F-4D97-AF65-F5344CB8AC3E}">
        <p14:creationId xmlns:p14="http://schemas.microsoft.com/office/powerpoint/2010/main" val="32006438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0" y="838199"/>
            <a:ext cx="8969530" cy="3750767"/>
          </a:xfrm>
          <a:prstGeom prst="rect">
            <a:avLst/>
          </a:prstGeom>
        </p:spPr>
      </p:pic>
    </p:spTree>
    <p:extLst>
      <p:ext uri="{BB962C8B-B14F-4D97-AF65-F5344CB8AC3E}">
        <p14:creationId xmlns:p14="http://schemas.microsoft.com/office/powerpoint/2010/main" val="11793246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6" y="800100"/>
            <a:ext cx="9080874" cy="3835400"/>
          </a:xfrm>
          <a:prstGeom prst="rect">
            <a:avLst/>
          </a:prstGeom>
        </p:spPr>
      </p:pic>
    </p:spTree>
    <p:extLst>
      <p:ext uri="{BB962C8B-B14F-4D97-AF65-F5344CB8AC3E}">
        <p14:creationId xmlns:p14="http://schemas.microsoft.com/office/powerpoint/2010/main" val="1545436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4" y="584200"/>
            <a:ext cx="7822036" cy="5034761"/>
          </a:xfrm>
          <a:prstGeom prst="rect">
            <a:avLst/>
          </a:prstGeom>
        </p:spPr>
      </p:pic>
    </p:spTree>
    <p:extLst>
      <p:ext uri="{BB962C8B-B14F-4D97-AF65-F5344CB8AC3E}">
        <p14:creationId xmlns:p14="http://schemas.microsoft.com/office/powerpoint/2010/main" val="16241471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300"/>
            <a:ext cx="9144000" cy="4307743"/>
          </a:xfrm>
          <a:prstGeom prst="rect">
            <a:avLst/>
          </a:prstGeom>
        </p:spPr>
      </p:pic>
    </p:spTree>
    <p:extLst>
      <p:ext uri="{BB962C8B-B14F-4D97-AF65-F5344CB8AC3E}">
        <p14:creationId xmlns:p14="http://schemas.microsoft.com/office/powerpoint/2010/main" val="6966420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5055924"/>
          </a:xfrm>
          <a:prstGeom prst="rect">
            <a:avLst/>
          </a:prstGeom>
        </p:spPr>
      </p:pic>
    </p:spTree>
    <p:extLst>
      <p:ext uri="{BB962C8B-B14F-4D97-AF65-F5344CB8AC3E}">
        <p14:creationId xmlns:p14="http://schemas.microsoft.com/office/powerpoint/2010/main" val="39002870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0"/>
            <a:ext cx="9144000" cy="4851622"/>
          </a:xfrm>
          <a:prstGeom prst="rect">
            <a:avLst/>
          </a:prstGeom>
        </p:spPr>
      </p:pic>
    </p:spTree>
    <p:extLst>
      <p:ext uri="{BB962C8B-B14F-4D97-AF65-F5344CB8AC3E}">
        <p14:creationId xmlns:p14="http://schemas.microsoft.com/office/powerpoint/2010/main" val="17725812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9144000" cy="4321430"/>
          </a:xfrm>
          <a:prstGeom prst="rect">
            <a:avLst/>
          </a:prstGeom>
        </p:spPr>
      </p:pic>
    </p:spTree>
    <p:extLst>
      <p:ext uri="{BB962C8B-B14F-4D97-AF65-F5344CB8AC3E}">
        <p14:creationId xmlns:p14="http://schemas.microsoft.com/office/powerpoint/2010/main" val="979665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100"/>
            <a:ext cx="9144000" cy="4950895"/>
          </a:xfrm>
          <a:prstGeom prst="rect">
            <a:avLst/>
          </a:prstGeom>
        </p:spPr>
      </p:pic>
    </p:spTree>
    <p:extLst>
      <p:ext uri="{BB962C8B-B14F-4D97-AF65-F5344CB8AC3E}">
        <p14:creationId xmlns:p14="http://schemas.microsoft.com/office/powerpoint/2010/main" val="38297910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4992247"/>
          </a:xfrm>
          <a:prstGeom prst="rect">
            <a:avLst/>
          </a:prstGeom>
        </p:spPr>
      </p:pic>
    </p:spTree>
    <p:extLst>
      <p:ext uri="{BB962C8B-B14F-4D97-AF65-F5344CB8AC3E}">
        <p14:creationId xmlns:p14="http://schemas.microsoft.com/office/powerpoint/2010/main" val="16344473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4658810"/>
          </a:xfrm>
          <a:prstGeom prst="rect">
            <a:avLst/>
          </a:prstGeom>
        </p:spPr>
      </p:pic>
    </p:spTree>
    <p:extLst>
      <p:ext uri="{BB962C8B-B14F-4D97-AF65-F5344CB8AC3E}">
        <p14:creationId xmlns:p14="http://schemas.microsoft.com/office/powerpoint/2010/main" val="911447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00"/>
            <a:ext cx="9144000" cy="4925356"/>
          </a:xfrm>
          <a:prstGeom prst="rect">
            <a:avLst/>
          </a:prstGeom>
        </p:spPr>
      </p:pic>
    </p:spTree>
    <p:extLst>
      <p:ext uri="{BB962C8B-B14F-4D97-AF65-F5344CB8AC3E}">
        <p14:creationId xmlns:p14="http://schemas.microsoft.com/office/powerpoint/2010/main" val="18604833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4206963"/>
          </a:xfrm>
          <a:prstGeom prst="rect">
            <a:avLst/>
          </a:prstGeom>
        </p:spPr>
      </p:pic>
    </p:spTree>
    <p:extLst>
      <p:ext uri="{BB962C8B-B14F-4D97-AF65-F5344CB8AC3E}">
        <p14:creationId xmlns:p14="http://schemas.microsoft.com/office/powerpoint/2010/main" val="2900860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4792120"/>
          </a:xfrm>
          <a:prstGeom prst="rect">
            <a:avLst/>
          </a:prstGeom>
        </p:spPr>
      </p:pic>
    </p:spTree>
    <p:extLst>
      <p:ext uri="{BB962C8B-B14F-4D97-AF65-F5344CB8AC3E}">
        <p14:creationId xmlns:p14="http://schemas.microsoft.com/office/powerpoint/2010/main" val="252462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731" y="190500"/>
            <a:ext cx="5327196" cy="5930900"/>
          </a:xfrm>
          <a:prstGeom prst="rect">
            <a:avLst/>
          </a:prstGeom>
        </p:spPr>
      </p:pic>
    </p:spTree>
    <p:extLst>
      <p:ext uri="{BB962C8B-B14F-4D97-AF65-F5344CB8AC3E}">
        <p14:creationId xmlns:p14="http://schemas.microsoft.com/office/powerpoint/2010/main" val="9828676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82599"/>
            <a:ext cx="4041901" cy="49432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00" y="482600"/>
            <a:ext cx="3505200" cy="4943231"/>
          </a:xfrm>
          <a:prstGeom prst="rect">
            <a:avLst/>
          </a:prstGeom>
        </p:spPr>
      </p:pic>
    </p:spTree>
    <p:extLst>
      <p:ext uri="{BB962C8B-B14F-4D97-AF65-F5344CB8AC3E}">
        <p14:creationId xmlns:p14="http://schemas.microsoft.com/office/powerpoint/2010/main" val="11340482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100"/>
            <a:ext cx="9144000" cy="4367828"/>
          </a:xfrm>
          <a:prstGeom prst="rect">
            <a:avLst/>
          </a:prstGeom>
        </p:spPr>
      </p:pic>
    </p:spTree>
    <p:extLst>
      <p:ext uri="{BB962C8B-B14F-4D97-AF65-F5344CB8AC3E}">
        <p14:creationId xmlns:p14="http://schemas.microsoft.com/office/powerpoint/2010/main" val="23276987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900"/>
            <a:ext cx="9144000" cy="4151086"/>
          </a:xfrm>
          <a:prstGeom prst="rect">
            <a:avLst/>
          </a:prstGeom>
        </p:spPr>
      </p:pic>
    </p:spTree>
    <p:extLst>
      <p:ext uri="{BB962C8B-B14F-4D97-AF65-F5344CB8AC3E}">
        <p14:creationId xmlns:p14="http://schemas.microsoft.com/office/powerpoint/2010/main" val="13304965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627" y="219750"/>
            <a:ext cx="8043473" cy="55884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70000"/>
              </a:lnSpc>
            </a:pPr>
            <a:r>
              <a:rPr lang="en-US" sz="2800" b="1" dirty="0" err="1" smtClean="0">
                <a:solidFill>
                  <a:srgbClr val="1C9FDC"/>
                </a:solidFill>
                <a:latin typeface="Arial"/>
                <a:cs typeface="Arial"/>
              </a:rPr>
              <a:t>Pressbooks</a:t>
            </a:r>
            <a:r>
              <a:rPr lang="en-US" sz="2800" b="1" dirty="0" smtClean="0">
                <a:solidFill>
                  <a:srgbClr val="1C9FDC"/>
                </a:solidFill>
                <a:latin typeface="Arial"/>
                <a:cs typeface="Arial"/>
              </a:rPr>
              <a:t> Feedback</a:t>
            </a:r>
            <a:endParaRPr lang="en-US" sz="2800" b="1" dirty="0">
              <a:solidFill>
                <a:srgbClr val="1C9FDC"/>
              </a:solidFill>
              <a:latin typeface="Arial"/>
              <a:cs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27" y="778599"/>
            <a:ext cx="2214640" cy="4025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3329" y="1807348"/>
            <a:ext cx="5909771" cy="5520552"/>
          </a:xfrm>
          <a:prstGeom prst="rect">
            <a:avLst/>
          </a:prstGeom>
        </p:spPr>
      </p:pic>
    </p:spTree>
    <p:extLst>
      <p:ext uri="{BB962C8B-B14F-4D97-AF65-F5344CB8AC3E}">
        <p14:creationId xmlns:p14="http://schemas.microsoft.com/office/powerpoint/2010/main" val="5748268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6601" y="1949184"/>
            <a:ext cx="7772400" cy="13704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70000"/>
              </a:lnSpc>
            </a:pPr>
            <a:r>
              <a:rPr lang="en-US" sz="8000" b="1" dirty="0" smtClean="0">
                <a:solidFill>
                  <a:srgbClr val="1C97DA"/>
                </a:solidFill>
                <a:latin typeface="Arial"/>
                <a:cs typeface="Arial"/>
              </a:rPr>
              <a:t>Questions?</a:t>
            </a:r>
            <a:endParaRPr lang="en-US" sz="8000" b="1" dirty="0">
              <a:solidFill>
                <a:srgbClr val="1C97DA"/>
              </a:solidFill>
              <a:latin typeface="Arial"/>
              <a:cs typeface="Arial"/>
            </a:endParaRPr>
          </a:p>
        </p:txBody>
      </p:sp>
      <p:sp>
        <p:nvSpPr>
          <p:cNvPr id="8" name="TextBox 7"/>
          <p:cNvSpPr txBox="1"/>
          <p:nvPr/>
        </p:nvSpPr>
        <p:spPr>
          <a:xfrm>
            <a:off x="1734271" y="3225800"/>
            <a:ext cx="5777060" cy="584776"/>
          </a:xfrm>
          <a:prstGeom prst="rect">
            <a:avLst/>
          </a:prstGeom>
          <a:noFill/>
        </p:spPr>
        <p:txBody>
          <a:bodyPr wrap="square" rtlCol="0">
            <a:spAutoFit/>
          </a:bodyPr>
          <a:lstStyle/>
          <a:p>
            <a:pPr algn="ctr"/>
            <a:r>
              <a:rPr lang="en-US" sz="3200" dirty="0" err="1" smtClean="0">
                <a:latin typeface="Arial"/>
                <a:cs typeface="Arial"/>
              </a:rPr>
              <a:t>open.bccampus.ca</a:t>
            </a:r>
            <a:r>
              <a:rPr lang="en-US" sz="3200" dirty="0" smtClean="0">
                <a:latin typeface="Arial"/>
                <a:cs typeface="Arial"/>
              </a:rPr>
              <a:t> </a:t>
            </a:r>
            <a:endParaRPr lang="en-US" sz="3200" dirty="0">
              <a:latin typeface="Arial"/>
              <a:cs typeface="Arial"/>
            </a:endParaRPr>
          </a:p>
        </p:txBody>
      </p:sp>
      <p:sp>
        <p:nvSpPr>
          <p:cNvPr id="4" name="Subtitle 2"/>
          <p:cNvSpPr txBox="1">
            <a:spLocks/>
          </p:cNvSpPr>
          <p:nvPr/>
        </p:nvSpPr>
        <p:spPr>
          <a:xfrm>
            <a:off x="177801" y="4681766"/>
            <a:ext cx="4445000" cy="105863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endParaRPr lang="en-US" sz="1000" dirty="0" smtClean="0">
              <a:solidFill>
                <a:srgbClr val="000000"/>
              </a:solidFill>
              <a:latin typeface="Arial"/>
              <a:cs typeface="Arial"/>
            </a:endParaRPr>
          </a:p>
        </p:txBody>
      </p:sp>
    </p:spTree>
    <p:extLst>
      <p:ext uri="{BB962C8B-B14F-4D97-AF65-F5344CB8AC3E}">
        <p14:creationId xmlns:p14="http://schemas.microsoft.com/office/powerpoint/2010/main" val="1673895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 Textbook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c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Open Textbooks(1).potx</Template>
  <TotalTime>12975</TotalTime>
  <Words>6109</Words>
  <Application>Microsoft Macintosh PowerPoint</Application>
  <PresentationFormat>On-screen Show (4:3)</PresentationFormat>
  <Paragraphs>480</Paragraphs>
  <Slides>94</Slides>
  <Notes>93</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94</vt:i4>
      </vt:variant>
    </vt:vector>
  </HeadingPairs>
  <TitlesOfParts>
    <vt:vector size="103" baseType="lpstr">
      <vt:lpstr>Calibri</vt:lpstr>
      <vt:lpstr>Mangal</vt:lpstr>
      <vt:lpstr>Arial</vt:lpstr>
      <vt:lpstr>Open Textbooks(1)</vt:lpstr>
      <vt:lpstr>bccampus</vt:lpstr>
      <vt:lpstr>1_Custom Design</vt:lpstr>
      <vt:lpstr>3_Custom Design</vt:lpstr>
      <vt:lpstr>2_Custom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 Campus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bccampus</dc:creator>
  <cp:lastModifiedBy>Lauri Aesoph</cp:lastModifiedBy>
  <cp:revision>291</cp:revision>
  <dcterms:created xsi:type="dcterms:W3CDTF">2014-02-18T00:12:04Z</dcterms:created>
  <dcterms:modified xsi:type="dcterms:W3CDTF">2018-04-10T21:25:37Z</dcterms:modified>
</cp:coreProperties>
</file>