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661" r:id="rId2"/>
    <p:sldMasterId id="2147483665" r:id="rId3"/>
    <p:sldMasterId id="2147483675" r:id="rId4"/>
    <p:sldMasterId id="2147483667" r:id="rId5"/>
    <p:sldMasterId id="2147483673" r:id="rId6"/>
  </p:sldMasterIdLst>
  <p:notesMasterIdLst>
    <p:notesMasterId r:id="rId102"/>
  </p:notesMasterIdLst>
  <p:sldIdLst>
    <p:sldId id="326" r:id="rId7"/>
    <p:sldId id="332" r:id="rId8"/>
    <p:sldId id="605" r:id="rId9"/>
    <p:sldId id="328" r:id="rId10"/>
    <p:sldId id="467" r:id="rId11"/>
    <p:sldId id="633" r:id="rId12"/>
    <p:sldId id="468" r:id="rId13"/>
    <p:sldId id="545" r:id="rId14"/>
    <p:sldId id="546" r:id="rId15"/>
    <p:sldId id="541" r:id="rId16"/>
    <p:sldId id="627" r:id="rId17"/>
    <p:sldId id="542" r:id="rId18"/>
    <p:sldId id="543" r:id="rId19"/>
    <p:sldId id="629" r:id="rId20"/>
    <p:sldId id="630" r:id="rId21"/>
    <p:sldId id="631" r:id="rId22"/>
    <p:sldId id="632" r:id="rId23"/>
    <p:sldId id="620" r:id="rId24"/>
    <p:sldId id="544" r:id="rId25"/>
    <p:sldId id="547" r:id="rId26"/>
    <p:sldId id="623" r:id="rId27"/>
    <p:sldId id="624" r:id="rId28"/>
    <p:sldId id="625" r:id="rId29"/>
    <p:sldId id="626" r:id="rId30"/>
    <p:sldId id="615" r:id="rId31"/>
    <p:sldId id="621" r:id="rId32"/>
    <p:sldId id="549" r:id="rId33"/>
    <p:sldId id="617" r:id="rId34"/>
    <p:sldId id="618" r:id="rId35"/>
    <p:sldId id="619" r:id="rId36"/>
    <p:sldId id="550" r:id="rId37"/>
    <p:sldId id="551" r:id="rId38"/>
    <p:sldId id="552" r:id="rId39"/>
    <p:sldId id="553" r:id="rId40"/>
    <p:sldId id="339" r:id="rId41"/>
    <p:sldId id="507" r:id="rId42"/>
    <p:sldId id="508" r:id="rId43"/>
    <p:sldId id="554" r:id="rId44"/>
    <p:sldId id="556" r:id="rId45"/>
    <p:sldId id="555" r:id="rId46"/>
    <p:sldId id="607" r:id="rId47"/>
    <p:sldId id="614" r:id="rId48"/>
    <p:sldId id="613" r:id="rId49"/>
    <p:sldId id="612" r:id="rId50"/>
    <p:sldId id="634" r:id="rId51"/>
    <p:sldId id="635" r:id="rId52"/>
    <p:sldId id="636" r:id="rId53"/>
    <p:sldId id="611" r:id="rId54"/>
    <p:sldId id="610" r:id="rId55"/>
    <p:sldId id="609" r:id="rId56"/>
    <p:sldId id="450" r:id="rId57"/>
    <p:sldId id="509" r:id="rId58"/>
    <p:sldId id="510" r:id="rId59"/>
    <p:sldId id="511" r:id="rId60"/>
    <p:sldId id="564" r:id="rId61"/>
    <p:sldId id="565" r:id="rId62"/>
    <p:sldId id="566" r:id="rId63"/>
    <p:sldId id="567" r:id="rId64"/>
    <p:sldId id="568" r:id="rId65"/>
    <p:sldId id="569" r:id="rId66"/>
    <p:sldId id="570" r:id="rId67"/>
    <p:sldId id="571" r:id="rId68"/>
    <p:sldId id="572" r:id="rId69"/>
    <p:sldId id="558" r:id="rId70"/>
    <p:sldId id="573" r:id="rId71"/>
    <p:sldId id="574" r:id="rId72"/>
    <p:sldId id="559" r:id="rId73"/>
    <p:sldId id="557" r:id="rId74"/>
    <p:sldId id="562" r:id="rId75"/>
    <p:sldId id="560" r:id="rId76"/>
    <p:sldId id="561" r:id="rId77"/>
    <p:sldId id="514" r:id="rId78"/>
    <p:sldId id="512" r:id="rId79"/>
    <p:sldId id="515" r:id="rId80"/>
    <p:sldId id="575" r:id="rId81"/>
    <p:sldId id="576" r:id="rId82"/>
    <p:sldId id="586" r:id="rId83"/>
    <p:sldId id="578" r:id="rId84"/>
    <p:sldId id="577" r:id="rId85"/>
    <p:sldId id="587" r:id="rId86"/>
    <p:sldId id="588" r:id="rId87"/>
    <p:sldId id="581" r:id="rId88"/>
    <p:sldId id="582" r:id="rId89"/>
    <p:sldId id="585" r:id="rId90"/>
    <p:sldId id="589" r:id="rId91"/>
    <p:sldId id="590" r:id="rId92"/>
    <p:sldId id="584" r:id="rId93"/>
    <p:sldId id="583" r:id="rId94"/>
    <p:sldId id="591" r:id="rId95"/>
    <p:sldId id="592" r:id="rId96"/>
    <p:sldId id="593" r:id="rId97"/>
    <p:sldId id="594" r:id="rId98"/>
    <p:sldId id="595" r:id="rId99"/>
    <p:sldId id="606" r:id="rId100"/>
    <p:sldId id="385"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62C737-E89D-774D-AB70-6CF5EA96DEDC}">
          <p14:sldIdLst/>
        </p14:section>
        <p14:section name="Untitled Section" id="{30AEDBC4-CD5D-8C4C-98B0-3B0928A2FE9A}">
          <p14:sldIdLst>
            <p14:sldId id="326"/>
            <p14:sldId id="332"/>
            <p14:sldId id="605"/>
            <p14:sldId id="328"/>
            <p14:sldId id="467"/>
            <p14:sldId id="633"/>
            <p14:sldId id="468"/>
            <p14:sldId id="545"/>
            <p14:sldId id="546"/>
            <p14:sldId id="541"/>
            <p14:sldId id="627"/>
            <p14:sldId id="542"/>
            <p14:sldId id="543"/>
            <p14:sldId id="629"/>
            <p14:sldId id="630"/>
            <p14:sldId id="631"/>
            <p14:sldId id="632"/>
            <p14:sldId id="620"/>
            <p14:sldId id="544"/>
            <p14:sldId id="547"/>
            <p14:sldId id="623"/>
            <p14:sldId id="624"/>
            <p14:sldId id="625"/>
            <p14:sldId id="626"/>
            <p14:sldId id="615"/>
            <p14:sldId id="621"/>
            <p14:sldId id="549"/>
            <p14:sldId id="617"/>
            <p14:sldId id="618"/>
            <p14:sldId id="619"/>
            <p14:sldId id="550"/>
            <p14:sldId id="551"/>
            <p14:sldId id="552"/>
            <p14:sldId id="553"/>
            <p14:sldId id="339"/>
            <p14:sldId id="507"/>
            <p14:sldId id="508"/>
            <p14:sldId id="554"/>
            <p14:sldId id="556"/>
            <p14:sldId id="555"/>
            <p14:sldId id="607"/>
            <p14:sldId id="614"/>
            <p14:sldId id="613"/>
            <p14:sldId id="612"/>
            <p14:sldId id="634"/>
            <p14:sldId id="635"/>
            <p14:sldId id="636"/>
            <p14:sldId id="611"/>
            <p14:sldId id="610"/>
            <p14:sldId id="609"/>
            <p14:sldId id="450"/>
            <p14:sldId id="509"/>
            <p14:sldId id="510"/>
            <p14:sldId id="511"/>
            <p14:sldId id="564"/>
            <p14:sldId id="565"/>
            <p14:sldId id="566"/>
            <p14:sldId id="567"/>
            <p14:sldId id="568"/>
            <p14:sldId id="569"/>
            <p14:sldId id="570"/>
            <p14:sldId id="571"/>
            <p14:sldId id="572"/>
            <p14:sldId id="558"/>
            <p14:sldId id="573"/>
            <p14:sldId id="574"/>
            <p14:sldId id="559"/>
            <p14:sldId id="557"/>
            <p14:sldId id="562"/>
            <p14:sldId id="560"/>
            <p14:sldId id="561"/>
            <p14:sldId id="514"/>
            <p14:sldId id="512"/>
            <p14:sldId id="515"/>
            <p14:sldId id="575"/>
            <p14:sldId id="576"/>
            <p14:sldId id="586"/>
            <p14:sldId id="578"/>
            <p14:sldId id="577"/>
            <p14:sldId id="587"/>
            <p14:sldId id="588"/>
            <p14:sldId id="581"/>
            <p14:sldId id="582"/>
            <p14:sldId id="585"/>
            <p14:sldId id="589"/>
            <p14:sldId id="590"/>
            <p14:sldId id="584"/>
            <p14:sldId id="583"/>
            <p14:sldId id="591"/>
            <p14:sldId id="592"/>
            <p14:sldId id="593"/>
            <p14:sldId id="594"/>
            <p14:sldId id="595"/>
            <p14:sldId id="606"/>
            <p14:sldId id="3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26DC"/>
    <a:srgbClr val="FF1677"/>
    <a:srgbClr val="41A336"/>
    <a:srgbClr val="1C9FDC"/>
    <a:srgbClr val="1C97DA"/>
    <a:srgbClr val="0087C3"/>
    <a:srgbClr val="1293DA"/>
    <a:srgbClr val="D10B31"/>
    <a:srgbClr val="D113A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215" autoAdjust="0"/>
    <p:restoredTop sz="69257" autoAdjust="0"/>
  </p:normalViewPr>
  <p:slideViewPr>
    <p:cSldViewPr snapToGrid="0" snapToObjects="1">
      <p:cViewPr>
        <p:scale>
          <a:sx n="100" d="100"/>
          <a:sy n="100" d="100"/>
        </p:scale>
        <p:origin x="312" y="-728"/>
      </p:cViewPr>
      <p:guideLst>
        <p:guide orient="horz" pos="2160"/>
        <p:guide pos="2880"/>
      </p:guideLst>
    </p:cSldViewPr>
  </p:slideViewPr>
  <p:outlineViewPr>
    <p:cViewPr>
      <p:scale>
        <a:sx n="33" d="100"/>
        <a:sy n="33" d="100"/>
      </p:scale>
      <p:origin x="0" y="-10864"/>
    </p:cViewPr>
  </p:outlineViewPr>
  <p:notesTextViewPr>
    <p:cViewPr>
      <p:scale>
        <a:sx n="100" d="100"/>
        <a:sy n="100" d="100"/>
      </p:scale>
      <p:origin x="0" y="0"/>
    </p:cViewPr>
  </p:notesTextViewPr>
  <p:notesViewPr>
    <p:cSldViewPr snapToGrid="0" snapToObjects="1">
      <p:cViewPr varScale="1">
        <p:scale>
          <a:sx n="77" d="100"/>
          <a:sy n="77" d="100"/>
        </p:scale>
        <p:origin x="3456" y="184"/>
      </p:cViewPr>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5.xml"/><Relationship Id="rId102" Type="http://schemas.openxmlformats.org/officeDocument/2006/relationships/notesMaster" Target="notesMasters/notesMaster1.xml"/><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00" Type="http://schemas.openxmlformats.org/officeDocument/2006/relationships/slide" Target="slides/slide94.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3518CD-6F70-4741-87E4-DB5ADD8400D6}" type="datetimeFigureOut">
              <a:rPr lang="en-US" smtClean="0"/>
              <a:t>6/6/18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0CC43B-D8B0-AD49-926B-D2166CE8727F}" type="slidenum">
              <a:rPr lang="en-US" smtClean="0"/>
              <a:t>‹#›</a:t>
            </a:fld>
            <a:endParaRPr lang="en-US"/>
          </a:p>
        </p:txBody>
      </p:sp>
    </p:spTree>
    <p:extLst>
      <p:ext uri="{BB962C8B-B14F-4D97-AF65-F5344CB8AC3E}">
        <p14:creationId xmlns:p14="http://schemas.microsoft.com/office/powerpoint/2010/main" val="22529505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opentextbc.ca/accessibilitytoolkit/chapter/weblinks/#footnote-34-2" TargetMode="External"/><Relationship Id="rId4" Type="http://schemas.openxmlformats.org/officeDocument/2006/relationships/hyperlink" Target="http://open.bccampus.ca/" TargetMode="External"/><Relationship Id="rId5" Type="http://schemas.openxmlformats.org/officeDocument/2006/relationships/hyperlink" Target="https://opentextbc.ca/accessibilitytoolkit/chapter/weblinks/#footnote-34-3" TargetMode="External"/><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updated: </a:t>
            </a:r>
            <a:r>
              <a:rPr lang="en-US" baseline="0" dirty="0" smtClean="0"/>
              <a:t>June 6, </a:t>
            </a:r>
            <a:r>
              <a:rPr lang="en-US" baseline="0" dirty="0" smtClean="0"/>
              <a:t>2018, LA</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pPr/>
              <a:t>1</a:t>
            </a:fld>
            <a:endParaRPr lang="en-US"/>
          </a:p>
        </p:txBody>
      </p:sp>
    </p:spTree>
    <p:extLst>
      <p:ext uri="{BB962C8B-B14F-4D97-AF65-F5344CB8AC3E}">
        <p14:creationId xmlns:p14="http://schemas.microsoft.com/office/powerpoint/2010/main" val="89355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a:t>
            </a:r>
            <a:r>
              <a:rPr lang="en-US" baseline="0" dirty="0" smtClean="0"/>
              <a:t> is looks like. Remember to save using the Update button in the bottom right corner.</a:t>
            </a:r>
          </a:p>
          <a:p>
            <a:endParaRPr lang="en-US" baseline="0" dirty="0" smtClean="0"/>
          </a:p>
          <a:p>
            <a:r>
              <a:rPr lang="en-US" b="1" baseline="0" dirty="0" smtClean="0"/>
              <a:t>Note: When typing text in the Standard and Shaded textboxes, avoid using “Enter” for a hard. Doing this will push your cursor outside of the box. Instead, use Shift + Enter. </a:t>
            </a:r>
            <a:endParaRPr lang="en-US" b="1" dirty="0"/>
          </a:p>
        </p:txBody>
      </p:sp>
      <p:sp>
        <p:nvSpPr>
          <p:cNvPr id="4" name="Slide Number Placeholder 3"/>
          <p:cNvSpPr>
            <a:spLocks noGrp="1"/>
          </p:cNvSpPr>
          <p:nvPr>
            <p:ph type="sldNum" sz="quarter" idx="10"/>
          </p:nvPr>
        </p:nvSpPr>
        <p:spPr/>
        <p:txBody>
          <a:bodyPr/>
          <a:lstStyle/>
          <a:p>
            <a:fld id="{E50CC43B-D8B0-AD49-926B-D2166CE8727F}" type="slidenum">
              <a:rPr lang="en-US" smtClean="0"/>
              <a:t>10</a:t>
            </a:fld>
            <a:endParaRPr lang="en-US"/>
          </a:p>
        </p:txBody>
      </p:sp>
    </p:spTree>
    <p:extLst>
      <p:ext uri="{BB962C8B-B14F-4D97-AF65-F5344CB8AC3E}">
        <p14:creationId xmlns:p14="http://schemas.microsoft.com/office/powerpoint/2010/main" val="1110461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special-styled textboxes,</a:t>
            </a:r>
            <a:r>
              <a:rPr lang="en-US" baseline="0" dirty="0" smtClean="0"/>
              <a:t> l</a:t>
            </a:r>
            <a:r>
              <a:rPr lang="en-US" dirty="0" smtClean="0"/>
              <a:t>et’s begin</a:t>
            </a:r>
            <a:r>
              <a:rPr lang="en-US" baseline="0" dirty="0" smtClean="0"/>
              <a:t> with the Learning Objectives box. To add this textbox, place your cursor in the text body (see the blue arrow in this screenshot) and click on the “LO” icon identified here by the  pink arrow.</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11</a:t>
            </a:fld>
            <a:endParaRPr lang="en-US"/>
          </a:p>
        </p:txBody>
      </p:sp>
    </p:spTree>
    <p:extLst>
      <p:ext uri="{BB962C8B-B14F-4D97-AF65-F5344CB8AC3E}">
        <p14:creationId xmlns:p14="http://schemas.microsoft.com/office/powerpoint/2010/main" val="577347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decide to use the Textboxes dropdown to add the Learning Objectives box</a:t>
            </a:r>
            <a:r>
              <a:rPr lang="mr-IN" dirty="0" smtClean="0"/>
              <a:t>…</a:t>
            </a:r>
            <a:endParaRPr lang="en-US" dirty="0" smtClean="0"/>
          </a:p>
          <a:p>
            <a:endParaRPr lang="en-US" dirty="0" smtClean="0"/>
          </a:p>
          <a:p>
            <a:r>
              <a:rPr lang="en-US"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12</a:t>
            </a:fld>
            <a:endParaRPr lang="en-US"/>
          </a:p>
        </p:txBody>
      </p:sp>
    </p:spTree>
    <p:extLst>
      <p:ext uri="{BB962C8B-B14F-4D97-AF65-F5344CB8AC3E}">
        <p14:creationId xmlns:p14="http://schemas.microsoft.com/office/powerpoint/2010/main" val="25265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this is what you’ll see. The Learning Objectives textbox added by this method is the one at top of this screenshot, while the lower box was added using the LO icon. There are very slight </a:t>
            </a:r>
            <a:r>
              <a:rPr lang="en-US" baseline="0" dirty="0" smtClean="0"/>
              <a:t>differences between the two version that are easier to see in </a:t>
            </a:r>
            <a:r>
              <a:rPr lang="en-US" baseline="0" dirty="0" err="1" smtClean="0"/>
              <a:t>Pressbooks</a:t>
            </a:r>
            <a:r>
              <a:rPr lang="en-US" baseline="0" dirty="0" smtClean="0"/>
              <a:t>. Specifically, for the LO box added with the dropdown menu: the edges of the textbox box are square rather than rounded and the title is in bold.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textbox is tagged for</a:t>
            </a:r>
            <a:r>
              <a:rPr lang="en-US" baseline="0" dirty="0" smtClean="0"/>
              <a:t> and designed for</a:t>
            </a:r>
            <a:r>
              <a:rPr lang="en-US" dirty="0" smtClean="0"/>
              <a:t> Learning Objectives (LO) or learning outcomes,</a:t>
            </a:r>
            <a:r>
              <a:rPr lang="en-US" baseline="0" dirty="0" smtClean="0"/>
              <a:t> which are typically placed at the beginning of a textbook’s chapter or chapter section.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Some items to note are:</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The title “Learning Objectives” in the black banner can be changed.</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The textbox comes with instructive default language. This can be deleted and changed.</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Bulleted or numbered lists can be used within the body of the textbox.</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Once information has been added, or changed, save by clicking on the red “Save” button in the lower-right corner.</a:t>
            </a:r>
          </a:p>
        </p:txBody>
      </p:sp>
      <p:sp>
        <p:nvSpPr>
          <p:cNvPr id="4" name="Slide Number Placeholder 3"/>
          <p:cNvSpPr>
            <a:spLocks noGrp="1"/>
          </p:cNvSpPr>
          <p:nvPr>
            <p:ph type="sldNum" sz="quarter" idx="10"/>
          </p:nvPr>
        </p:nvSpPr>
        <p:spPr/>
        <p:txBody>
          <a:bodyPr/>
          <a:lstStyle/>
          <a:p>
            <a:fld id="{E50CC43B-D8B0-AD49-926B-D2166CE8727F}" type="slidenum">
              <a:rPr lang="en-US" smtClean="0"/>
              <a:t>13</a:t>
            </a:fld>
            <a:endParaRPr lang="en-US"/>
          </a:p>
        </p:txBody>
      </p:sp>
    </p:spTree>
    <p:extLst>
      <p:ext uri="{BB962C8B-B14F-4D97-AF65-F5344CB8AC3E}">
        <p14:creationId xmlns:p14="http://schemas.microsoft.com/office/powerpoint/2010/main" val="212327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 how the</a:t>
            </a:r>
            <a:r>
              <a:rPr lang="en-US" baseline="0" dirty="0" smtClean="0"/>
              <a:t> Learning Objectives textbox was used in the “Introduction to Psychology </a:t>
            </a:r>
            <a:r>
              <a:rPr lang="mr-IN" baseline="0" dirty="0" smtClean="0"/>
              <a:t>–</a:t>
            </a:r>
            <a:r>
              <a:rPr lang="en-US" baseline="0" dirty="0" smtClean="0"/>
              <a:t> 1</a:t>
            </a:r>
            <a:r>
              <a:rPr lang="en-US" baseline="30000" dirty="0" smtClean="0"/>
              <a:t>st</a:t>
            </a:r>
            <a:r>
              <a:rPr lang="en-US" baseline="0" dirty="0" smtClean="0"/>
              <a:t> Canadian Edition” open textbook</a:t>
            </a:r>
          </a:p>
          <a:p>
            <a:endParaRPr lang="en-US" baseline="0" dirty="0" smtClean="0"/>
          </a:p>
          <a:p>
            <a:r>
              <a:rPr lang="en-US" baseline="0" dirty="0" smtClean="0"/>
              <a:t>This author chose to use a numbered list and complete sentences when listing learning objectives. These styling choices should be decided during the planning stage of authoring or adapting an open textbook, and recorded on the textbook’s style sheet.</a:t>
            </a:r>
          </a:p>
          <a:p>
            <a:r>
              <a:rPr lang="en-US" baseline="0" dirty="0" smtClean="0"/>
              <a:t>______________________________________________________________________________________________________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solidFill>
                  <a:srgbClr val="1C26DC"/>
                </a:solidFill>
              </a:rPr>
              <a:t>Attribution:</a:t>
            </a:r>
            <a:r>
              <a:rPr lang="en-US" i="1" baseline="0" dirty="0" smtClean="0">
                <a:solidFill>
                  <a:srgbClr val="1C26DC"/>
                </a:solidFill>
              </a:rPr>
              <a:t> Screenshot taken from </a:t>
            </a:r>
            <a:r>
              <a:rPr lang="en-US" i="1" baseline="0" dirty="0" smtClean="0"/>
              <a:t>Introduction to Psychology </a:t>
            </a:r>
            <a:r>
              <a:rPr lang="mr-IN" i="1" baseline="0" dirty="0" smtClean="0"/>
              <a:t>–</a:t>
            </a:r>
            <a:r>
              <a:rPr lang="en-US" i="1" baseline="0" dirty="0" smtClean="0"/>
              <a:t> 1</a:t>
            </a:r>
            <a:r>
              <a:rPr lang="en-US" i="1" baseline="30000" dirty="0" smtClean="0"/>
              <a:t>st</a:t>
            </a:r>
            <a:r>
              <a:rPr lang="en-US" i="1" baseline="0" dirty="0" smtClean="0"/>
              <a:t> Canadian Edition </a:t>
            </a:r>
            <a:r>
              <a:rPr lang="en-US" i="1" baseline="0" dirty="0" smtClean="0">
                <a:solidFill>
                  <a:srgbClr val="1C26DC"/>
                </a:solidFill>
              </a:rPr>
              <a:t>by Jennifer </a:t>
            </a:r>
            <a:r>
              <a:rPr lang="en-US" i="1" baseline="0" dirty="0" err="1" smtClean="0">
                <a:solidFill>
                  <a:srgbClr val="1C26DC"/>
                </a:solidFill>
              </a:rPr>
              <a:t>Walinga</a:t>
            </a:r>
            <a:r>
              <a:rPr lang="en-US" i="1" baseline="0" dirty="0" smtClean="0">
                <a:solidFill>
                  <a:srgbClr val="1C26DC"/>
                </a:solidFill>
              </a:rPr>
              <a:t>, Charles </a:t>
            </a:r>
            <a:r>
              <a:rPr lang="en-US" i="1" baseline="0" dirty="0" err="1" smtClean="0">
                <a:solidFill>
                  <a:srgbClr val="1C26DC"/>
                </a:solidFill>
              </a:rPr>
              <a:t>Stangor</a:t>
            </a:r>
            <a:r>
              <a:rPr lang="en-US" i="1" baseline="0" dirty="0" smtClean="0">
                <a:solidFill>
                  <a:srgbClr val="1C26DC"/>
                </a:solidFill>
              </a:rPr>
              <a:t> used under a CC BY license.</a:t>
            </a:r>
            <a:endParaRPr lang="en-US" i="1" dirty="0" smtClean="0">
              <a:solidFill>
                <a:srgbClr val="1C26DC"/>
              </a:solidFil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14</a:t>
            </a:fld>
            <a:endParaRPr lang="en-US"/>
          </a:p>
        </p:txBody>
      </p:sp>
    </p:spTree>
    <p:extLst>
      <p:ext uri="{BB962C8B-B14F-4D97-AF65-F5344CB8AC3E}">
        <p14:creationId xmlns:p14="http://schemas.microsoft.com/office/powerpoint/2010/main" val="1312346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from the “BC Reads” series, “Course Pack 6.”</a:t>
            </a:r>
          </a:p>
          <a:p>
            <a:endParaRPr lang="en-US" baseline="0" dirty="0" smtClean="0"/>
          </a:p>
          <a:p>
            <a:r>
              <a:rPr lang="en-US" baseline="0" dirty="0" smtClean="0"/>
              <a:t>This author renamed “Learning Objectives” as “Learning Goals” and provided an introductory phrase before listing the goals in a bulleted list. Also notice that for each statement, the first word is capitalized but, because the phrase is not a complete sentence, there is no period at the end of the phrase. Other styling elements include italicizing the title of the digital story (point number 4), and the use of hyphens to express the prefix and suffixes of words (point number 2).</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______________________________________________________________________________________________________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solidFill>
                  <a:srgbClr val="1C26DC"/>
                </a:solidFill>
              </a:rPr>
              <a:t>Attribution:</a:t>
            </a:r>
            <a:r>
              <a:rPr lang="en-US" i="1" baseline="0" dirty="0" smtClean="0">
                <a:solidFill>
                  <a:srgbClr val="1C26DC"/>
                </a:solidFill>
              </a:rPr>
              <a:t> Screenshot taken from BC Reads: Adult Literacy Fundamental English </a:t>
            </a:r>
            <a:r>
              <a:rPr lang="mr-IN" i="1" baseline="0" dirty="0" smtClean="0">
                <a:solidFill>
                  <a:srgbClr val="1C26DC"/>
                </a:solidFill>
              </a:rPr>
              <a:t>–</a:t>
            </a:r>
            <a:r>
              <a:rPr lang="en-US" i="1" baseline="0" dirty="0" smtClean="0">
                <a:solidFill>
                  <a:srgbClr val="1C26DC"/>
                </a:solidFill>
              </a:rPr>
              <a:t> Course Pack 6 by Shantel </a:t>
            </a:r>
            <a:r>
              <a:rPr lang="en-US" i="1" baseline="0" dirty="0" err="1" smtClean="0">
                <a:solidFill>
                  <a:srgbClr val="1C26DC"/>
                </a:solidFill>
              </a:rPr>
              <a:t>Ivits</a:t>
            </a:r>
            <a:r>
              <a:rPr lang="en-US" i="1" baseline="0" dirty="0" smtClean="0">
                <a:solidFill>
                  <a:srgbClr val="1C26DC"/>
                </a:solidFill>
              </a:rPr>
              <a:t> used under a CC BY license.</a:t>
            </a:r>
            <a:endParaRPr lang="en-US" i="1" dirty="0" smtClean="0">
              <a:solidFill>
                <a:srgbClr val="1C26DC"/>
              </a:solidFill>
            </a:endParaRP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15</a:t>
            </a:fld>
            <a:endParaRPr lang="en-US"/>
          </a:p>
        </p:txBody>
      </p:sp>
    </p:spTree>
    <p:extLst>
      <p:ext uri="{BB962C8B-B14F-4D97-AF65-F5344CB8AC3E}">
        <p14:creationId xmlns:p14="http://schemas.microsoft.com/office/powerpoint/2010/main" val="1834288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set of Learning Objectives is from “Introduction to Sociology </a:t>
            </a:r>
            <a:r>
              <a:rPr lang="mr-IN" dirty="0" smtClean="0"/>
              <a:t>–</a:t>
            </a:r>
            <a:r>
              <a:rPr lang="en-US" dirty="0" smtClean="0"/>
              <a:t> 2</a:t>
            </a:r>
            <a:r>
              <a:rPr lang="en-US" baseline="30000" dirty="0" smtClean="0"/>
              <a:t>nd</a:t>
            </a:r>
            <a:r>
              <a:rPr lang="en-US" baseline="0" dirty="0" smtClean="0"/>
              <a:t> Canadian Edition”.</a:t>
            </a:r>
          </a:p>
          <a:p>
            <a:endParaRPr lang="en-US" baseline="0" dirty="0" smtClean="0"/>
          </a:p>
          <a:p>
            <a:r>
              <a:rPr lang="en-US" baseline="0" dirty="0" smtClean="0"/>
              <a:t>This authors chose to place a full set of Learning Objectives at the beginning of each chapter that includes defined outcomes for each chapter section within that chapter. Each chapter section is clearly identify with a number and title, </a:t>
            </a:r>
            <a:r>
              <a:rPr lang="en-US" baseline="0" dirty="0" err="1" smtClean="0"/>
              <a:t>coloured</a:t>
            </a:r>
            <a:r>
              <a:rPr lang="en-US" baseline="0" dirty="0" smtClean="0"/>
              <a:t> in light blue; the title text links to the beginning of that chapter section.</a:t>
            </a:r>
          </a:p>
          <a:p>
            <a:endParaRPr lang="en-US" baseline="0" dirty="0" smtClean="0"/>
          </a:p>
          <a:p>
            <a:r>
              <a:rPr lang="en-US" baseline="0" dirty="0" smtClean="0"/>
              <a:t>The authors also decided to place a period at the end of each phrase even though they are not completed sentences. </a:t>
            </a:r>
          </a:p>
          <a:p>
            <a:endParaRPr lang="en-US" baseline="0" dirty="0" smtClean="0"/>
          </a:p>
          <a:p>
            <a:r>
              <a:rPr lang="en-US" baseline="0" dirty="0" smtClean="0"/>
              <a:t>Something you don’t see in this screenshot is the photo placed before each Learning Objectives textbox that mirrors the chapter’s content. Each photo includes a descriptive caption.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______________________________________________________________________________________________________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solidFill>
                  <a:schemeClr val="tx1"/>
                </a:solidFill>
              </a:rPr>
              <a:t>Attribution:</a:t>
            </a:r>
            <a:r>
              <a:rPr lang="en-US" i="1" baseline="0" dirty="0" smtClean="0">
                <a:solidFill>
                  <a:schemeClr val="tx1"/>
                </a:solidFill>
              </a:rPr>
              <a:t> Screenshot taken from </a:t>
            </a:r>
            <a:r>
              <a:rPr lang="en-US" i="1" dirty="0" smtClean="0"/>
              <a:t>Introduction to Sociology </a:t>
            </a:r>
            <a:r>
              <a:rPr lang="mr-IN" i="1" dirty="0" smtClean="0"/>
              <a:t>–</a:t>
            </a:r>
            <a:r>
              <a:rPr lang="en-US" i="1" dirty="0" smtClean="0"/>
              <a:t> 2</a:t>
            </a:r>
            <a:r>
              <a:rPr lang="en-US" i="1" baseline="30000" dirty="0" smtClean="0"/>
              <a:t>nd</a:t>
            </a:r>
            <a:r>
              <a:rPr lang="en-US" i="1" baseline="0" dirty="0" smtClean="0"/>
              <a:t> Canadian Edition</a:t>
            </a:r>
            <a:r>
              <a:rPr lang="en-US" i="1" baseline="0" dirty="0" smtClean="0">
                <a:solidFill>
                  <a:schemeClr val="tx1"/>
                </a:solidFill>
              </a:rPr>
              <a:t> by </a:t>
            </a:r>
            <a:r>
              <a:rPr lang="en-US" i="1" dirty="0" smtClean="0"/>
              <a:t>William Little, Ron McGivern, Nathan </a:t>
            </a:r>
            <a:r>
              <a:rPr lang="en-US" i="1" dirty="0" err="1" smtClean="0"/>
              <a:t>Keirns</a:t>
            </a:r>
            <a:r>
              <a:rPr lang="en-US" i="1" dirty="0" smtClean="0"/>
              <a:t>, Eric </a:t>
            </a:r>
            <a:r>
              <a:rPr lang="en-US" i="1" dirty="0" err="1" smtClean="0"/>
              <a:t>Strayer</a:t>
            </a:r>
            <a:r>
              <a:rPr lang="en-US" i="1" dirty="0" smtClean="0"/>
              <a:t>, Heather Griffiths, Susan Cody-</a:t>
            </a:r>
            <a:r>
              <a:rPr lang="en-US" i="1" dirty="0" err="1" smtClean="0"/>
              <a:t>Rydzewski</a:t>
            </a:r>
            <a:r>
              <a:rPr lang="en-US" i="1" dirty="0" smtClean="0"/>
              <a:t>, Gail </a:t>
            </a:r>
            <a:r>
              <a:rPr lang="en-US" i="1" dirty="0" err="1" smtClean="0"/>
              <a:t>Scaramuzzo</a:t>
            </a:r>
            <a:r>
              <a:rPr lang="en-US" i="1" dirty="0" smtClean="0"/>
              <a:t>, Tommy Sadler, Sally </a:t>
            </a:r>
            <a:r>
              <a:rPr lang="en-US" i="1" dirty="0" err="1" smtClean="0"/>
              <a:t>Vyain</a:t>
            </a:r>
            <a:r>
              <a:rPr lang="en-US" i="1" baseline="0" dirty="0" smtClean="0"/>
              <a:t> is </a:t>
            </a:r>
            <a:r>
              <a:rPr lang="en-US" i="1" baseline="0" dirty="0" smtClean="0">
                <a:solidFill>
                  <a:schemeClr val="tx1"/>
                </a:solidFill>
              </a:rPr>
              <a:t>used under a CC BY license.</a:t>
            </a:r>
            <a:endParaRPr lang="en-US" i="1"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16</a:t>
            </a:fld>
            <a:endParaRPr lang="en-US"/>
          </a:p>
        </p:txBody>
      </p:sp>
    </p:spTree>
    <p:extLst>
      <p:ext uri="{BB962C8B-B14F-4D97-AF65-F5344CB8AC3E}">
        <p14:creationId xmlns:p14="http://schemas.microsoft.com/office/powerpoint/2010/main" val="632427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last example is this Learning Objectives text box from “Clinical Procedures for Safer Patient Care”.</a:t>
            </a:r>
          </a:p>
          <a:p>
            <a:endParaRPr lang="en-US" baseline="0" dirty="0" smtClean="0"/>
          </a:p>
          <a:p>
            <a:r>
              <a:rPr lang="en-US" baseline="0" dirty="0" smtClean="0"/>
              <a:t>What’s notable here is the introductory text </a:t>
            </a:r>
            <a:r>
              <a:rPr lang="mr-IN" baseline="0" dirty="0" smtClean="0"/>
              <a:t>–</a:t>
            </a:r>
            <a:r>
              <a:rPr lang="en-US" baseline="0" dirty="0" smtClean="0"/>
              <a:t> typically several paragraphs long </a:t>
            </a:r>
            <a:r>
              <a:rPr lang="mr-IN" baseline="0" dirty="0" smtClean="0"/>
              <a:t>–</a:t>
            </a:r>
            <a:r>
              <a:rPr lang="en-US" baseline="0" dirty="0" smtClean="0"/>
              <a:t> that precedes the LO box in each chapter. The authors felt it was important to provide this introductory narrative before the student read the learning objectives.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______________________________________________________________________________________________________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solidFill>
                  <a:schemeClr val="tx1"/>
                </a:solidFill>
              </a:rPr>
              <a:t>Attribution:</a:t>
            </a:r>
            <a:r>
              <a:rPr lang="en-US" i="1" baseline="0" dirty="0" smtClean="0">
                <a:solidFill>
                  <a:schemeClr val="tx1"/>
                </a:solidFill>
              </a:rPr>
              <a:t> Screenshot taken from Clinical Procedures for Safer Patient Care by </a:t>
            </a:r>
            <a:r>
              <a:rPr lang="en-US" i="1" baseline="0" dirty="0" err="1" smtClean="0">
                <a:solidFill>
                  <a:schemeClr val="tx1"/>
                </a:solidFill>
              </a:rPr>
              <a:t>Glynda</a:t>
            </a:r>
            <a:r>
              <a:rPr lang="en-US" i="1" baseline="0" dirty="0" smtClean="0">
                <a:solidFill>
                  <a:schemeClr val="tx1"/>
                </a:solidFill>
              </a:rPr>
              <a:t> Rees Doyle and Jodie Anita McCutcheon is used under a CC BY license.</a:t>
            </a:r>
            <a:endParaRPr lang="en-US" i="1"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17</a:t>
            </a:fld>
            <a:endParaRPr lang="en-US"/>
          </a:p>
        </p:txBody>
      </p:sp>
    </p:spTree>
    <p:extLst>
      <p:ext uri="{BB962C8B-B14F-4D97-AF65-F5344CB8AC3E}">
        <p14:creationId xmlns:p14="http://schemas.microsoft.com/office/powerpoint/2010/main" val="1384413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is the Key Takeaways or KT textbox. To add it, do</a:t>
            </a:r>
            <a:r>
              <a:rPr lang="en-US" baseline="0" dirty="0" smtClean="0"/>
              <a:t> as was done for the Learning Objectives box:</a:t>
            </a:r>
          </a:p>
          <a:p>
            <a:endParaRPr lang="en-US" baseline="0" dirty="0" smtClean="0"/>
          </a:p>
          <a:p>
            <a:pPr marL="228600" indent="-228600">
              <a:buFont typeface="+mj-lt"/>
              <a:buAutoNum type="arabicPeriod"/>
            </a:pPr>
            <a:r>
              <a:rPr lang="en-US" baseline="0" dirty="0" smtClean="0"/>
              <a:t>Place your cursor in the body of the chapter and</a:t>
            </a:r>
          </a:p>
          <a:p>
            <a:pPr marL="228600" indent="-228600">
              <a:buFont typeface="+mj-lt"/>
              <a:buAutoNum type="arabicPeriod"/>
            </a:pPr>
            <a:r>
              <a:rPr lang="en-US" baseline="0" dirty="0" smtClean="0"/>
              <a:t>Click on the KT icon.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18</a:t>
            </a:fld>
            <a:endParaRPr lang="en-US"/>
          </a:p>
        </p:txBody>
      </p:sp>
    </p:spTree>
    <p:extLst>
      <p:ext uri="{BB962C8B-B14F-4D97-AF65-F5344CB8AC3E}">
        <p14:creationId xmlns:p14="http://schemas.microsoft.com/office/powerpoint/2010/main" val="1586469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 use the Textboxes dropdown to add the Key</a:t>
            </a:r>
            <a:r>
              <a:rPr lang="en-US" baseline="0" dirty="0" smtClean="0"/>
              <a:t> Takeaways </a:t>
            </a:r>
            <a:r>
              <a:rPr lang="en-US" dirty="0" smtClean="0"/>
              <a:t>box</a:t>
            </a:r>
            <a:r>
              <a:rPr lang="mr-IN" dirty="0" smtClean="0"/>
              <a:t>…</a:t>
            </a:r>
            <a:endParaRPr lang="en-US" dirty="0" smtClean="0"/>
          </a:p>
          <a:p>
            <a:endParaRPr lang="en-US" dirty="0" smtClean="0"/>
          </a:p>
          <a:p>
            <a:r>
              <a:rPr lang="en-US" dirty="0" smtClean="0"/>
              <a:t>NEXT SLIDE</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19</a:t>
            </a:fld>
            <a:endParaRPr lang="en-US"/>
          </a:p>
        </p:txBody>
      </p:sp>
    </p:spTree>
    <p:extLst>
      <p:ext uri="{BB962C8B-B14F-4D97-AF65-F5344CB8AC3E}">
        <p14:creationId xmlns:p14="http://schemas.microsoft.com/office/powerpoint/2010/main" val="1769949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our topics for today.</a:t>
            </a:r>
          </a:p>
        </p:txBody>
      </p:sp>
      <p:sp>
        <p:nvSpPr>
          <p:cNvPr id="4" name="Slide Number Placeholder 3"/>
          <p:cNvSpPr>
            <a:spLocks noGrp="1"/>
          </p:cNvSpPr>
          <p:nvPr>
            <p:ph type="sldNum" sz="quarter" idx="10"/>
          </p:nvPr>
        </p:nvSpPr>
        <p:spPr/>
        <p:txBody>
          <a:bodyPr/>
          <a:lstStyle/>
          <a:p>
            <a:fld id="{E50CC43B-D8B0-AD49-926B-D2166CE8727F}" type="slidenum">
              <a:rPr lang="en-US" smtClean="0"/>
              <a:pPr/>
              <a:t>2</a:t>
            </a:fld>
            <a:endParaRPr lang="en-US"/>
          </a:p>
        </p:txBody>
      </p:sp>
    </p:spTree>
    <p:extLst>
      <p:ext uri="{BB962C8B-B14F-4D97-AF65-F5344CB8AC3E}">
        <p14:creationId xmlns:p14="http://schemas.microsoft.com/office/powerpoint/2010/main" val="2787984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this is what you’ll see. The Key</a:t>
            </a:r>
            <a:r>
              <a:rPr lang="en-US" baseline="0" dirty="0" smtClean="0"/>
              <a:t> Takeaways</a:t>
            </a:r>
            <a:r>
              <a:rPr lang="en-US" dirty="0" smtClean="0"/>
              <a:t> textbox added by this method is the one at top while the lower one was added using the KT icon.</a:t>
            </a:r>
            <a:r>
              <a:rPr lang="en-US" baseline="0" dirty="0" smtClean="0"/>
              <a:t> Both are</a:t>
            </a:r>
            <a:r>
              <a:rPr lang="en-US" dirty="0" smtClean="0"/>
              <a:t> very similar to the Learning Objectives textboxes, the differences being the </a:t>
            </a:r>
            <a:r>
              <a:rPr lang="en-US" dirty="0" err="1" smtClean="0"/>
              <a:t>colour</a:t>
            </a:r>
            <a:r>
              <a:rPr lang="en-US" dirty="0" smtClean="0"/>
              <a:t> green (to quickly</a:t>
            </a:r>
            <a:r>
              <a:rPr lang="en-US" baseline="0" dirty="0" smtClean="0"/>
              <a:t> identify its purpose) and the metadata.</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20</a:t>
            </a:fld>
            <a:endParaRPr lang="en-US"/>
          </a:p>
        </p:txBody>
      </p:sp>
    </p:spTree>
    <p:extLst>
      <p:ext uri="{BB962C8B-B14F-4D97-AF65-F5344CB8AC3E}">
        <p14:creationId xmlns:p14="http://schemas.microsoft.com/office/powerpoint/2010/main" val="1951306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from</a:t>
            </a:r>
            <a:r>
              <a:rPr lang="en-US" baseline="0" dirty="0" smtClean="0"/>
              <a:t> the “Principles of Social Psychology </a:t>
            </a:r>
            <a:r>
              <a:rPr lang="mr-IN" baseline="0" dirty="0" smtClean="0"/>
              <a:t>–</a:t>
            </a:r>
            <a:r>
              <a:rPr lang="en-US" baseline="0" dirty="0" smtClean="0"/>
              <a:t> 1</a:t>
            </a:r>
            <a:r>
              <a:rPr lang="en-US" baseline="30000" dirty="0" smtClean="0"/>
              <a:t>st</a:t>
            </a:r>
            <a:r>
              <a:rPr lang="en-US" baseline="0" dirty="0" smtClean="0"/>
              <a:t> International Edition” where the KT textbox is being used as designed. For styling, bullet points and full sentences are used. The textbox’s title has not been changed.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______________________________________________________________________________________________________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solidFill>
                  <a:srgbClr val="1C26DC"/>
                </a:solidFill>
              </a:rPr>
              <a:t>Attribution:</a:t>
            </a:r>
            <a:r>
              <a:rPr lang="en-US" i="1" baseline="0" dirty="0" smtClean="0">
                <a:solidFill>
                  <a:srgbClr val="1C26DC"/>
                </a:solidFill>
              </a:rPr>
              <a:t> Screenshot taken from </a:t>
            </a:r>
            <a:r>
              <a:rPr lang="en-US" i="1" baseline="0" dirty="0" smtClean="0"/>
              <a:t>Principles of Social Psychology </a:t>
            </a:r>
            <a:r>
              <a:rPr lang="mr-IN" i="1" baseline="0" dirty="0" smtClean="0"/>
              <a:t>–</a:t>
            </a:r>
            <a:r>
              <a:rPr lang="en-US" i="1" baseline="0" dirty="0" smtClean="0"/>
              <a:t> 1</a:t>
            </a:r>
            <a:r>
              <a:rPr lang="en-US" i="1" baseline="30000" dirty="0" smtClean="0"/>
              <a:t>st</a:t>
            </a:r>
            <a:r>
              <a:rPr lang="en-US" i="1" baseline="0" dirty="0" smtClean="0"/>
              <a:t> International Edition </a:t>
            </a:r>
            <a:r>
              <a:rPr lang="en-US" i="1" baseline="0" dirty="0" smtClean="0">
                <a:solidFill>
                  <a:srgbClr val="1C26DC"/>
                </a:solidFill>
              </a:rPr>
              <a:t>by </a:t>
            </a:r>
            <a:r>
              <a:rPr lang="en-US" i="1" dirty="0" smtClean="0"/>
              <a:t>Dr. Rajiv </a:t>
            </a:r>
            <a:r>
              <a:rPr lang="en-US" i="1" dirty="0" err="1" smtClean="0"/>
              <a:t>Jhangiani</a:t>
            </a:r>
            <a:r>
              <a:rPr lang="en-US" i="1" dirty="0" smtClean="0"/>
              <a:t>, Dr. Hammond Tarry, Dr. Charles </a:t>
            </a:r>
            <a:r>
              <a:rPr lang="en-US" i="1" dirty="0" err="1" smtClean="0"/>
              <a:t>Stangor</a:t>
            </a:r>
            <a:r>
              <a:rPr lang="en-US" i="1" dirty="0" smtClean="0"/>
              <a:t> </a:t>
            </a:r>
            <a:r>
              <a:rPr lang="en-US" i="1" baseline="0" dirty="0" smtClean="0">
                <a:solidFill>
                  <a:srgbClr val="1C26DC"/>
                </a:solidFill>
              </a:rPr>
              <a:t>is used under a CC BY-NC-SA license.</a:t>
            </a:r>
            <a:endParaRPr lang="en-US" i="1" dirty="0" smtClean="0">
              <a:solidFill>
                <a:srgbClr val="1C26DC"/>
              </a:solidFil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21</a:t>
            </a:fld>
            <a:endParaRPr lang="en-US"/>
          </a:p>
        </p:txBody>
      </p:sp>
    </p:spTree>
    <p:extLst>
      <p:ext uri="{BB962C8B-B14F-4D97-AF65-F5344CB8AC3E}">
        <p14:creationId xmlns:p14="http://schemas.microsoft.com/office/powerpoint/2010/main" val="575462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open textbook, “Business Communication for Success”, only one key takeaway is offered at the end of each chapter.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______________________________________________________________________________________________________</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solidFill>
                  <a:srgbClr val="1C26DC"/>
                </a:solidFill>
              </a:rPr>
              <a:t>Attribution:</a:t>
            </a:r>
            <a:r>
              <a:rPr lang="en-US" i="1" baseline="0" dirty="0" smtClean="0">
                <a:solidFill>
                  <a:srgbClr val="1C26DC"/>
                </a:solidFill>
              </a:rPr>
              <a:t> Screenshot taken from </a:t>
            </a:r>
            <a:r>
              <a:rPr lang="en-US" i="1" dirty="0" smtClean="0"/>
              <a:t>Business Communication for Success</a:t>
            </a:r>
            <a:r>
              <a:rPr lang="en-US" i="1" baseline="0" dirty="0" smtClean="0"/>
              <a:t> </a:t>
            </a:r>
            <a:r>
              <a:rPr lang="en-US" i="1" baseline="0" dirty="0" smtClean="0">
                <a:solidFill>
                  <a:srgbClr val="1C26DC"/>
                </a:solidFill>
              </a:rPr>
              <a:t>by </a:t>
            </a:r>
            <a:r>
              <a:rPr lang="en-US" i="1" dirty="0" smtClean="0"/>
              <a:t>University of Minnesota Libraries' Publishing Services (Adapted version) </a:t>
            </a:r>
            <a:r>
              <a:rPr lang="en-US" i="1" baseline="0" dirty="0" smtClean="0">
                <a:solidFill>
                  <a:srgbClr val="1C26DC"/>
                </a:solidFill>
              </a:rPr>
              <a:t>is used under a CC BY-NC-SA license.</a:t>
            </a:r>
            <a:endParaRPr lang="en-US" i="1" dirty="0" smtClean="0">
              <a:solidFill>
                <a:srgbClr val="1C26DC"/>
              </a:solidFil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22</a:t>
            </a:fld>
            <a:endParaRPr lang="en-US"/>
          </a:p>
        </p:txBody>
      </p:sp>
    </p:spTree>
    <p:extLst>
      <p:ext uri="{BB962C8B-B14F-4D97-AF65-F5344CB8AC3E}">
        <p14:creationId xmlns:p14="http://schemas.microsoft.com/office/powerpoint/2010/main" val="1895957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taken from ”Canadian History: Post-Confederation”. Here the author chose to use the Key Takeaways box to highlight “Key Terms” used in the chapter. He changed the title of the box, in the dark green banner, to fit this usage. Throughout the chapter, the key terms listed here were set in bold for easy identification</a:t>
            </a:r>
            <a:r>
              <a:rPr lang="mr-IN" baseline="0" dirty="0" smtClean="0"/>
              <a:t>…</a:t>
            </a:r>
            <a:r>
              <a:rPr lang="en-US" baseline="0" dirty="0" smtClean="0"/>
              <a:t> </a:t>
            </a:r>
          </a:p>
          <a:p>
            <a:endParaRPr lang="en-US" baseline="0" dirty="0" smtClean="0"/>
          </a:p>
          <a:p>
            <a:r>
              <a:rPr lang="en-US" baseline="0" dirty="0" smtClean="0"/>
              <a:t>NEXT SLIDE</a:t>
            </a:r>
            <a:r>
              <a:rPr lang="mr-IN" baseline="0" dirty="0" smtClean="0"/>
              <a:t>…</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______________________________________________________________________________________________________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solidFill>
                  <a:srgbClr val="1C26DC"/>
                </a:solidFill>
              </a:rPr>
              <a:t>Attribution:</a:t>
            </a:r>
            <a:r>
              <a:rPr lang="en-US" i="1" baseline="0" dirty="0" smtClean="0">
                <a:solidFill>
                  <a:srgbClr val="1C26DC"/>
                </a:solidFill>
              </a:rPr>
              <a:t> Screenshot taken from </a:t>
            </a:r>
            <a:r>
              <a:rPr lang="en-US" i="1" baseline="0" dirty="0" smtClean="0"/>
              <a:t>Canadian History: Post-Confederation </a:t>
            </a:r>
            <a:r>
              <a:rPr lang="en-US" i="1" baseline="0" dirty="0" smtClean="0">
                <a:solidFill>
                  <a:srgbClr val="1C26DC"/>
                </a:solidFill>
              </a:rPr>
              <a:t>by John Douglas </a:t>
            </a:r>
            <a:r>
              <a:rPr lang="en-US" i="1" baseline="0" dirty="0" err="1" smtClean="0">
                <a:solidFill>
                  <a:srgbClr val="1C26DC"/>
                </a:solidFill>
              </a:rPr>
              <a:t>Belshaw</a:t>
            </a:r>
            <a:r>
              <a:rPr lang="en-US" i="1" baseline="0" dirty="0" smtClean="0">
                <a:solidFill>
                  <a:srgbClr val="1C26DC"/>
                </a:solidFill>
              </a:rPr>
              <a:t> is used under a CC BY license.</a:t>
            </a:r>
            <a:endParaRPr lang="en-US" i="1" dirty="0" smtClean="0">
              <a:solidFill>
                <a:srgbClr val="1C26DC"/>
              </a:solidFill>
            </a:endParaRP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23</a:t>
            </a:fld>
            <a:endParaRPr lang="en-US"/>
          </a:p>
        </p:txBody>
      </p:sp>
    </p:spTree>
    <p:extLst>
      <p:ext uri="{BB962C8B-B14F-4D97-AF65-F5344CB8AC3E}">
        <p14:creationId xmlns:p14="http://schemas.microsoft.com/office/powerpoint/2010/main" val="194459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baseline="0" dirty="0" smtClean="0"/>
              <a:t>…</a:t>
            </a:r>
            <a:r>
              <a:rPr lang="en-US" baseline="0" dirty="0" smtClean="0"/>
              <a:t>then, in the book’s back matter, all key terms were listed in a glossary. See the sentence at the top of the glossary page describing this design. The green KT box was also used for the glossary and renamed.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______________________________________________________________________________________________________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solidFill>
                  <a:srgbClr val="1C26DC"/>
                </a:solidFill>
              </a:rPr>
              <a:t>Attribution:</a:t>
            </a:r>
            <a:r>
              <a:rPr lang="en-US" i="1" baseline="0" dirty="0" smtClean="0">
                <a:solidFill>
                  <a:srgbClr val="1C26DC"/>
                </a:solidFill>
              </a:rPr>
              <a:t> Screenshot taken from </a:t>
            </a:r>
            <a:r>
              <a:rPr lang="en-US" i="1" baseline="0" dirty="0" smtClean="0"/>
              <a:t>Canadian History: Post-Confederation </a:t>
            </a:r>
            <a:r>
              <a:rPr lang="en-US" i="1" baseline="0" dirty="0" smtClean="0">
                <a:solidFill>
                  <a:srgbClr val="1C26DC"/>
                </a:solidFill>
              </a:rPr>
              <a:t>by John Douglas </a:t>
            </a:r>
            <a:r>
              <a:rPr lang="en-US" i="1" baseline="0" dirty="0" err="1" smtClean="0">
                <a:solidFill>
                  <a:srgbClr val="1C26DC"/>
                </a:solidFill>
              </a:rPr>
              <a:t>Belshaw</a:t>
            </a:r>
            <a:r>
              <a:rPr lang="en-US" i="1" baseline="0" dirty="0" smtClean="0">
                <a:solidFill>
                  <a:srgbClr val="1C26DC"/>
                </a:solidFill>
              </a:rPr>
              <a:t> is used under a CC BY license.</a:t>
            </a:r>
            <a:endParaRPr lang="en-US" i="1" dirty="0" smtClean="0">
              <a:solidFill>
                <a:srgbClr val="1C26DC"/>
              </a:solidFil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24</a:t>
            </a:fld>
            <a:endParaRPr lang="en-US"/>
          </a:p>
        </p:txBody>
      </p:sp>
    </p:spTree>
    <p:extLst>
      <p:ext uri="{BB962C8B-B14F-4D97-AF65-F5344CB8AC3E}">
        <p14:creationId xmlns:p14="http://schemas.microsoft.com/office/powerpoint/2010/main" val="1215888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we have the EX text box, labelled here as the Exercises and Critical Thinking box.</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25</a:t>
            </a:fld>
            <a:endParaRPr lang="en-US"/>
          </a:p>
        </p:txBody>
      </p:sp>
    </p:spTree>
    <p:extLst>
      <p:ext uri="{BB962C8B-B14F-4D97-AF65-F5344CB8AC3E}">
        <p14:creationId xmlns:p14="http://schemas.microsoft.com/office/powerpoint/2010/main" val="2136380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 use the Textboxes dropdown to add the Exercises box</a:t>
            </a:r>
            <a:r>
              <a:rPr lang="mr-IN" dirty="0" smtClean="0"/>
              <a:t>…</a:t>
            </a:r>
            <a:endParaRPr lang="en-US" dirty="0" smtClean="0"/>
          </a:p>
          <a:p>
            <a:endParaRPr lang="en-US" dirty="0" smtClean="0"/>
          </a:p>
          <a:p>
            <a:r>
              <a:rPr lang="en-US" dirty="0" smtClean="0"/>
              <a:t>NEXT SLIDE</a:t>
            </a:r>
          </a:p>
        </p:txBody>
      </p:sp>
      <p:sp>
        <p:nvSpPr>
          <p:cNvPr id="4" name="Slide Number Placeholder 3"/>
          <p:cNvSpPr>
            <a:spLocks noGrp="1"/>
          </p:cNvSpPr>
          <p:nvPr>
            <p:ph type="sldNum" sz="quarter" idx="10"/>
          </p:nvPr>
        </p:nvSpPr>
        <p:spPr/>
        <p:txBody>
          <a:bodyPr/>
          <a:lstStyle/>
          <a:p>
            <a:fld id="{E50CC43B-D8B0-AD49-926B-D2166CE8727F}" type="slidenum">
              <a:rPr lang="en-US" smtClean="0"/>
              <a:t>26</a:t>
            </a:fld>
            <a:endParaRPr lang="en-US"/>
          </a:p>
        </p:txBody>
      </p:sp>
    </p:spTree>
    <p:extLst>
      <p:ext uri="{BB962C8B-B14F-4D97-AF65-F5344CB8AC3E}">
        <p14:creationId xmlns:p14="http://schemas.microsoft.com/office/powerpoint/2010/main" val="424915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mr-IN" dirty="0" smtClean="0"/>
              <a:t>…</a:t>
            </a:r>
            <a:r>
              <a:rPr lang="en-US" dirty="0" smtClean="0"/>
              <a:t>this is what you’ll see. Again,</a:t>
            </a:r>
            <a:r>
              <a:rPr lang="en-US" baseline="0" dirty="0" smtClean="0"/>
              <a:t> the dropdown version is at the top and the EX icon one is at the bottom. </a:t>
            </a:r>
            <a:r>
              <a:rPr lang="en-US" dirty="0" smtClean="0"/>
              <a:t>Blue</a:t>
            </a:r>
            <a:r>
              <a:rPr lang="en-US" baseline="0" dirty="0" smtClean="0"/>
              <a:t> is used for quick identification of testing materials such as exercises; metadata has been added which is specific to the boxes’ usage.</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27</a:t>
            </a:fld>
            <a:endParaRPr lang="en-US"/>
          </a:p>
        </p:txBody>
      </p:sp>
    </p:spTree>
    <p:extLst>
      <p:ext uri="{BB962C8B-B14F-4D97-AF65-F5344CB8AC3E}">
        <p14:creationId xmlns:p14="http://schemas.microsoft.com/office/powerpoint/2010/main" val="749762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the authors of “Graphic Design and Print Production Fundamentals”</a:t>
            </a:r>
            <a:r>
              <a:rPr lang="en-US" baseline="0" dirty="0" smtClean="0"/>
              <a:t>, </a:t>
            </a:r>
            <a:r>
              <a:rPr lang="en-US" dirty="0" smtClean="0"/>
              <a:t>used the Exercises text box to present a list of questions for students to </a:t>
            </a:r>
            <a:r>
              <a:rPr lang="en-US" baseline="0" dirty="0" smtClean="0"/>
              <a:t>review after reading the chapter. An instructor could also use these questions for testing purposes.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______________________________________________________________________________________________________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solidFill>
                  <a:srgbClr val="1C26DC"/>
                </a:solidFill>
              </a:rPr>
              <a:t>Attribution:</a:t>
            </a:r>
            <a:r>
              <a:rPr lang="en-US" i="1" baseline="0" dirty="0" smtClean="0">
                <a:solidFill>
                  <a:srgbClr val="1C26DC"/>
                </a:solidFill>
              </a:rPr>
              <a:t> Screenshot taken from Graphic Design and Print Production Fundamentals by </a:t>
            </a:r>
            <a:r>
              <a:rPr lang="en-US" i="1" dirty="0" smtClean="0"/>
              <a:t>Graphic Communications Open Textbook Collective, British Columbia Institute of Technology is </a:t>
            </a:r>
            <a:r>
              <a:rPr lang="en-US" i="1" baseline="0" dirty="0" smtClean="0">
                <a:solidFill>
                  <a:srgbClr val="1C26DC"/>
                </a:solidFill>
              </a:rPr>
              <a:t>used under a CC BY license.</a:t>
            </a:r>
            <a:endParaRPr lang="en-US" i="1" dirty="0" smtClean="0">
              <a:solidFill>
                <a:srgbClr val="1C26DC"/>
              </a:solidFil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28</a:t>
            </a:fld>
            <a:endParaRPr lang="en-US"/>
          </a:p>
        </p:txBody>
      </p:sp>
    </p:spTree>
    <p:extLst>
      <p:ext uri="{BB962C8B-B14F-4D97-AF65-F5344CB8AC3E}">
        <p14:creationId xmlns:p14="http://schemas.microsoft.com/office/powerpoint/2010/main" val="769356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 is from “Introduction to Tourism and Hospitality in BC” where the authors chose to highlight case studies</a:t>
            </a:r>
            <a:r>
              <a:rPr lang="en-US" baseline="0" dirty="0" smtClean="0"/>
              <a:t> followed by questions, in the Exercises text box.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______________________________________________________________________________________________________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solidFill>
                  <a:srgbClr val="1C26DC"/>
                </a:solidFill>
              </a:rPr>
              <a:t>Attribution:</a:t>
            </a:r>
            <a:r>
              <a:rPr lang="en-US" i="1" baseline="0" dirty="0" smtClean="0">
                <a:solidFill>
                  <a:srgbClr val="1C26DC"/>
                </a:solidFill>
              </a:rPr>
              <a:t> Screenshot taken from </a:t>
            </a:r>
            <a:r>
              <a:rPr lang="en-US" i="1" baseline="0" dirty="0" smtClean="0"/>
              <a:t>Introduction to Tourism and Hospitality in BC </a:t>
            </a:r>
            <a:r>
              <a:rPr lang="en-US" i="1" baseline="0" dirty="0" smtClean="0">
                <a:solidFill>
                  <a:srgbClr val="1C26DC"/>
                </a:solidFill>
              </a:rPr>
              <a:t>by Morgan Westcott (</a:t>
            </a:r>
            <a:r>
              <a:rPr lang="en-US" i="1" baseline="0" dirty="0" err="1" smtClean="0">
                <a:solidFill>
                  <a:srgbClr val="1C26DC"/>
                </a:solidFill>
              </a:rPr>
              <a:t>ed</a:t>
            </a:r>
            <a:r>
              <a:rPr lang="en-US" i="1" baseline="0" dirty="0" smtClean="0">
                <a:solidFill>
                  <a:srgbClr val="1C26DC"/>
                </a:solidFill>
              </a:rPr>
              <a:t>) is used under a CC BY license.</a:t>
            </a:r>
            <a:endParaRPr lang="en-US" i="1" dirty="0" smtClean="0">
              <a:solidFill>
                <a:srgbClr val="1C26DC"/>
              </a:solidFil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29</a:t>
            </a:fld>
            <a:endParaRPr lang="en-US"/>
          </a:p>
        </p:txBody>
      </p:sp>
    </p:spTree>
    <p:extLst>
      <p:ext uri="{BB962C8B-B14F-4D97-AF65-F5344CB8AC3E}">
        <p14:creationId xmlns:p14="http://schemas.microsoft.com/office/powerpoint/2010/main" val="742218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two </a:t>
            </a:r>
            <a:r>
              <a:rPr lang="en-US" dirty="0" err="1" smtClean="0"/>
              <a:t>BCcampus</a:t>
            </a:r>
            <a:r>
              <a:rPr lang="en-US" dirty="0" smtClean="0"/>
              <a:t> </a:t>
            </a:r>
            <a:r>
              <a:rPr lang="en-US" dirty="0" err="1" smtClean="0"/>
              <a:t>Pressbooks</a:t>
            </a:r>
            <a:r>
              <a:rPr lang="en-US" dirty="0" smtClean="0"/>
              <a:t> instances went</a:t>
            </a:r>
            <a:r>
              <a:rPr lang="en-US" baseline="0" dirty="0" smtClean="0"/>
              <a:t> through a major upgrade on March 16, 2018. For a list of changes made, see our “</a:t>
            </a:r>
            <a:r>
              <a:rPr lang="en-US" baseline="0" dirty="0" err="1" smtClean="0"/>
              <a:t>Pressbooks</a:t>
            </a:r>
            <a:r>
              <a:rPr lang="en-US" baseline="0" dirty="0" smtClean="0"/>
              <a:t> Updates” page under “</a:t>
            </a:r>
            <a:r>
              <a:rPr lang="en-US" baseline="0" dirty="0" err="1" smtClean="0"/>
              <a:t>Pressbooks</a:t>
            </a:r>
            <a:r>
              <a:rPr lang="en-US" baseline="0" dirty="0" smtClean="0"/>
              <a:t> Support” on the </a:t>
            </a:r>
            <a:r>
              <a:rPr lang="en-US" baseline="0" dirty="0" err="1" smtClean="0"/>
              <a:t>BCcampus</a:t>
            </a:r>
            <a:r>
              <a:rPr lang="en-US" baseline="0" dirty="0" smtClean="0"/>
              <a:t> Open Education website (</a:t>
            </a:r>
            <a:r>
              <a:rPr lang="en-US" baseline="0" dirty="0" err="1" smtClean="0"/>
              <a:t>open.bccampus.ca</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a:t>
            </a:fld>
            <a:endParaRPr lang="en-US"/>
          </a:p>
        </p:txBody>
      </p:sp>
    </p:spTree>
    <p:extLst>
      <p:ext uri="{BB962C8B-B14F-4D97-AF65-F5344CB8AC3E}">
        <p14:creationId xmlns:p14="http://schemas.microsoft.com/office/powerpoint/2010/main" val="223166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“Physical Geology” textbook, the Exercises text box has been renamed “Questions for Review” followed by just that.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______________________________________________________________________________________________________</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solidFill>
                  <a:srgbClr val="1C26DC"/>
                </a:solidFill>
              </a:rPr>
              <a:t>Attribution:</a:t>
            </a:r>
            <a:r>
              <a:rPr lang="en-US" i="1" baseline="0" dirty="0" smtClean="0">
                <a:solidFill>
                  <a:srgbClr val="1C26DC"/>
                </a:solidFill>
              </a:rPr>
              <a:t> Screenshot taken from Physical Geology by Steve Earle is used under a CC BY license.</a:t>
            </a:r>
            <a:endParaRPr lang="en-US" i="1" dirty="0" smtClean="0">
              <a:solidFill>
                <a:srgbClr val="1C26DC"/>
              </a:solidFill>
            </a:endParaRPr>
          </a:p>
        </p:txBody>
      </p:sp>
      <p:sp>
        <p:nvSpPr>
          <p:cNvPr id="4" name="Slide Number Placeholder 3"/>
          <p:cNvSpPr>
            <a:spLocks noGrp="1"/>
          </p:cNvSpPr>
          <p:nvPr>
            <p:ph type="sldNum" sz="quarter" idx="10"/>
          </p:nvPr>
        </p:nvSpPr>
        <p:spPr/>
        <p:txBody>
          <a:bodyPr/>
          <a:lstStyle/>
          <a:p>
            <a:fld id="{E50CC43B-D8B0-AD49-926B-D2166CE8727F}" type="slidenum">
              <a:rPr lang="en-US" smtClean="0"/>
              <a:t>30</a:t>
            </a:fld>
            <a:endParaRPr lang="en-US"/>
          </a:p>
        </p:txBody>
      </p:sp>
    </p:spTree>
    <p:extLst>
      <p:ext uri="{BB962C8B-B14F-4D97-AF65-F5344CB8AC3E}">
        <p14:creationId xmlns:p14="http://schemas.microsoft.com/office/powerpoint/2010/main" val="765123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adding the Examples text</a:t>
            </a:r>
            <a:r>
              <a:rPr lang="en-US" baseline="0" dirty="0" smtClean="0"/>
              <a:t> box using the dropdown</a:t>
            </a:r>
            <a:r>
              <a:rPr lang="mr-IN" baseline="0" dirty="0" smtClean="0"/>
              <a:t>…</a:t>
            </a:r>
            <a:endParaRPr lang="en-US" baseline="0" dirty="0" smtClean="0"/>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31</a:t>
            </a:fld>
            <a:endParaRPr lang="en-US"/>
          </a:p>
        </p:txBody>
      </p:sp>
    </p:spTree>
    <p:extLst>
      <p:ext uri="{BB962C8B-B14F-4D97-AF65-F5344CB8AC3E}">
        <p14:creationId xmlns:p14="http://schemas.microsoft.com/office/powerpoint/2010/main" val="310364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results in this</a:t>
            </a:r>
            <a:r>
              <a:rPr lang="en-US" baseline="0" dirty="0" smtClean="0"/>
              <a:t>. </a:t>
            </a:r>
          </a:p>
          <a:p>
            <a:endParaRPr lang="en-US" baseline="0" dirty="0" smtClean="0"/>
          </a:p>
          <a:p>
            <a:r>
              <a:rPr lang="en-US" baseline="0" dirty="0" smtClean="0"/>
              <a:t>This specialized text box was designed for </a:t>
            </a:r>
            <a:r>
              <a:rPr lang="en-US" baseline="0" dirty="0" err="1" smtClean="0"/>
              <a:t>Pressbooks</a:t>
            </a:r>
            <a:r>
              <a:rPr lang="en-US" baseline="0" dirty="0" smtClean="0"/>
              <a:t> core (</a:t>
            </a:r>
            <a:r>
              <a:rPr lang="en-US" baseline="0" dirty="0" err="1" smtClean="0"/>
              <a:t>pressbooks.com</a:t>
            </a:r>
            <a:r>
              <a:rPr lang="en-US" baseline="0" dirty="0" smtClean="0"/>
              <a:t>) and not the </a:t>
            </a:r>
            <a:r>
              <a:rPr lang="en-US" baseline="0" dirty="0" err="1" smtClean="0"/>
              <a:t>Pressbooks</a:t>
            </a:r>
            <a:r>
              <a:rPr lang="en-US" baseline="0" dirty="0" smtClean="0"/>
              <a:t> Textbook plugin specifically. However, as you can see, it can certainly be used in a similar manner to the LO, KT, and EX boxes and is handy for offering examples of the subject being discussed. </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32</a:t>
            </a:fld>
            <a:endParaRPr lang="en-US"/>
          </a:p>
        </p:txBody>
      </p:sp>
    </p:spTree>
    <p:extLst>
      <p:ext uri="{BB962C8B-B14F-4D97-AF65-F5344CB8AC3E}">
        <p14:creationId xmlns:p14="http://schemas.microsoft.com/office/powerpoint/2010/main" val="265319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a Custom version is offered</a:t>
            </a:r>
            <a:r>
              <a:rPr lang="mr-IN" baseline="0" dirty="0" smtClean="0"/>
              <a:t>…</a:t>
            </a:r>
            <a:endParaRPr lang="en-US" baseline="0" dirty="0" smtClean="0"/>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33</a:t>
            </a:fld>
            <a:endParaRPr lang="en-US"/>
          </a:p>
        </p:txBody>
      </p:sp>
    </p:spTree>
    <p:extLst>
      <p:ext uri="{BB962C8B-B14F-4D97-AF65-F5344CB8AC3E}">
        <p14:creationId xmlns:p14="http://schemas.microsoft.com/office/powerpoint/2010/main" val="1135686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 and produces this pop-up box when selected</a:t>
            </a:r>
            <a:r>
              <a:rPr lang="en-US" baseline="0" dirty="0" smtClean="0"/>
              <a:t> allowing you to add a custom CSS class that you can then style in the CSS editor.</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34</a:t>
            </a:fld>
            <a:endParaRPr lang="en-US"/>
          </a:p>
        </p:txBody>
      </p:sp>
    </p:spTree>
    <p:extLst>
      <p:ext uri="{BB962C8B-B14F-4D97-AF65-F5344CB8AC3E}">
        <p14:creationId xmlns:p14="http://schemas.microsoft.com/office/powerpoint/2010/main" val="532176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a:cs typeface="Arial"/>
              </a:rPr>
              <a:t>Lesson 3: How to add block quotes</a:t>
            </a:r>
          </a:p>
        </p:txBody>
      </p:sp>
      <p:sp>
        <p:nvSpPr>
          <p:cNvPr id="4" name="Slide Number Placeholder 3"/>
          <p:cNvSpPr>
            <a:spLocks noGrp="1"/>
          </p:cNvSpPr>
          <p:nvPr>
            <p:ph type="sldNum" sz="quarter" idx="10"/>
          </p:nvPr>
        </p:nvSpPr>
        <p:spPr/>
        <p:txBody>
          <a:bodyPr/>
          <a:lstStyle/>
          <a:p>
            <a:fld id="{E50CC43B-D8B0-AD49-926B-D2166CE8727F}" type="slidenum">
              <a:rPr lang="en-US" smtClean="0"/>
              <a:t>35</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Now we’re going to talk about how to use the block quote feature in </a:t>
            </a:r>
            <a:r>
              <a:rPr lang="en-US" baseline="0" dirty="0" err="1" smtClean="0"/>
              <a:t>Pressbooks</a:t>
            </a:r>
            <a:r>
              <a:rPr lang="en-US" baseline="0" dirty="0" smtClean="0"/>
              <a:t>. This feature is identified by an open double quotation mark icon and in this screenshot, the pop-up label is also displayed.</a:t>
            </a:r>
          </a:p>
          <a:p>
            <a:pPr marL="0" indent="0">
              <a:buNone/>
            </a:pPr>
            <a:endParaRPr lang="en-US" baseline="0" dirty="0" smtClean="0"/>
          </a:p>
          <a:p>
            <a:pPr marL="0" indent="0">
              <a:buNone/>
            </a:pPr>
            <a:r>
              <a:rPr lang="en-US" baseline="0" dirty="0" smtClean="0"/>
              <a:t>Block quotes are used for long quotations that must be placed in a stand-alone block of text without using quotation marks. The block quote feature is useful because it automatically formats the text according to block quote requirements</a:t>
            </a:r>
          </a:p>
          <a:p>
            <a:pPr marL="0" indent="0">
              <a:buNone/>
            </a:pPr>
            <a:endParaRPr lang="en-US" baseline="0" dirty="0" smtClean="0"/>
          </a:p>
          <a:p>
            <a:pPr marL="0" indent="0">
              <a:buNone/>
            </a:pPr>
            <a:r>
              <a:rPr lang="en-US" baseline="0" dirty="0" smtClean="0"/>
              <a:t>For guidelines for when quotations should be used and how long a quotation should be in order for block quotes to be applied, check guidelines for the citation style being used. </a:t>
            </a:r>
          </a:p>
        </p:txBody>
      </p:sp>
      <p:sp>
        <p:nvSpPr>
          <p:cNvPr id="4" name="Slide Number Placeholder 3"/>
          <p:cNvSpPr>
            <a:spLocks noGrp="1"/>
          </p:cNvSpPr>
          <p:nvPr>
            <p:ph type="sldNum" sz="quarter" idx="10"/>
          </p:nvPr>
        </p:nvSpPr>
        <p:spPr/>
        <p:txBody>
          <a:bodyPr/>
          <a:lstStyle/>
          <a:p>
            <a:fld id="{E50CC43B-D8B0-AD49-926B-D2166CE8727F}" type="slidenum">
              <a:rPr lang="en-US" smtClean="0"/>
              <a:t>36</a:t>
            </a:fld>
            <a:endParaRPr lang="en-US"/>
          </a:p>
        </p:txBody>
      </p:sp>
    </p:spTree>
    <p:extLst>
      <p:ext uri="{BB962C8B-B14F-4D97-AF65-F5344CB8AC3E}">
        <p14:creationId xmlns:p14="http://schemas.microsoft.com/office/powerpoint/2010/main" val="259673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This is how to use this feature.</a:t>
            </a:r>
          </a:p>
          <a:p>
            <a:pPr marL="0" indent="0">
              <a:buNone/>
            </a:pPr>
            <a:endParaRPr lang="en-US" baseline="0" dirty="0" smtClean="0"/>
          </a:p>
          <a:p>
            <a:pPr marL="0" indent="0">
              <a:buNone/>
            </a:pPr>
            <a:r>
              <a:rPr lang="en-US" baseline="0" dirty="0" smtClean="0"/>
              <a:t>Highlight the quotation including the in-text citation</a:t>
            </a:r>
            <a:r>
              <a:rPr lang="mr-IN" baseline="0" dirty="0" smtClean="0"/>
              <a:t>…</a:t>
            </a:r>
            <a:endParaRPr lang="en-US" baseline="0" dirty="0" smtClean="0"/>
          </a:p>
          <a:p>
            <a:pPr marL="0" indent="0">
              <a:buNone/>
            </a:pPr>
            <a:endParaRPr lang="en-US" baseline="0" dirty="0" smtClean="0"/>
          </a:p>
          <a:p>
            <a:pPr marL="0" indent="0">
              <a:buNone/>
            </a:pPr>
            <a:r>
              <a:rPr lang="en-US" baseline="0" dirty="0" smtClean="0"/>
              <a:t>NEXT SLIDE</a:t>
            </a:r>
          </a:p>
        </p:txBody>
      </p:sp>
      <p:sp>
        <p:nvSpPr>
          <p:cNvPr id="4" name="Slide Number Placeholder 3"/>
          <p:cNvSpPr>
            <a:spLocks noGrp="1"/>
          </p:cNvSpPr>
          <p:nvPr>
            <p:ph type="sldNum" sz="quarter" idx="10"/>
          </p:nvPr>
        </p:nvSpPr>
        <p:spPr/>
        <p:txBody>
          <a:bodyPr/>
          <a:lstStyle/>
          <a:p>
            <a:fld id="{E50CC43B-D8B0-AD49-926B-D2166CE8727F}" type="slidenum">
              <a:rPr lang="en-US" smtClean="0"/>
              <a:t>37</a:t>
            </a:fld>
            <a:endParaRPr lang="en-US"/>
          </a:p>
        </p:txBody>
      </p:sp>
    </p:spTree>
    <p:extLst>
      <p:ext uri="{BB962C8B-B14F-4D97-AF65-F5344CB8AC3E}">
        <p14:creationId xmlns:p14="http://schemas.microsoft.com/office/powerpoint/2010/main" val="164990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 click on the block quote icon</a:t>
            </a:r>
          </a:p>
          <a:p>
            <a:endParaRPr lang="en-US" dirty="0" smtClean="0"/>
          </a:p>
          <a:p>
            <a:r>
              <a:rPr lang="en-US"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38</a:t>
            </a:fld>
            <a:endParaRPr lang="en-US"/>
          </a:p>
        </p:txBody>
      </p:sp>
    </p:spTree>
    <p:extLst>
      <p:ext uri="{BB962C8B-B14F-4D97-AF65-F5344CB8AC3E}">
        <p14:creationId xmlns:p14="http://schemas.microsoft.com/office/powerpoint/2010/main" val="236944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 and</a:t>
            </a:r>
            <a:r>
              <a:rPr lang="en-US" baseline="0" dirty="0" smtClean="0"/>
              <a:t> this is what you’ll see using the Visual Editor/tab. The block of text that has been marked as a block quote has been indented and the font is smaller.</a:t>
            </a:r>
          </a:p>
          <a:p>
            <a:endParaRPr lang="en-US" baseline="0" dirty="0" smtClean="0"/>
          </a:p>
          <a:p>
            <a:r>
              <a:rPr lang="en-US" dirty="0" smtClean="0"/>
              <a:t>You can use the Preview Changes button to view what it will look</a:t>
            </a:r>
            <a:r>
              <a:rPr lang="en-US" baseline="0" dirty="0" smtClean="0"/>
              <a:t> like live or after saving.</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39</a:t>
            </a:fld>
            <a:endParaRPr lang="en-US"/>
          </a:p>
        </p:txBody>
      </p:sp>
    </p:spTree>
    <p:extLst>
      <p:ext uri="{BB962C8B-B14F-4D97-AF65-F5344CB8AC3E}">
        <p14:creationId xmlns:p14="http://schemas.microsoft.com/office/powerpoint/2010/main" val="896029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solidFill>
                  <a:srgbClr val="1C9FDC"/>
                </a:solidFill>
                <a:latin typeface="Arial"/>
                <a:cs typeface="Arial"/>
              </a:rPr>
              <a:t>Lesson 1: How to add text boxes.</a:t>
            </a:r>
          </a:p>
          <a:p>
            <a:pPr marL="171450" indent="-171450" algn="l">
              <a:buFont typeface="Arial" charset="0"/>
              <a:buChar char="•"/>
            </a:pPr>
            <a:r>
              <a:rPr lang="en-US" sz="1200" dirty="0" smtClean="0">
                <a:solidFill>
                  <a:srgbClr val="1C9FDC"/>
                </a:solidFill>
                <a:latin typeface="Arial"/>
                <a:cs typeface="Arial"/>
              </a:rPr>
              <a:t>In</a:t>
            </a:r>
            <a:r>
              <a:rPr lang="en-US" sz="1200" baseline="0" dirty="0" smtClean="0">
                <a:solidFill>
                  <a:srgbClr val="1C9FDC"/>
                </a:solidFill>
                <a:latin typeface="Arial"/>
                <a:cs typeface="Arial"/>
              </a:rPr>
              <a:t> this lesson, you will learn how to add standard and shaded textboxes, as well as specialized boxes used in a textbook.</a:t>
            </a:r>
            <a:endParaRPr lang="en-US" sz="1200" baseline="0" dirty="0" smtClean="0">
              <a:solidFill>
                <a:schemeClr val="tx1"/>
              </a:solidFill>
              <a:latin typeface="Arial"/>
              <a:cs typeface="Arial"/>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dirty="0" smtClean="0">
                <a:latin typeface="Arial"/>
                <a:cs typeface="Arial"/>
              </a:rPr>
              <a:t>If you have already created an account, please follow along.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what the reader sees. This is an actual screenshot from “Introduction to Tourism and Hospitality in BC”. Notice that the block quote is indented and identified with a gray highlight.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______________________________________________________________________________________________________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solidFill>
                  <a:srgbClr val="1C26DC"/>
                </a:solidFill>
              </a:rPr>
              <a:t>Attribution:</a:t>
            </a:r>
            <a:r>
              <a:rPr lang="en-US" i="1" baseline="0" dirty="0" smtClean="0">
                <a:solidFill>
                  <a:srgbClr val="1C26DC"/>
                </a:solidFill>
              </a:rPr>
              <a:t> Screenshot taken from </a:t>
            </a:r>
            <a:r>
              <a:rPr lang="en-US" i="1" baseline="0" dirty="0" smtClean="0"/>
              <a:t>Introduction to Tourism and Hospitality in BC </a:t>
            </a:r>
            <a:r>
              <a:rPr lang="en-US" i="1" baseline="0" dirty="0" smtClean="0">
                <a:solidFill>
                  <a:srgbClr val="1C26DC"/>
                </a:solidFill>
              </a:rPr>
              <a:t>by Morgan Westcott (</a:t>
            </a:r>
            <a:r>
              <a:rPr lang="en-US" i="1" baseline="0" dirty="0" err="1" smtClean="0">
                <a:solidFill>
                  <a:srgbClr val="1C26DC"/>
                </a:solidFill>
              </a:rPr>
              <a:t>ed</a:t>
            </a:r>
            <a:r>
              <a:rPr lang="en-US" i="1" baseline="0" dirty="0" smtClean="0">
                <a:solidFill>
                  <a:srgbClr val="1C26DC"/>
                </a:solidFill>
              </a:rPr>
              <a:t>) used under a CC BY license.</a:t>
            </a:r>
            <a:endParaRPr lang="en-US" i="1" dirty="0" smtClean="0">
              <a:solidFill>
                <a:srgbClr val="1C26DC"/>
              </a:solidFil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40</a:t>
            </a:fld>
            <a:endParaRPr lang="en-US"/>
          </a:p>
        </p:txBody>
      </p:sp>
    </p:spTree>
    <p:extLst>
      <p:ext uri="{BB962C8B-B14F-4D97-AF65-F5344CB8AC3E}">
        <p14:creationId xmlns:p14="http://schemas.microsoft.com/office/powerpoint/2010/main" val="369927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a:cs typeface="Arial"/>
              </a:rPr>
              <a:t>Lesson 6: How to add and adjust tables</a:t>
            </a:r>
          </a:p>
        </p:txBody>
      </p:sp>
      <p:sp>
        <p:nvSpPr>
          <p:cNvPr id="4" name="Slide Number Placeholder 3"/>
          <p:cNvSpPr>
            <a:spLocks noGrp="1"/>
          </p:cNvSpPr>
          <p:nvPr>
            <p:ph type="sldNum" sz="quarter" idx="10"/>
          </p:nvPr>
        </p:nvSpPr>
        <p:spPr/>
        <p:txBody>
          <a:bodyPr/>
          <a:lstStyle/>
          <a:p>
            <a:fld id="{E50CC43B-D8B0-AD49-926B-D2166CE8727F}" type="slidenum">
              <a:rPr lang="en-US" smtClean="0"/>
              <a:t>41</a:t>
            </a:fld>
            <a:endParaRPr lang="en-US"/>
          </a:p>
        </p:txBody>
      </p:sp>
    </p:spTree>
    <p:extLst>
      <p:ext uri="{BB962C8B-B14F-4D97-AF65-F5344CB8AC3E}">
        <p14:creationId xmlns:p14="http://schemas.microsoft.com/office/powerpoint/2010/main" val="245953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This screenshot shows the “Table” tool icon by the blue arrow.</a:t>
            </a:r>
          </a:p>
        </p:txBody>
      </p:sp>
      <p:sp>
        <p:nvSpPr>
          <p:cNvPr id="4" name="Slide Number Placeholder 3"/>
          <p:cNvSpPr>
            <a:spLocks noGrp="1"/>
          </p:cNvSpPr>
          <p:nvPr>
            <p:ph type="sldNum" sz="quarter" idx="10"/>
          </p:nvPr>
        </p:nvSpPr>
        <p:spPr/>
        <p:txBody>
          <a:bodyPr/>
          <a:lstStyle/>
          <a:p>
            <a:fld id="{E50CC43B-D8B0-AD49-926B-D2166CE8727F}" type="slidenum">
              <a:rPr lang="en-US" smtClean="0"/>
              <a:t>42</a:t>
            </a:fld>
            <a:endParaRPr lang="en-US"/>
          </a:p>
        </p:txBody>
      </p:sp>
    </p:spTree>
    <p:extLst>
      <p:ext uri="{BB962C8B-B14F-4D97-AF65-F5344CB8AC3E}">
        <p14:creationId xmlns:p14="http://schemas.microsoft.com/office/powerpoint/2010/main" val="488617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add</a:t>
            </a:r>
            <a:r>
              <a:rPr lang="en-US" baseline="0" dirty="0" smtClean="0"/>
              <a:t> a table</a:t>
            </a:r>
            <a:r>
              <a:rPr lang="en-US" dirty="0" smtClean="0"/>
              <a:t>,</a:t>
            </a:r>
          </a:p>
          <a:p>
            <a:endParaRPr lang="en-US" dirty="0" smtClean="0"/>
          </a:p>
          <a:p>
            <a:pPr marL="228600" indent="-228600">
              <a:buFont typeface="+mj-lt"/>
              <a:buAutoNum type="arabicPeriod"/>
            </a:pPr>
            <a:r>
              <a:rPr lang="en-US" dirty="0" smtClean="0"/>
              <a:t>Click</a:t>
            </a:r>
            <a:r>
              <a:rPr lang="en-US" baseline="0" dirty="0" smtClean="0"/>
              <a:t> on the triangle/arrow beside the Table icon. This action will reveal a dropdown menu.</a:t>
            </a:r>
          </a:p>
          <a:p>
            <a:pPr marL="228600" indent="-228600">
              <a:buFont typeface="+mj-lt"/>
              <a:buAutoNum type="arabicPeriod"/>
            </a:pPr>
            <a:r>
              <a:rPr lang="en-US" baseline="0" dirty="0" smtClean="0"/>
              <a:t>From the dropdown menu, select “Table”. (This is difficult to see in this screenshot because of the white text set against a light gray background.)</a:t>
            </a:r>
          </a:p>
          <a:p>
            <a:pPr marL="228600" indent="-228600">
              <a:buFont typeface="+mj-lt"/>
              <a:buAutoNum type="arabicPeriod"/>
            </a:pPr>
            <a:r>
              <a:rPr lang="en-US" baseline="0" dirty="0" smtClean="0"/>
              <a:t>This action will produce a grid. From the grid, indicate the size of the table you want by highlighting the number of columns and rows needed. (Circled in light blue.)</a:t>
            </a:r>
          </a:p>
          <a:p>
            <a:pPr marL="228600" indent="-228600">
              <a:buFont typeface="+mj-lt"/>
              <a:buAutoNum type="arabicPeriod"/>
            </a:pPr>
            <a:r>
              <a:rPr lang="en-US" baseline="0" dirty="0" smtClean="0"/>
              <a:t>Note the numbers at the bottom of this grid </a:t>
            </a:r>
            <a:r>
              <a:rPr lang="mr-IN" baseline="0" dirty="0" smtClean="0"/>
              <a:t>–</a:t>
            </a:r>
            <a:r>
              <a:rPr lang="en-US" baseline="0" dirty="0" smtClean="0"/>
              <a:t> 3 x 3 </a:t>
            </a:r>
            <a:r>
              <a:rPr lang="mr-IN" baseline="0" dirty="0" smtClean="0"/>
              <a:t>–</a:t>
            </a:r>
            <a:r>
              <a:rPr lang="en-US" baseline="0" dirty="0" smtClean="0"/>
              <a:t> circled in green. This indicates the number of </a:t>
            </a:r>
            <a:r>
              <a:rPr lang="en-US" b="1" baseline="0" dirty="0" smtClean="0"/>
              <a:t>Columns</a:t>
            </a:r>
            <a:r>
              <a:rPr lang="en-US" baseline="0" dirty="0" smtClean="0"/>
              <a:t> by the number of </a:t>
            </a:r>
            <a:r>
              <a:rPr lang="en-US" b="1" baseline="0" dirty="0" smtClean="0"/>
              <a:t>Rows</a:t>
            </a:r>
            <a:r>
              <a:rPr lang="en-US" baseline="0" dirty="0" smtClean="0"/>
              <a:t>.</a:t>
            </a:r>
          </a:p>
          <a:p>
            <a:pPr marL="228600" indent="-228600">
              <a:buFont typeface="+mj-lt"/>
              <a:buAutoNum type="arabicPeriod"/>
            </a:pPr>
            <a:r>
              <a:rPr lang="en-US" baseline="0" dirty="0" smtClean="0"/>
              <a:t>Place your cursor in one of the highlighted cells in the grid, and click to add.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43</a:t>
            </a:fld>
            <a:endParaRPr lang="en-US"/>
          </a:p>
        </p:txBody>
      </p:sp>
    </p:spTree>
    <p:extLst>
      <p:ext uri="{BB962C8B-B14F-4D97-AF65-F5344CB8AC3E}">
        <p14:creationId xmlns:p14="http://schemas.microsoft.com/office/powerpoint/2010/main" val="89179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you see</a:t>
            </a:r>
            <a:r>
              <a:rPr lang="en-US" baseline="0" dirty="0" smtClean="0"/>
              <a:t> in the Visual Editor, at the top. The reader’s view is very similar, seen at the bottom of this slide.</a:t>
            </a:r>
            <a:endParaRPr lang="en-US" dirty="0" smtClean="0"/>
          </a:p>
          <a:p>
            <a:endParaRPr lang="en-US" dirty="0" smtClean="0"/>
          </a:p>
          <a:p>
            <a:r>
              <a:rPr lang="en-US"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44</a:t>
            </a:fld>
            <a:endParaRPr lang="en-US"/>
          </a:p>
        </p:txBody>
      </p:sp>
    </p:spTree>
    <p:extLst>
      <p:ext uri="{BB962C8B-B14F-4D97-AF65-F5344CB8AC3E}">
        <p14:creationId xmlns:p14="http://schemas.microsoft.com/office/powerpoint/2010/main" val="1039027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adjust a table’s properties:</a:t>
            </a:r>
          </a:p>
          <a:p>
            <a:pPr marL="228600" indent="-228600">
              <a:buAutoNum type="arabicPeriod"/>
            </a:pPr>
            <a:r>
              <a:rPr lang="en-US" dirty="0" smtClean="0"/>
              <a:t>Click on the arrow</a:t>
            </a:r>
            <a:r>
              <a:rPr lang="en-US" baseline="0" dirty="0" smtClean="0"/>
              <a:t> by the table icon</a:t>
            </a:r>
          </a:p>
          <a:p>
            <a:pPr marL="228600" indent="-228600">
              <a:buAutoNum type="arabicPeriod"/>
            </a:pPr>
            <a:r>
              <a:rPr lang="en-US" baseline="0" dirty="0" smtClean="0"/>
              <a:t>Select “Table properties” from the dropdown menu</a:t>
            </a:r>
          </a:p>
          <a:p>
            <a:pPr marL="228600" indent="-228600">
              <a:buAutoNum type="arabicPeriod"/>
            </a:pPr>
            <a:r>
              <a:rPr lang="en-US" baseline="0" dirty="0" smtClean="0"/>
              <a:t>And a “Table properties” pop-up box will appear. From here you can:</a:t>
            </a:r>
          </a:p>
          <a:p>
            <a:pPr marL="685800" lvl="1" indent="-228600">
              <a:buFont typeface="+mj-lt"/>
              <a:buAutoNum type="alphaLcPeriod"/>
            </a:pPr>
            <a:r>
              <a:rPr lang="en-US" baseline="0" dirty="0" smtClean="0"/>
              <a:t>Adjust the width or height of the table</a:t>
            </a:r>
          </a:p>
          <a:p>
            <a:pPr marL="685800" lvl="1" indent="-228600">
              <a:buFont typeface="+mj-lt"/>
              <a:buAutoNum type="alphaLcPeriod"/>
            </a:pPr>
            <a:r>
              <a:rPr lang="en-US" baseline="0" dirty="0" smtClean="0"/>
              <a:t>Align the table, currently set as “None”</a:t>
            </a:r>
          </a:p>
          <a:p>
            <a:pPr marL="685800" lvl="1" indent="-228600">
              <a:buFont typeface="+mj-lt"/>
              <a:buAutoNum type="alphaLcPeriod"/>
            </a:pPr>
            <a:r>
              <a:rPr lang="en-US" baseline="0" dirty="0" smtClean="0"/>
              <a:t>Choose the Class of table, set as “Standard” here.</a:t>
            </a:r>
          </a:p>
          <a:p>
            <a:pPr marL="685800" lvl="1" indent="-228600">
              <a:buFont typeface="+mj-lt"/>
              <a:buAutoNum type="alphaLcPeriod"/>
            </a:pPr>
            <a:endParaRPr lang="en-US" baseline="0" dirty="0" smtClean="0"/>
          </a:p>
          <a:p>
            <a:pPr marL="0" lvl="0" indent="0">
              <a:buFont typeface="+mj-lt"/>
              <a:buNone/>
            </a:pPr>
            <a:endParaRPr lang="en-US" baseline="0" dirty="0" smtClean="0"/>
          </a:p>
          <a:p>
            <a:pPr marL="685800" lvl="1" indent="-228600">
              <a:buFont typeface="+mj-lt"/>
              <a:buAutoNum type="alphaLcPeriod"/>
            </a:pPr>
            <a:endParaRPr lang="en-US" baseline="0"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45</a:t>
            </a:fld>
            <a:endParaRPr lang="en-US"/>
          </a:p>
        </p:txBody>
      </p:sp>
    </p:spTree>
    <p:extLst>
      <p:ext uri="{BB962C8B-B14F-4D97-AF65-F5344CB8AC3E}">
        <p14:creationId xmlns:p14="http://schemas.microsoft.com/office/powerpoint/2010/main" val="15991862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“Alignment” tool allows you to position a table as follows:</a:t>
            </a:r>
          </a:p>
          <a:p>
            <a:pPr marL="228600" indent="-228600">
              <a:buFont typeface="+mj-lt"/>
              <a:buAutoNum type="arabicPeriod"/>
            </a:pPr>
            <a:r>
              <a:rPr lang="en-US" baseline="0" dirty="0" smtClean="0"/>
              <a:t>None = no alignment</a:t>
            </a:r>
          </a:p>
          <a:p>
            <a:pPr marL="228600" indent="-228600">
              <a:buFont typeface="+mj-lt"/>
              <a:buAutoNum type="arabicPeriod"/>
            </a:pPr>
            <a:r>
              <a:rPr lang="en-US" baseline="0" dirty="0" smtClean="0"/>
              <a:t>Left</a:t>
            </a:r>
          </a:p>
          <a:p>
            <a:pPr marL="228600" indent="-228600">
              <a:buFont typeface="+mj-lt"/>
              <a:buAutoNum type="arabicPeriod"/>
            </a:pPr>
            <a:r>
              <a:rPr lang="en-US" baseline="0" dirty="0" smtClean="0"/>
              <a:t>Centre</a:t>
            </a:r>
          </a:p>
          <a:p>
            <a:pPr marL="228600" indent="-228600">
              <a:buFont typeface="+mj-lt"/>
              <a:buAutoNum type="arabicPeriod"/>
            </a:pPr>
            <a:r>
              <a:rPr lang="en-US" baseline="0" dirty="0" smtClean="0"/>
              <a:t>Right</a:t>
            </a:r>
          </a:p>
          <a:p>
            <a:pPr marL="228600" indent="-228600">
              <a:buFont typeface="+mj-lt"/>
              <a:buAutoNum type="arabicPeriod"/>
            </a:pPr>
            <a:endParaRPr lang="en-US" baseline="0" dirty="0" smtClean="0"/>
          </a:p>
          <a:p>
            <a:pPr marL="0" indent="0">
              <a:buFont typeface="+mj-lt"/>
              <a:buNone/>
            </a:pPr>
            <a:r>
              <a:rPr lang="en-US" dirty="0" smtClean="0"/>
              <a:t>To enact this feature, </a:t>
            </a:r>
          </a:p>
          <a:p>
            <a:pPr marL="171450" indent="-171450">
              <a:buFont typeface="Arial" charset="0"/>
              <a:buChar char="•"/>
            </a:pPr>
            <a:r>
              <a:rPr lang="en-US" dirty="0" smtClean="0"/>
              <a:t>Add a table to the web page</a:t>
            </a:r>
          </a:p>
          <a:p>
            <a:pPr marL="171450" indent="-171450">
              <a:buFont typeface="Arial" charset="0"/>
              <a:buChar char="•"/>
            </a:pPr>
            <a:r>
              <a:rPr lang="en-US" dirty="0" smtClean="0"/>
              <a:t>Position your cursor in any cell within the table</a:t>
            </a:r>
          </a:p>
          <a:p>
            <a:pPr marL="171450" indent="-171450">
              <a:buFont typeface="Arial" charset="0"/>
              <a:buChar char="•"/>
            </a:pPr>
            <a:r>
              <a:rPr lang="en-US" dirty="0" smtClean="0"/>
              <a:t>Select the desired position from this dropdown list. Here “Left” has been chosen.</a:t>
            </a:r>
          </a:p>
          <a:p>
            <a:pPr marL="171450" indent="-171450">
              <a:buFont typeface="Arial" charset="0"/>
              <a:buChar char="•"/>
            </a:pPr>
            <a:r>
              <a:rPr lang="en-US" dirty="0" smtClean="0"/>
              <a:t>Click</a:t>
            </a:r>
            <a:r>
              <a:rPr lang="en-US" baseline="0" dirty="0" smtClean="0"/>
              <a:t> on</a:t>
            </a:r>
            <a:r>
              <a:rPr lang="en-US" dirty="0" smtClean="0"/>
              <a:t> “OK”.</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46</a:t>
            </a:fld>
            <a:endParaRPr lang="en-US"/>
          </a:p>
        </p:txBody>
      </p:sp>
    </p:spTree>
    <p:extLst>
      <p:ext uri="{BB962C8B-B14F-4D97-AF65-F5344CB8AC3E}">
        <p14:creationId xmlns:p14="http://schemas.microsoft.com/office/powerpoint/2010/main" val="1002119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position</a:t>
            </a:r>
            <a:r>
              <a:rPr lang="en-US" baseline="0" dirty="0" smtClean="0"/>
              <a:t> of the table in the Visual Editor/tab will not change. (See at the top of this slide.)</a:t>
            </a:r>
          </a:p>
          <a:p>
            <a:endParaRPr lang="en-US" baseline="0" dirty="0" smtClean="0"/>
          </a:p>
          <a:p>
            <a:r>
              <a:rPr lang="en-US" baseline="0" dirty="0" smtClean="0"/>
              <a:t>However, in the reader’s view, the table will shift to the left. (At the bottom of this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47</a:t>
            </a:fld>
            <a:endParaRPr lang="en-US"/>
          </a:p>
        </p:txBody>
      </p:sp>
    </p:spTree>
    <p:extLst>
      <p:ext uri="{BB962C8B-B14F-4D97-AF65-F5344CB8AC3E}">
        <p14:creationId xmlns:p14="http://schemas.microsoft.com/office/powerpoint/2010/main" val="229991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text within each table cell</a:t>
            </a:r>
            <a:r>
              <a:rPr lang="en-US" baseline="0" dirty="0" smtClean="0"/>
              <a:t> can be</a:t>
            </a:r>
            <a:r>
              <a:rPr lang="en-US" dirty="0" smtClean="0"/>
              <a:t> styled</a:t>
            </a:r>
            <a:r>
              <a:rPr lang="en-US" baseline="0" dirty="0" smtClean="0"/>
              <a:t> according to your preference. For example,</a:t>
            </a:r>
          </a:p>
          <a:p>
            <a:endParaRPr lang="en-US" baseline="0" dirty="0" smtClean="0"/>
          </a:p>
          <a:p>
            <a:pPr marL="171450" indent="-171450">
              <a:buFont typeface="Arial" charset="0"/>
              <a:buChar char="•"/>
            </a:pPr>
            <a:r>
              <a:rPr lang="en-US" baseline="0" dirty="0" smtClean="0"/>
              <a:t>In example number 1, the heading labels for the table have been set as Heading 2</a:t>
            </a:r>
          </a:p>
          <a:p>
            <a:pPr marL="171450" indent="-171450">
              <a:buFont typeface="Arial" charset="0"/>
              <a:buChar char="•"/>
            </a:pPr>
            <a:r>
              <a:rPr lang="en-US" baseline="0" dirty="0" smtClean="0"/>
              <a:t>Example # shows a bulleted list was added to the items in one of the cells</a:t>
            </a:r>
          </a:p>
          <a:p>
            <a:pPr marL="171450" indent="-171450">
              <a:buFont typeface="Arial" charset="0"/>
              <a:buChar char="•"/>
            </a:pPr>
            <a:r>
              <a:rPr lang="en-US" baseline="0" dirty="0" smtClean="0"/>
              <a:t>For example #3, text “item 6” was linked</a:t>
            </a:r>
          </a:p>
          <a:p>
            <a:pPr marL="171450" indent="-171450">
              <a:buFont typeface="Arial" charset="0"/>
              <a:buChar char="•"/>
            </a:pPr>
            <a:r>
              <a:rPr lang="en-US" baseline="0" dirty="0" smtClean="0"/>
              <a:t>In example #4, text “item 1” is centered within the cell.</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48</a:t>
            </a:fld>
            <a:endParaRPr lang="en-US"/>
          </a:p>
        </p:txBody>
      </p:sp>
    </p:spTree>
    <p:extLst>
      <p:ext uri="{BB962C8B-B14F-4D97-AF65-F5344CB8AC3E}">
        <p14:creationId xmlns:p14="http://schemas.microsoft.com/office/powerpoint/2010/main" val="1891261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don’t have time during</a:t>
            </a:r>
            <a:r>
              <a:rPr lang="en-US" baseline="0" dirty="0" smtClean="0"/>
              <a:t> this webinar </a:t>
            </a:r>
            <a:r>
              <a:rPr lang="en-US" dirty="0" smtClean="0"/>
              <a:t>to delve</a:t>
            </a:r>
            <a:r>
              <a:rPr lang="en-US" baseline="0" dirty="0" smtClean="0"/>
              <a:t> into all of the properties and functions available for tables, however, here are some features that you can look at and try. </a:t>
            </a:r>
            <a:r>
              <a:rPr lang="en-US" b="1" baseline="0" dirty="0" smtClean="0"/>
              <a:t>Hint: whenever you see an arrow by an item, click on it to reveal more options.</a:t>
            </a:r>
          </a:p>
          <a:p>
            <a:endParaRPr lang="en-US" b="1" baseline="0" dirty="0" smtClean="0"/>
          </a:p>
          <a:p>
            <a:r>
              <a:rPr lang="en-US" baseline="0" dirty="0" smtClean="0"/>
              <a:t>In this screenshot, notice that after revealing the main dropdown menu for the Table tool, clicking on the arrow by:</a:t>
            </a:r>
          </a:p>
          <a:p>
            <a:endParaRPr lang="en-US" baseline="0" dirty="0" smtClean="0"/>
          </a:p>
          <a:p>
            <a:pPr marL="228600" indent="-228600">
              <a:buFont typeface="+mj-lt"/>
              <a:buAutoNum type="arabicPeriod"/>
            </a:pPr>
            <a:r>
              <a:rPr lang="en-US" baseline="0" dirty="0" smtClean="0"/>
              <a:t>Cell (#1)</a:t>
            </a:r>
          </a:p>
          <a:p>
            <a:pPr marL="228600" indent="-228600">
              <a:buFont typeface="+mj-lt"/>
              <a:buAutoNum type="arabicPeriod"/>
            </a:pPr>
            <a:r>
              <a:rPr lang="en-US" baseline="0" dirty="0" smtClean="0"/>
              <a:t>Row (#2)</a:t>
            </a:r>
          </a:p>
          <a:p>
            <a:pPr marL="228600" indent="-228600">
              <a:buFont typeface="+mj-lt"/>
              <a:buAutoNum type="arabicPeriod"/>
            </a:pPr>
            <a:r>
              <a:rPr lang="en-US" baseline="0" dirty="0" smtClean="0"/>
              <a:t>Column (#3)</a:t>
            </a:r>
          </a:p>
          <a:p>
            <a:pPr marL="228600" indent="-228600">
              <a:buFont typeface="+mj-lt"/>
              <a:buAutoNum type="arabicPeriod"/>
            </a:pPr>
            <a:endParaRPr lang="en-US" baseline="0" dirty="0" smtClean="0"/>
          </a:p>
          <a:p>
            <a:pPr marL="0" indent="0">
              <a:buFont typeface="+mj-lt"/>
              <a:buNone/>
            </a:pPr>
            <a:r>
              <a:rPr lang="mr-IN" baseline="0" dirty="0" smtClean="0"/>
              <a:t>…</a:t>
            </a:r>
            <a:r>
              <a:rPr lang="en-US" baseline="0" dirty="0" smtClean="0"/>
              <a:t>reveals </a:t>
            </a:r>
            <a:r>
              <a:rPr lang="en-US" baseline="0" dirty="0" smtClean="0"/>
              <a:t>sub-menus with options for that specific item.</a:t>
            </a:r>
          </a:p>
          <a:p>
            <a:pPr marL="0" indent="0">
              <a:buFont typeface="+mj-lt"/>
              <a:buNone/>
            </a:pPr>
            <a:endParaRPr lang="en-US" baseline="0" dirty="0" smtClean="0"/>
          </a:p>
          <a:p>
            <a:pPr marL="0" indent="0">
              <a:buFont typeface="+mj-lt"/>
              <a:buNone/>
            </a:pPr>
            <a:r>
              <a:rPr lang="en-US" baseline="0" dirty="0" smtClean="0"/>
              <a:t>In addition, selecting any option with “properties” in the title, will expose another features box. For example, “Table cell properties” and “Table row properties”.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49</a:t>
            </a:fld>
            <a:endParaRPr lang="en-US"/>
          </a:p>
        </p:txBody>
      </p:sp>
    </p:spTree>
    <p:extLst>
      <p:ext uri="{BB962C8B-B14F-4D97-AF65-F5344CB8AC3E}">
        <p14:creationId xmlns:p14="http://schemas.microsoft.com/office/powerpoint/2010/main" val="338569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In this section, we’ll review how to add a variety of text boxes.</a:t>
            </a:r>
          </a:p>
          <a:p>
            <a:pPr marL="0" indent="0">
              <a:buNone/>
            </a:pPr>
            <a:endParaRPr lang="en-US" baseline="0" dirty="0" smtClean="0"/>
          </a:p>
          <a:p>
            <a:pPr marL="0" indent="0">
              <a:buNone/>
            </a:pPr>
            <a:r>
              <a:rPr lang="en-US" baseline="0" dirty="0" smtClean="0"/>
              <a:t>Here is a screenshot showing the Textboxes feature found in the second row of tools. There are seven options available in this dropdown menu. They are:</a:t>
            </a:r>
          </a:p>
          <a:p>
            <a:pPr marL="0" indent="0">
              <a:buNone/>
            </a:pPr>
            <a:endParaRPr lang="en-US" baseline="0" dirty="0" smtClean="0"/>
          </a:p>
          <a:p>
            <a:pPr marL="228600" indent="-228600">
              <a:buFont typeface="+mj-lt"/>
              <a:buAutoNum type="arabicPeriod"/>
            </a:pPr>
            <a:r>
              <a:rPr lang="en-US" baseline="0" dirty="0" smtClean="0"/>
              <a:t>Standard (clear, plain textbox)</a:t>
            </a:r>
          </a:p>
          <a:p>
            <a:pPr marL="228600" indent="-228600">
              <a:buFont typeface="+mj-lt"/>
              <a:buAutoNum type="arabicPeriod"/>
            </a:pPr>
            <a:r>
              <a:rPr lang="en-US" baseline="0" dirty="0" smtClean="0"/>
              <a:t>Shaded (shaded, plain textbox)</a:t>
            </a:r>
          </a:p>
          <a:p>
            <a:pPr marL="228600" indent="-228600">
              <a:buFont typeface="+mj-lt"/>
              <a:buAutoNum type="arabicPeriod"/>
            </a:pPr>
            <a:r>
              <a:rPr lang="en-US" baseline="0" dirty="0" smtClean="0"/>
              <a:t>The three special-styled text boxes originally created for the </a:t>
            </a:r>
            <a:r>
              <a:rPr lang="en-US" baseline="0" dirty="0" err="1" smtClean="0"/>
              <a:t>Pressbooks</a:t>
            </a:r>
            <a:r>
              <a:rPr lang="en-US" baseline="0" dirty="0" smtClean="0"/>
              <a:t> Textbook plugin: Learning Objectives, Key Takeaways, Exercises</a:t>
            </a:r>
          </a:p>
          <a:p>
            <a:pPr marL="228600" indent="-228600">
              <a:buFont typeface="+mj-lt"/>
              <a:buAutoNum type="arabicPeriod"/>
            </a:pPr>
            <a:r>
              <a:rPr lang="en-US" baseline="0" dirty="0" smtClean="0"/>
              <a:t>A special styled textbox called and used for Examples</a:t>
            </a:r>
          </a:p>
          <a:p>
            <a:pPr marL="228600" indent="-228600">
              <a:buFont typeface="+mj-lt"/>
              <a:buAutoNum type="arabicPeriod"/>
            </a:pPr>
            <a:r>
              <a:rPr lang="en-US" baseline="0" dirty="0" smtClean="0"/>
              <a:t>Custom textbox</a:t>
            </a:r>
          </a:p>
        </p:txBody>
      </p:sp>
      <p:sp>
        <p:nvSpPr>
          <p:cNvPr id="4" name="Slide Number Placeholder 3"/>
          <p:cNvSpPr>
            <a:spLocks noGrp="1"/>
          </p:cNvSpPr>
          <p:nvPr>
            <p:ph type="sldNum" sz="quarter" idx="10"/>
          </p:nvPr>
        </p:nvSpPr>
        <p:spPr/>
        <p:txBody>
          <a:bodyPr/>
          <a:lstStyle/>
          <a:p>
            <a:fld id="{E50CC43B-D8B0-AD49-926B-D2166CE8727F}" type="slidenum">
              <a:rPr lang="en-US" smtClean="0"/>
              <a:t>5</a:t>
            </a:fld>
            <a:endParaRPr lang="en-US"/>
          </a:p>
        </p:txBody>
      </p:sp>
    </p:spTree>
    <p:extLst>
      <p:ext uri="{BB962C8B-B14F-4D97-AF65-F5344CB8AC3E}">
        <p14:creationId xmlns:p14="http://schemas.microsoft.com/office/powerpoint/2010/main" val="458629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 </a:t>
            </a:r>
            <a:r>
              <a:rPr lang="en-US" dirty="0" smtClean="0"/>
              <a:t>few issues </a:t>
            </a:r>
            <a:r>
              <a:rPr lang="en-US" dirty="0" smtClean="0"/>
              <a:t>with the tables</a:t>
            </a:r>
            <a:r>
              <a:rPr lang="en-US" baseline="0" dirty="0" smtClean="0"/>
              <a:t> tool to be aware of. We have </a:t>
            </a:r>
            <a:r>
              <a:rPr lang="en-US" baseline="0" dirty="0" smtClean="0"/>
              <a:t>resolved some of these, such as alignment. However, </a:t>
            </a:r>
            <a:r>
              <a:rPr lang="en-US" baseline="0" dirty="0" err="1" smtClean="0"/>
              <a:t>Pressbooks</a:t>
            </a:r>
            <a:r>
              <a:rPr lang="en-US" baseline="0" dirty="0" smtClean="0"/>
              <a:t> developers are continuing to work on remaining issues. Some of these include: </a:t>
            </a:r>
            <a:endParaRPr lang="en-US" baseline="0" dirty="0" smtClean="0"/>
          </a:p>
          <a:p>
            <a:endParaRPr lang="en-US" baseline="0" dirty="0" smtClean="0"/>
          </a:p>
          <a:p>
            <a:pPr marL="228600" indent="-228600">
              <a:buFont typeface="+mj-lt"/>
              <a:buAutoNum type="arabicPeriod"/>
            </a:pPr>
            <a:r>
              <a:rPr lang="en-US" baseline="0" dirty="0" smtClean="0"/>
              <a:t>The styling </a:t>
            </a:r>
            <a:r>
              <a:rPr lang="en-US" baseline="0" dirty="0" smtClean="0"/>
              <a:t>between the Visual </a:t>
            </a:r>
            <a:r>
              <a:rPr lang="en-US" baseline="0" dirty="0" smtClean="0"/>
              <a:t>Editor’s view and reader’s view, and </a:t>
            </a:r>
            <a:r>
              <a:rPr lang="en-US" baseline="0" dirty="0" smtClean="0"/>
              <a:t>various exported files, such as PDFs, can be inconsistent</a:t>
            </a:r>
            <a:r>
              <a:rPr lang="en-US" baseline="0" dirty="0" smtClean="0"/>
              <a:t>.</a:t>
            </a:r>
          </a:p>
          <a:p>
            <a:pPr marL="228600" indent="-228600">
              <a:buFont typeface="+mj-lt"/>
              <a:buAutoNum type="arabicPeriod"/>
            </a:pPr>
            <a:r>
              <a:rPr lang="en-US" baseline="0" dirty="0" smtClean="0"/>
              <a:t>The table “Class” option still requires some work.</a:t>
            </a:r>
            <a:endParaRPr lang="en-US" baseline="0" dirty="0" smtClean="0"/>
          </a:p>
          <a:p>
            <a:pPr marL="228600" indent="-228600">
              <a:buFont typeface="+mj-lt"/>
              <a:buAutoNum type="arabicPeriod"/>
            </a:pPr>
            <a:endParaRPr lang="en-US" baseline="0" dirty="0" smtClean="0"/>
          </a:p>
          <a:p>
            <a:pPr marL="0" indent="0">
              <a:buFont typeface="+mj-lt"/>
              <a:buNone/>
            </a:pPr>
            <a:r>
              <a:rPr lang="en-US" dirty="0" smtClean="0"/>
              <a:t>Some authors</a:t>
            </a:r>
            <a:r>
              <a:rPr lang="en-US" baseline="0" dirty="0" smtClean="0"/>
              <a:t> have used the Text (HTML) tab to enter html to compensate for these issues. This was done in </a:t>
            </a:r>
            <a:r>
              <a:rPr lang="en-US" i="1" baseline="0" dirty="0" smtClean="0"/>
              <a:t>Clinical Procedures for Safer Patient </a:t>
            </a:r>
            <a:r>
              <a:rPr lang="en-US" baseline="0" dirty="0" smtClean="0"/>
              <a:t>care. The table in this slide is from this book, and is a good example of how both text and images can be inserted into a table for maximum effect. </a:t>
            </a:r>
          </a:p>
          <a:p>
            <a:pPr marL="0" indent="0">
              <a:buFont typeface="+mj-lt"/>
              <a:buNone/>
            </a:pPr>
            <a:r>
              <a:rPr lang="en-US" baseline="0" dirty="0" smtClean="0"/>
              <a:t>____________________________________________________________________________________________________</a:t>
            </a:r>
          </a:p>
          <a:p>
            <a:pPr marL="0" indent="0">
              <a:buFont typeface="+mj-lt"/>
              <a:buNone/>
            </a:pPr>
            <a:r>
              <a:rPr lang="en-US" b="1" i="1" baseline="0" dirty="0" smtClean="0">
                <a:solidFill>
                  <a:schemeClr val="tx1"/>
                </a:solidFill>
              </a:rPr>
              <a:t>Attribution:</a:t>
            </a:r>
            <a:r>
              <a:rPr lang="en-US" i="1" baseline="0" dirty="0" smtClean="0">
                <a:solidFill>
                  <a:schemeClr val="tx1"/>
                </a:solidFill>
              </a:rPr>
              <a:t> Screenshot taken from Clinical Procedures for Safer Patient Care by </a:t>
            </a:r>
            <a:r>
              <a:rPr lang="en-US" i="1" baseline="0" dirty="0" err="1" smtClean="0">
                <a:solidFill>
                  <a:schemeClr val="tx1"/>
                </a:solidFill>
              </a:rPr>
              <a:t>Glynda</a:t>
            </a:r>
            <a:r>
              <a:rPr lang="en-US" i="1" baseline="0" dirty="0" smtClean="0">
                <a:solidFill>
                  <a:schemeClr val="tx1"/>
                </a:solidFill>
              </a:rPr>
              <a:t> Rees Doyle and Jodie Anita McCutcheon is used under a CC BY license.</a:t>
            </a:r>
            <a:endParaRPr lang="en-US" i="1" dirty="0">
              <a:solidFill>
                <a:schemeClr val="tx1"/>
              </a:solidFill>
            </a:endParaRPr>
          </a:p>
        </p:txBody>
      </p:sp>
      <p:sp>
        <p:nvSpPr>
          <p:cNvPr id="4" name="Slide Number Placeholder 3"/>
          <p:cNvSpPr>
            <a:spLocks noGrp="1"/>
          </p:cNvSpPr>
          <p:nvPr>
            <p:ph type="sldNum" sz="quarter" idx="10"/>
          </p:nvPr>
        </p:nvSpPr>
        <p:spPr/>
        <p:txBody>
          <a:bodyPr/>
          <a:lstStyle/>
          <a:p>
            <a:fld id="{E50CC43B-D8B0-AD49-926B-D2166CE8727F}" type="slidenum">
              <a:rPr lang="en-US" smtClean="0"/>
              <a:t>50</a:t>
            </a:fld>
            <a:endParaRPr lang="en-US"/>
          </a:p>
        </p:txBody>
      </p:sp>
    </p:spTree>
    <p:extLst>
      <p:ext uri="{BB962C8B-B14F-4D97-AF65-F5344CB8AC3E}">
        <p14:creationId xmlns:p14="http://schemas.microsoft.com/office/powerpoint/2010/main" val="13474644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a:cs typeface="Arial"/>
              </a:rPr>
              <a:t>Lesson 4: How to create bulleted and numbered lists</a:t>
            </a:r>
          </a:p>
        </p:txBody>
      </p:sp>
      <p:sp>
        <p:nvSpPr>
          <p:cNvPr id="4" name="Slide Number Placeholder 3"/>
          <p:cNvSpPr>
            <a:spLocks noGrp="1"/>
          </p:cNvSpPr>
          <p:nvPr>
            <p:ph type="sldNum" sz="quarter" idx="10"/>
          </p:nvPr>
        </p:nvSpPr>
        <p:spPr/>
        <p:txBody>
          <a:bodyPr/>
          <a:lstStyle/>
          <a:p>
            <a:fld id="{E50CC43B-D8B0-AD49-926B-D2166CE8727F}" type="slidenum">
              <a:rPr lang="en-US" smtClean="0"/>
              <a:t>51</a:t>
            </a:fld>
            <a:endParaRPr lang="en-US"/>
          </a:p>
        </p:txBody>
      </p:sp>
    </p:spTree>
    <p:extLst>
      <p:ext uri="{BB962C8B-B14F-4D97-AF65-F5344CB8AC3E}">
        <p14:creationId xmlns:p14="http://schemas.microsoft.com/office/powerpoint/2010/main" val="1306046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Next we’ll look at lists. As you can see in this screenshot, there are two options: a bulleted list and a numbered list.</a:t>
            </a:r>
          </a:p>
        </p:txBody>
      </p:sp>
      <p:sp>
        <p:nvSpPr>
          <p:cNvPr id="4" name="Slide Number Placeholder 3"/>
          <p:cNvSpPr>
            <a:spLocks noGrp="1"/>
          </p:cNvSpPr>
          <p:nvPr>
            <p:ph type="sldNum" sz="quarter" idx="10"/>
          </p:nvPr>
        </p:nvSpPr>
        <p:spPr/>
        <p:txBody>
          <a:bodyPr/>
          <a:lstStyle/>
          <a:p>
            <a:fld id="{E50CC43B-D8B0-AD49-926B-D2166CE8727F}" type="slidenum">
              <a:rPr lang="en-US" smtClean="0"/>
              <a:t>52</a:t>
            </a:fld>
            <a:endParaRPr lang="en-US"/>
          </a:p>
        </p:txBody>
      </p:sp>
    </p:spTree>
    <p:extLst>
      <p:ext uri="{BB962C8B-B14F-4D97-AF65-F5344CB8AC3E}">
        <p14:creationId xmlns:p14="http://schemas.microsoft.com/office/powerpoint/2010/main" val="15724745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Adding a bulleted list is similar to how other features are inserted into your textbook’s body. </a:t>
            </a:r>
          </a:p>
          <a:p>
            <a:pPr marL="0" indent="0">
              <a:buNone/>
            </a:pPr>
            <a:endParaRPr lang="en-US" baseline="0" dirty="0" smtClean="0"/>
          </a:p>
          <a:p>
            <a:pPr marL="228600" indent="-228600">
              <a:buAutoNum type="arabicPeriod"/>
            </a:pPr>
            <a:r>
              <a:rPr lang="en-US" baseline="0" dirty="0" smtClean="0"/>
              <a:t>Begin by placing the cursor in the spot where you want the list to appear (indicated by the blue arrow)</a:t>
            </a:r>
          </a:p>
          <a:p>
            <a:pPr marL="228600" indent="-228600">
              <a:buAutoNum type="arabicPeriod"/>
            </a:pPr>
            <a:r>
              <a:rPr lang="en-US" baseline="0" dirty="0" smtClean="0"/>
              <a:t>Then click on the bullet list icon (by the pink arrow).</a:t>
            </a:r>
          </a:p>
        </p:txBody>
      </p:sp>
      <p:sp>
        <p:nvSpPr>
          <p:cNvPr id="4" name="Slide Number Placeholder 3"/>
          <p:cNvSpPr>
            <a:spLocks noGrp="1"/>
          </p:cNvSpPr>
          <p:nvPr>
            <p:ph type="sldNum" sz="quarter" idx="10"/>
          </p:nvPr>
        </p:nvSpPr>
        <p:spPr/>
        <p:txBody>
          <a:bodyPr/>
          <a:lstStyle/>
          <a:p>
            <a:fld id="{E50CC43B-D8B0-AD49-926B-D2166CE8727F}" type="slidenum">
              <a:rPr lang="en-US" smtClean="0"/>
              <a:t>53</a:t>
            </a:fld>
            <a:endParaRPr lang="en-US"/>
          </a:p>
        </p:txBody>
      </p:sp>
    </p:spTree>
    <p:extLst>
      <p:ext uri="{BB962C8B-B14F-4D97-AF65-F5344CB8AC3E}">
        <p14:creationId xmlns:p14="http://schemas.microsoft.com/office/powerpoint/2010/main" val="465696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This is the result.</a:t>
            </a:r>
          </a:p>
        </p:txBody>
      </p:sp>
      <p:sp>
        <p:nvSpPr>
          <p:cNvPr id="4" name="Slide Number Placeholder 3"/>
          <p:cNvSpPr>
            <a:spLocks noGrp="1"/>
          </p:cNvSpPr>
          <p:nvPr>
            <p:ph type="sldNum" sz="quarter" idx="10"/>
          </p:nvPr>
        </p:nvSpPr>
        <p:spPr/>
        <p:txBody>
          <a:bodyPr/>
          <a:lstStyle/>
          <a:p>
            <a:fld id="{E50CC43B-D8B0-AD49-926B-D2166CE8727F}" type="slidenum">
              <a:rPr lang="en-US" smtClean="0"/>
              <a:t>54</a:t>
            </a:fld>
            <a:endParaRPr lang="en-US"/>
          </a:p>
        </p:txBody>
      </p:sp>
    </p:spTree>
    <p:extLst>
      <p:ext uri="{BB962C8B-B14F-4D97-AF65-F5344CB8AC3E}">
        <p14:creationId xmlns:p14="http://schemas.microsoft.com/office/powerpoint/2010/main" val="9686864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create another</a:t>
            </a:r>
            <a:r>
              <a:rPr lang="en-US" baseline="0" dirty="0" smtClean="0"/>
              <a:t> bullet, you must add text to the first bullet and then press Enter to create the next bullet on a new line. </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55</a:t>
            </a:fld>
            <a:endParaRPr lang="en-US"/>
          </a:p>
        </p:txBody>
      </p:sp>
    </p:spTree>
    <p:extLst>
      <p:ext uri="{BB962C8B-B14F-4D97-AF65-F5344CB8AC3E}">
        <p14:creationId xmlns:p14="http://schemas.microsoft.com/office/powerpoint/2010/main" val="5416058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have two items in a bulleted list.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56</a:t>
            </a:fld>
            <a:endParaRPr lang="en-US"/>
          </a:p>
        </p:txBody>
      </p:sp>
    </p:spTree>
    <p:extLst>
      <p:ext uri="{BB962C8B-B14F-4D97-AF65-F5344CB8AC3E}">
        <p14:creationId xmlns:p14="http://schemas.microsoft.com/office/powerpoint/2010/main" val="21140299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a:t>
            </a:r>
            <a:r>
              <a:rPr lang="en-US" baseline="0" dirty="0" smtClean="0"/>
              <a:t> you want to create a multilevel bulleted list with “Downtown” and “</a:t>
            </a:r>
            <a:r>
              <a:rPr lang="en-US" baseline="0" dirty="0" err="1" smtClean="0"/>
              <a:t>Gastown</a:t>
            </a:r>
            <a:r>
              <a:rPr lang="en-US" baseline="0" dirty="0" smtClean="0"/>
              <a:t>” (circled in light blue) as secondary items listed under “Vancouver”?</a:t>
            </a:r>
          </a:p>
          <a:p>
            <a:endParaRPr lang="en-US" baseline="0" dirty="0" smtClean="0"/>
          </a:p>
          <a:p>
            <a:r>
              <a:rPr lang="en-US" baseline="0" dirty="0" smtClean="0"/>
              <a:t>This can be done with the “Increase indent” feature indicated here with the blue arrow. </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57</a:t>
            </a:fld>
            <a:endParaRPr lang="en-US"/>
          </a:p>
        </p:txBody>
      </p:sp>
    </p:spTree>
    <p:extLst>
      <p:ext uri="{BB962C8B-B14F-4D97-AF65-F5344CB8AC3E}">
        <p14:creationId xmlns:p14="http://schemas.microsoft.com/office/powerpoint/2010/main" val="10978083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Begin by highlighting the items you want as</a:t>
            </a:r>
            <a:r>
              <a:rPr lang="en-US" baseline="0" dirty="0" smtClean="0"/>
              <a:t> secondary bullets (by the blue arrow)</a:t>
            </a:r>
          </a:p>
          <a:p>
            <a:pPr marL="228600" indent="-228600">
              <a:buFont typeface="+mj-lt"/>
              <a:buAutoNum type="arabicPeriod"/>
            </a:pPr>
            <a:r>
              <a:rPr lang="en-US" baseline="0" dirty="0" smtClean="0"/>
              <a:t>Then click on the ”Increase indent” icon (by the pink arrow).</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58</a:t>
            </a:fld>
            <a:endParaRPr lang="en-US"/>
          </a:p>
        </p:txBody>
      </p:sp>
    </p:spTree>
    <p:extLst>
      <p:ext uri="{BB962C8B-B14F-4D97-AF65-F5344CB8AC3E}">
        <p14:creationId xmlns:p14="http://schemas.microsoft.com/office/powerpoint/2010/main" val="17355327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result.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59</a:t>
            </a:fld>
            <a:endParaRPr lang="en-US"/>
          </a:p>
        </p:txBody>
      </p:sp>
    </p:spTree>
    <p:extLst>
      <p:ext uri="{BB962C8B-B14F-4D97-AF65-F5344CB8AC3E}">
        <p14:creationId xmlns:p14="http://schemas.microsoft.com/office/powerpoint/2010/main" val="1093819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all tool rows have been exposed, you can see the icons for the special styled textboxes</a:t>
            </a:r>
            <a:r>
              <a:rPr lang="en-US" baseline="0" dirty="0" smtClean="0"/>
              <a:t> in the last row.</a:t>
            </a:r>
          </a:p>
          <a:p>
            <a:endParaRPr lang="en-US" baseline="0" dirty="0" smtClean="0"/>
          </a:p>
          <a:p>
            <a:r>
              <a:rPr lang="en-US" dirty="0" smtClean="0"/>
              <a:t>There are several specialized text boxes that have been designed for the </a:t>
            </a:r>
            <a:r>
              <a:rPr lang="en-US" dirty="0" err="1" smtClean="0"/>
              <a:t>Pressbooks</a:t>
            </a:r>
            <a:r>
              <a:rPr lang="en-US" dirty="0" smtClean="0"/>
              <a:t> Textbook plugin. Each</a:t>
            </a:r>
            <a:r>
              <a:rPr lang="en-US" baseline="0" dirty="0" smtClean="0"/>
              <a:t> of these is designed with special content in mind and are </a:t>
            </a:r>
            <a:r>
              <a:rPr lang="en-US" baseline="0" dirty="0" err="1" smtClean="0"/>
              <a:t>colour</a:t>
            </a:r>
            <a:r>
              <a:rPr lang="en-US" baseline="0" dirty="0" smtClean="0"/>
              <a:t> coded; metadata has also been added for search engines.</a:t>
            </a:r>
          </a:p>
          <a:p>
            <a:endParaRPr lang="en-US" dirty="0" smtClean="0"/>
          </a:p>
          <a:p>
            <a:r>
              <a:rPr lang="en-US" dirty="0" smtClean="0"/>
              <a:t>LO = Learning Objectives (or learning outcomes) - black and gray</a:t>
            </a:r>
          </a:p>
          <a:p>
            <a:r>
              <a:rPr lang="en-US" dirty="0" smtClean="0"/>
              <a:t>KT</a:t>
            </a:r>
            <a:r>
              <a:rPr lang="en-US" baseline="0" dirty="0" smtClean="0"/>
              <a:t> = Key Takeaways (or Key Terms or Glossary) - green</a:t>
            </a:r>
          </a:p>
          <a:p>
            <a:r>
              <a:rPr lang="en-US" baseline="0" dirty="0" smtClean="0"/>
              <a:t>EX = Exercises (or lessons or quizzes) </a:t>
            </a:r>
            <a:r>
              <a:rPr lang="mr-IN" baseline="0" dirty="0" smtClean="0"/>
              <a:t>–</a:t>
            </a:r>
            <a:r>
              <a:rPr lang="en-US" baseline="0" dirty="0" smtClean="0"/>
              <a:t> blue</a:t>
            </a:r>
          </a:p>
          <a:p>
            <a:endParaRPr lang="en-US" baseline="0" dirty="0" smtClean="0"/>
          </a:p>
          <a:p>
            <a:r>
              <a:rPr lang="en-US" baseline="0" dirty="0" smtClean="0"/>
              <a:t>It is highly recommended that these special text boxes be used as designed.</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a:t>
            </a:fld>
            <a:endParaRPr lang="en-US"/>
          </a:p>
        </p:txBody>
      </p:sp>
    </p:spTree>
    <p:extLst>
      <p:ext uri="{BB962C8B-B14F-4D97-AF65-F5344CB8AC3E}">
        <p14:creationId xmlns:p14="http://schemas.microsoft.com/office/powerpoint/2010/main" val="19574039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revert an item back to</a:t>
            </a:r>
            <a:r>
              <a:rPr lang="en-US" baseline="0" dirty="0" smtClean="0"/>
              <a:t> its original</a:t>
            </a:r>
            <a:r>
              <a:rPr lang="en-US" dirty="0" smtClean="0"/>
              <a:t> level on the bulleted list,</a:t>
            </a:r>
          </a:p>
          <a:p>
            <a:endParaRPr lang="en-US" dirty="0" smtClean="0"/>
          </a:p>
          <a:p>
            <a:pPr marL="228600" indent="-228600">
              <a:buFont typeface="+mj-lt"/>
              <a:buAutoNum type="arabicPeriod"/>
            </a:pPr>
            <a:r>
              <a:rPr lang="en-US" dirty="0" smtClean="0"/>
              <a:t>Highlight it or</a:t>
            </a:r>
            <a:r>
              <a:rPr lang="en-US" baseline="0" dirty="0" smtClean="0"/>
              <a:t> place your cursor in or next to the word or phrase</a:t>
            </a:r>
          </a:p>
          <a:p>
            <a:pPr marL="228600" indent="-228600">
              <a:buFont typeface="+mj-lt"/>
              <a:buAutoNum type="arabicPeriod"/>
            </a:pPr>
            <a:r>
              <a:rPr lang="en-US" dirty="0" smtClean="0"/>
              <a:t>Then click on the “Decrease indent” icon, indicated by the pink arrow and to the left of the “Increase indent” icon.</a:t>
            </a:r>
          </a:p>
          <a:p>
            <a:pPr marL="228600" indent="-228600">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60</a:t>
            </a:fld>
            <a:endParaRPr lang="en-US"/>
          </a:p>
        </p:txBody>
      </p:sp>
    </p:spTree>
    <p:extLst>
      <p:ext uri="{BB962C8B-B14F-4D97-AF65-F5344CB8AC3E}">
        <p14:creationId xmlns:p14="http://schemas.microsoft.com/office/powerpoint/2010/main" val="12638823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result.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61</a:t>
            </a:fld>
            <a:endParaRPr lang="en-US"/>
          </a:p>
        </p:txBody>
      </p:sp>
    </p:spTree>
    <p:extLst>
      <p:ext uri="{BB962C8B-B14F-4D97-AF65-F5344CB8AC3E}">
        <p14:creationId xmlns:p14="http://schemas.microsoft.com/office/powerpoint/2010/main" val="8766366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create a tertiary list, follow the same procedure.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62</a:t>
            </a:fld>
            <a:endParaRPr lang="en-US"/>
          </a:p>
        </p:txBody>
      </p:sp>
    </p:spTree>
    <p:extLst>
      <p:ext uri="{BB962C8B-B14F-4D97-AF65-F5344CB8AC3E}">
        <p14:creationId xmlns:p14="http://schemas.microsoft.com/office/powerpoint/2010/main" val="2061551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result</a:t>
            </a:r>
            <a:r>
              <a:rPr lang="en-US" baseline="0" dirty="0" smtClean="0"/>
              <a:t> in the Visual editing view. Notice that the bullet style is different for the first three bullet levels.</a:t>
            </a:r>
          </a:p>
          <a:p>
            <a:endParaRPr lang="en-US" baseline="0" dirty="0" smtClean="0"/>
          </a:p>
          <a:p>
            <a:r>
              <a:rPr lang="en-US" baseline="0" dirty="0" smtClean="0"/>
              <a:t>NEXT SLIDE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63</a:t>
            </a:fld>
            <a:endParaRPr lang="en-US"/>
          </a:p>
        </p:txBody>
      </p:sp>
    </p:spTree>
    <p:extLst>
      <p:ext uri="{BB962C8B-B14F-4D97-AF65-F5344CB8AC3E}">
        <p14:creationId xmlns:p14="http://schemas.microsoft.com/office/powerpoint/2010/main" val="20538174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the reader’s view.</a:t>
            </a:r>
          </a:p>
          <a:p>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64</a:t>
            </a:fld>
            <a:endParaRPr lang="en-US"/>
          </a:p>
        </p:txBody>
      </p:sp>
    </p:spTree>
    <p:extLst>
      <p:ext uri="{BB962C8B-B14F-4D97-AF65-F5344CB8AC3E}">
        <p14:creationId xmlns:p14="http://schemas.microsoft.com/office/powerpoint/2010/main" val="11352271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maximum number of list </a:t>
            </a:r>
            <a:r>
              <a:rPr lang="en-US" dirty="0" smtClean="0"/>
              <a:t>levels</a:t>
            </a:r>
            <a:r>
              <a:rPr lang="en-US" baseline="0" dirty="0" smtClean="0"/>
              <a:t> has been increased. Here are 11 levels.</a:t>
            </a:r>
            <a:endParaRPr lang="en-US" dirty="0" smtClean="0"/>
          </a:p>
          <a:p>
            <a:r>
              <a:rPr lang="en-US" dirty="0" smtClean="0"/>
              <a:t>Notice that the bullet style remains the same from level</a:t>
            </a:r>
            <a:r>
              <a:rPr lang="en-US" baseline="0" dirty="0" smtClean="0"/>
              <a:t> 3 </a:t>
            </a:r>
            <a:r>
              <a:rPr lang="en-US" baseline="0" dirty="0" smtClean="0"/>
              <a:t>onward </a:t>
            </a:r>
            <a:r>
              <a:rPr lang="en-US" baseline="0" dirty="0" smtClean="0"/>
              <a:t>in the Visual editing </a:t>
            </a:r>
            <a:r>
              <a:rPr lang="en-US" baseline="0" dirty="0" smtClean="0"/>
              <a:t>view (and the reader’s view).</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65</a:t>
            </a:fld>
            <a:endParaRPr lang="en-US"/>
          </a:p>
        </p:txBody>
      </p:sp>
    </p:spTree>
    <p:extLst>
      <p:ext uri="{BB962C8B-B14F-4D97-AF65-F5344CB8AC3E}">
        <p14:creationId xmlns:p14="http://schemas.microsoft.com/office/powerpoint/2010/main" val="20274103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Creating a numbered list follows the same steps except you use the “Numbered </a:t>
            </a:r>
            <a:r>
              <a:rPr lang="en-US" dirty="0" smtClean="0"/>
              <a:t>list </a:t>
            </a:r>
            <a:r>
              <a:rPr lang="en-US" dirty="0" smtClean="0"/>
              <a:t>feature, indicated in this screenshot by the pink arrow.</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66</a:t>
            </a:fld>
            <a:endParaRPr lang="en-US"/>
          </a:p>
        </p:txBody>
      </p:sp>
    </p:spTree>
    <p:extLst>
      <p:ext uri="{BB962C8B-B14F-4D97-AF65-F5344CB8AC3E}">
        <p14:creationId xmlns:p14="http://schemas.microsoft.com/office/powerpoint/2010/main" val="547794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two</a:t>
            </a:r>
            <a:r>
              <a:rPr lang="en-US" baseline="0" dirty="0" smtClean="0"/>
              <a:t> items in a numbered list.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67</a:t>
            </a:fld>
            <a:endParaRPr lang="en-US"/>
          </a:p>
        </p:txBody>
      </p:sp>
    </p:spTree>
    <p:extLst>
      <p:ext uri="{BB962C8B-B14F-4D97-AF65-F5344CB8AC3E}">
        <p14:creationId xmlns:p14="http://schemas.microsoft.com/office/powerpoint/2010/main" val="15516042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this</a:t>
            </a:r>
            <a:r>
              <a:rPr lang="en-US" baseline="0" dirty="0" smtClean="0"/>
              <a:t> is how a three-level numbered list appears in the Visual editing view</a:t>
            </a:r>
            <a:r>
              <a:rPr lang="mr-IN" baseline="0" dirty="0" smtClean="0"/>
              <a:t>…</a:t>
            </a:r>
            <a:r>
              <a:rPr lang="en-US" baseline="0" dirty="0" smtClean="0"/>
              <a:t>.</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68</a:t>
            </a:fld>
            <a:endParaRPr lang="en-US"/>
          </a:p>
        </p:txBody>
      </p:sp>
    </p:spTree>
    <p:extLst>
      <p:ext uri="{BB962C8B-B14F-4D97-AF65-F5344CB8AC3E}">
        <p14:creationId xmlns:p14="http://schemas.microsoft.com/office/powerpoint/2010/main" val="3822581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and how it looks to the reader.</a:t>
            </a:r>
          </a:p>
          <a:p>
            <a:endParaRPr lang="en-US" dirty="0" smtClean="0"/>
          </a:p>
          <a:p>
            <a:r>
              <a:rPr lang="en-US" dirty="0" smtClean="0"/>
              <a:t>Don’t forget that when</a:t>
            </a:r>
            <a:r>
              <a:rPr lang="en-US" baseline="0" dirty="0" smtClean="0"/>
              <a:t> creating or making changes to a bulleted or numbered list, save your work by clicking the red Update button.</a:t>
            </a:r>
            <a:endParaRPr lang="en-US" dirty="0" smtClean="0"/>
          </a:p>
          <a:p>
            <a:endParaRPr lang="en-US" dirty="0" smtClean="0"/>
          </a:p>
          <a:p>
            <a:r>
              <a:rPr lang="en-US" dirty="0" smtClean="0"/>
              <a:t>Finally let’s look at how a couple of authors have used lists in their open textbooks.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69</a:t>
            </a:fld>
            <a:endParaRPr lang="en-US"/>
          </a:p>
        </p:txBody>
      </p:sp>
    </p:spTree>
    <p:extLst>
      <p:ext uri="{BB962C8B-B14F-4D97-AF65-F5344CB8AC3E}">
        <p14:creationId xmlns:p14="http://schemas.microsoft.com/office/powerpoint/2010/main" val="50842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begin by looking at how to add a Standard or clear text box.</a:t>
            </a:r>
          </a:p>
          <a:p>
            <a:endParaRPr lang="en-US" baseline="0" dirty="0" smtClean="0"/>
          </a:p>
          <a:p>
            <a:r>
              <a:rPr lang="en-US" baseline="0" dirty="0" smtClean="0"/>
              <a:t>As with the LO, KT, and EX text boxes, begin by selecting the type of text box you want to add. This is done by revealing the dropdown menu from the “Textboxes” feature and selecting “Standard” at the top of the menu. The blue arrow points to this selection which is marked by a light gray highlight and white text for the word “Standard.”</a:t>
            </a:r>
          </a:p>
          <a:p>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7</a:t>
            </a:fld>
            <a:endParaRPr lang="en-US"/>
          </a:p>
        </p:txBody>
      </p:sp>
    </p:spTree>
    <p:extLst>
      <p:ext uri="{BB962C8B-B14F-4D97-AF65-F5344CB8AC3E}">
        <p14:creationId xmlns:p14="http://schemas.microsoft.com/office/powerpoint/2010/main" val="19017226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from “Research Methods in Psychology, 2</a:t>
            </a:r>
            <a:r>
              <a:rPr lang="en-US" baseline="30000" dirty="0" smtClean="0"/>
              <a:t>nd</a:t>
            </a:r>
            <a:r>
              <a:rPr lang="en-US" dirty="0" smtClean="0"/>
              <a:t> Canadian edition”, you can see how</a:t>
            </a:r>
            <a:r>
              <a:rPr lang="en-US" baseline="0" dirty="0" smtClean="0"/>
              <a:t> the authors used both a numbered list (inside the Learning Objectives text box) and a bulleted list in the main body of the text. Both list types can be used in the various text boxes described earlier.</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______________________________________________________________________________________________________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solidFill>
                  <a:srgbClr val="1C26DC"/>
                </a:solidFill>
              </a:rPr>
              <a:t>Attribution:</a:t>
            </a:r>
            <a:r>
              <a:rPr lang="en-US" i="1" baseline="0" dirty="0" smtClean="0">
                <a:solidFill>
                  <a:srgbClr val="1C26DC"/>
                </a:solidFill>
              </a:rPr>
              <a:t> Screenshot taken from </a:t>
            </a:r>
            <a:r>
              <a:rPr lang="en-US" i="1" dirty="0" smtClean="0"/>
              <a:t>Research Methods in Psychology, 2</a:t>
            </a:r>
            <a:r>
              <a:rPr lang="en-US" i="1" baseline="30000" dirty="0" smtClean="0"/>
              <a:t>nd</a:t>
            </a:r>
            <a:r>
              <a:rPr lang="en-US" i="1" dirty="0" smtClean="0"/>
              <a:t> Canadian edition</a:t>
            </a:r>
            <a:r>
              <a:rPr lang="en-US" i="1" baseline="0" dirty="0" smtClean="0">
                <a:solidFill>
                  <a:srgbClr val="1C26DC"/>
                </a:solidFill>
              </a:rPr>
              <a:t> by </a:t>
            </a:r>
            <a:r>
              <a:rPr lang="en-US" i="1" dirty="0" smtClean="0"/>
              <a:t>Dr. Rajiv S. </a:t>
            </a:r>
            <a:r>
              <a:rPr lang="en-US" i="1" dirty="0" err="1" smtClean="0"/>
              <a:t>Jhangiani</a:t>
            </a:r>
            <a:r>
              <a:rPr lang="en-US" i="1" dirty="0" smtClean="0"/>
              <a:t>, Dr. I-Chant A. Chiang, and Dr. Paul C. Price </a:t>
            </a:r>
            <a:r>
              <a:rPr lang="en-US" i="1" baseline="0" dirty="0" smtClean="0">
                <a:solidFill>
                  <a:srgbClr val="1C26DC"/>
                </a:solidFill>
              </a:rPr>
              <a:t>used under a CC BY-NC-SA license.</a:t>
            </a:r>
            <a:endParaRPr lang="en-US" i="1" dirty="0" smtClean="0">
              <a:solidFill>
                <a:srgbClr val="1C26DC"/>
              </a:solidFil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70</a:t>
            </a:fld>
            <a:endParaRPr lang="en-US"/>
          </a:p>
        </p:txBody>
      </p:sp>
    </p:spTree>
    <p:extLst>
      <p:ext uri="{BB962C8B-B14F-4D97-AF65-F5344CB8AC3E}">
        <p14:creationId xmlns:p14="http://schemas.microsoft.com/office/powerpoint/2010/main" val="20012143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from ”Course Pack 3” of the BC Reads series, the author used a</a:t>
            </a:r>
            <a:r>
              <a:rPr lang="en-US" baseline="0" dirty="0" smtClean="0"/>
              <a:t> two-level numbered list for a multiple choice review quiz.</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______________________________________________________________________________________________________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solidFill>
                  <a:srgbClr val="1C26DC"/>
                </a:solidFill>
              </a:rPr>
              <a:t>Attribution:</a:t>
            </a:r>
            <a:r>
              <a:rPr lang="en-US" i="1" baseline="0" dirty="0" smtClean="0">
                <a:solidFill>
                  <a:srgbClr val="1C26DC"/>
                </a:solidFill>
              </a:rPr>
              <a:t> Screenshot taken from BC Reads: Adult Literacy Fundamental English </a:t>
            </a:r>
            <a:r>
              <a:rPr lang="mr-IN" i="1" baseline="0" dirty="0" smtClean="0">
                <a:solidFill>
                  <a:srgbClr val="1C26DC"/>
                </a:solidFill>
              </a:rPr>
              <a:t>–</a:t>
            </a:r>
            <a:r>
              <a:rPr lang="en-US" i="1" baseline="0" dirty="0" smtClean="0">
                <a:solidFill>
                  <a:srgbClr val="1C26DC"/>
                </a:solidFill>
              </a:rPr>
              <a:t> Course Pack 3 by Shantel </a:t>
            </a:r>
            <a:r>
              <a:rPr lang="en-US" i="1" baseline="0" dirty="0" err="1" smtClean="0">
                <a:solidFill>
                  <a:srgbClr val="1C26DC"/>
                </a:solidFill>
              </a:rPr>
              <a:t>Ivits</a:t>
            </a:r>
            <a:r>
              <a:rPr lang="en-US" i="1" baseline="0" dirty="0" smtClean="0">
                <a:solidFill>
                  <a:srgbClr val="1C26DC"/>
                </a:solidFill>
              </a:rPr>
              <a:t> used under a CC BY license.</a:t>
            </a:r>
            <a:endParaRPr lang="en-US" i="1" dirty="0" smtClean="0">
              <a:solidFill>
                <a:srgbClr val="1C26DC"/>
              </a:solidFil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71</a:t>
            </a:fld>
            <a:endParaRPr lang="en-US"/>
          </a:p>
        </p:txBody>
      </p:sp>
    </p:spTree>
    <p:extLst>
      <p:ext uri="{BB962C8B-B14F-4D97-AF65-F5344CB8AC3E}">
        <p14:creationId xmlns:p14="http://schemas.microsoft.com/office/powerpoint/2010/main" val="3734815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a:cs typeface="Arial"/>
              </a:rPr>
              <a:t>Lesson 4: How to link text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latin typeface="Arial"/>
              <a:cs typeface="Arial"/>
            </a:endParaRPr>
          </a:p>
        </p:txBody>
      </p:sp>
      <p:sp>
        <p:nvSpPr>
          <p:cNvPr id="4" name="Slide Number Placeholder 3"/>
          <p:cNvSpPr>
            <a:spLocks noGrp="1"/>
          </p:cNvSpPr>
          <p:nvPr>
            <p:ph type="sldNum" sz="quarter" idx="10"/>
          </p:nvPr>
        </p:nvSpPr>
        <p:spPr/>
        <p:txBody>
          <a:bodyPr/>
          <a:lstStyle/>
          <a:p>
            <a:fld id="{E50CC43B-D8B0-AD49-926B-D2166CE8727F}" type="slidenum">
              <a:rPr lang="en-US" smtClean="0"/>
              <a:t>72</a:t>
            </a:fld>
            <a:endParaRPr lang="en-US"/>
          </a:p>
        </p:txBody>
      </p:sp>
    </p:spTree>
    <p:extLst>
      <p:ext uri="{BB962C8B-B14F-4D97-AF65-F5344CB8AC3E}">
        <p14:creationId xmlns:p14="http://schemas.microsoft.com/office/powerpoint/2010/main" val="5974945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Next, we’ll discuss how to link text to either an external web page or an internal page within your textbooks.</a:t>
            </a:r>
          </a:p>
          <a:p>
            <a:pPr marL="0" indent="0">
              <a:buNone/>
            </a:pPr>
            <a:endParaRPr lang="en-US" baseline="0" dirty="0" smtClean="0"/>
          </a:p>
          <a:p>
            <a:pPr marL="0" indent="0">
              <a:buNone/>
            </a:pPr>
            <a:r>
              <a:rPr lang="en-US" baseline="0" dirty="0" smtClean="0"/>
              <a:t>The tools used are the “Insert/edit” link and “Remove link”</a:t>
            </a:r>
            <a:r>
              <a:rPr lang="mr-IN" baseline="0" dirty="0" smtClean="0"/>
              <a:t>…</a:t>
            </a:r>
            <a:r>
              <a:rPr lang="en-US" baseline="0" dirty="0" smtClean="0"/>
              <a:t> shown here.</a:t>
            </a:r>
          </a:p>
        </p:txBody>
      </p:sp>
      <p:sp>
        <p:nvSpPr>
          <p:cNvPr id="4" name="Slide Number Placeholder 3"/>
          <p:cNvSpPr>
            <a:spLocks noGrp="1"/>
          </p:cNvSpPr>
          <p:nvPr>
            <p:ph type="sldNum" sz="quarter" idx="10"/>
          </p:nvPr>
        </p:nvSpPr>
        <p:spPr/>
        <p:txBody>
          <a:bodyPr/>
          <a:lstStyle/>
          <a:p>
            <a:fld id="{E50CC43B-D8B0-AD49-926B-D2166CE8727F}" type="slidenum">
              <a:rPr lang="en-US" smtClean="0"/>
              <a:t>73</a:t>
            </a:fld>
            <a:endParaRPr lang="en-US"/>
          </a:p>
        </p:txBody>
      </p:sp>
    </p:spTree>
    <p:extLst>
      <p:ext uri="{BB962C8B-B14F-4D97-AF65-F5344CB8AC3E}">
        <p14:creationId xmlns:p14="http://schemas.microsoft.com/office/powerpoint/2010/main" val="14345439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Let’s begin with linking to an external source. </a:t>
            </a:r>
          </a:p>
          <a:p>
            <a:pPr marL="0" indent="0">
              <a:buNone/>
            </a:pPr>
            <a:endParaRPr lang="en-US" baseline="0" dirty="0" smtClean="0"/>
          </a:p>
          <a:p>
            <a:pPr marL="0" indent="0">
              <a:buNone/>
            </a:pPr>
            <a:r>
              <a:rPr lang="en-US" baseline="0" dirty="0" smtClean="0"/>
              <a:t>In this example, ”external source” has been highlighted. It is the phrase that is going to be linked to an external web page, online PDF, page in another textbook, or other resource online. </a:t>
            </a:r>
          </a:p>
          <a:p>
            <a:pPr marL="0" indent="0">
              <a:buNone/>
            </a:pPr>
            <a:endParaRPr lang="en-US" baseline="0"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74</a:t>
            </a:fld>
            <a:endParaRPr lang="en-US"/>
          </a:p>
        </p:txBody>
      </p:sp>
    </p:spTree>
    <p:extLst>
      <p:ext uri="{BB962C8B-B14F-4D97-AF65-F5344CB8AC3E}">
        <p14:creationId xmlns:p14="http://schemas.microsoft.com/office/powerpoint/2010/main" val="9740024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highlighting the text, click on the “Insert link” icon identified with the pink arrow. A field pops up indicated by the blue arrow. Note the help text provided in that field: “Paste URL or type to search”. </a:t>
            </a:r>
          </a:p>
          <a:p>
            <a:endParaRPr lang="en-US" baseline="0" dirty="0" smtClean="0"/>
          </a:p>
          <a:p>
            <a:r>
              <a:rPr lang="en-US" baseline="0" dirty="0" smtClean="0"/>
              <a:t>(Note: The field does not search for a URL outside of the book.) </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75</a:t>
            </a:fld>
            <a:endParaRPr lang="en-US"/>
          </a:p>
        </p:txBody>
      </p:sp>
    </p:spTree>
    <p:extLst>
      <p:ext uri="{BB962C8B-B14F-4D97-AF65-F5344CB8AC3E}">
        <p14:creationId xmlns:p14="http://schemas.microsoft.com/office/powerpoint/2010/main" val="13174470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dirty="0" smtClean="0"/>
              <a:t>three steps to link text</a:t>
            </a:r>
            <a:r>
              <a:rPr lang="en-US" baseline="0" dirty="0" smtClean="0"/>
              <a:t> are:</a:t>
            </a:r>
            <a:endParaRPr lang="en-US" dirty="0" smtClean="0"/>
          </a:p>
          <a:p>
            <a:endParaRPr lang="en-US" dirty="0" smtClean="0"/>
          </a:p>
          <a:p>
            <a:pPr marL="228600" indent="-228600">
              <a:buAutoNum type="arabicPeriod"/>
            </a:pPr>
            <a:r>
              <a:rPr lang="en-US" dirty="0" smtClean="0"/>
              <a:t>Highlight text to link (blue arrow)</a:t>
            </a:r>
          </a:p>
          <a:p>
            <a:pPr marL="228600" indent="-228600">
              <a:buAutoNum type="arabicPeriod"/>
            </a:pPr>
            <a:r>
              <a:rPr lang="en-US" dirty="0" smtClean="0"/>
              <a:t>Type in the web address or URL (pink arrow)</a:t>
            </a:r>
          </a:p>
          <a:p>
            <a:pPr marL="228600" indent="-228600">
              <a:buAutoNum type="arabicPeriod"/>
            </a:pPr>
            <a:r>
              <a:rPr lang="en-US" dirty="0" smtClean="0"/>
              <a:t>Click the “Apply” icon (green arrow).</a:t>
            </a:r>
          </a:p>
          <a:p>
            <a:pPr marL="228600" indent="-228600">
              <a:buAutoNum type="arabicPeriod"/>
            </a:pPr>
            <a:endParaRPr lang="en-US" dirty="0" smtClean="0"/>
          </a:p>
          <a:p>
            <a:pPr marL="0" indent="0">
              <a:buNone/>
            </a:pPr>
            <a:r>
              <a:rPr lang="en-US" dirty="0" smtClean="0"/>
              <a:t>Notice that only</a:t>
            </a:r>
            <a:r>
              <a:rPr lang="en-US" baseline="0" dirty="0" smtClean="0"/>
              <a:t> the “resource name” portion of the web address, in this example is </a:t>
            </a:r>
            <a:r>
              <a:rPr lang="en-US" baseline="0" dirty="0" err="1" smtClean="0"/>
              <a:t>google.ca</a:t>
            </a:r>
            <a:r>
              <a:rPr lang="en-US" baseline="0" dirty="0" smtClean="0"/>
              <a:t>, has been entered.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76</a:t>
            </a:fld>
            <a:endParaRPr lang="en-US"/>
          </a:p>
        </p:txBody>
      </p:sp>
    </p:spTree>
    <p:extLst>
      <p:ext uri="{BB962C8B-B14F-4D97-AF65-F5344CB8AC3E}">
        <p14:creationId xmlns:p14="http://schemas.microsoft.com/office/powerpoint/2010/main" val="8537208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final result</a:t>
            </a:r>
            <a:r>
              <a:rPr lang="en-US" baseline="0" dirty="0" smtClean="0"/>
              <a:t> in the Visual edit view</a:t>
            </a:r>
            <a:r>
              <a:rPr lang="mr-IN" baseline="0" dirty="0" smtClean="0"/>
              <a:t>…</a:t>
            </a:r>
            <a:r>
              <a:rPr lang="en-US" baseline="0" dirty="0" smtClean="0"/>
              <a:t>.</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77</a:t>
            </a:fld>
            <a:endParaRPr lang="en-US"/>
          </a:p>
        </p:txBody>
      </p:sp>
    </p:spTree>
    <p:extLst>
      <p:ext uri="{BB962C8B-B14F-4D97-AF65-F5344CB8AC3E}">
        <p14:creationId xmlns:p14="http://schemas.microsoft.com/office/powerpoint/2010/main" val="13817625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what the reader sees.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78</a:t>
            </a:fld>
            <a:endParaRPr lang="en-US"/>
          </a:p>
        </p:txBody>
      </p:sp>
    </p:spTree>
    <p:extLst>
      <p:ext uri="{BB962C8B-B14F-4D97-AF65-F5344CB8AC3E}">
        <p14:creationId xmlns:p14="http://schemas.microsoft.com/office/powerpoint/2010/main" val="17395850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full web</a:t>
            </a:r>
            <a:r>
              <a:rPr lang="en-US" baseline="0" dirty="0" smtClean="0"/>
              <a:t> address</a:t>
            </a:r>
            <a:r>
              <a:rPr lang="en-US" dirty="0" smtClean="0"/>
              <a:t> has been entered which includes the protocol identifier</a:t>
            </a:r>
            <a:r>
              <a:rPr lang="en-US" baseline="0" dirty="0" smtClean="0"/>
              <a:t> (“https” or “http”) and/or the subdomain (“www”) portion of the web address</a:t>
            </a:r>
            <a:r>
              <a:rPr lang="en-US" dirty="0" smtClean="0"/>
              <a:t>. However,</a:t>
            </a:r>
            <a:r>
              <a:rPr lang="en-US" baseline="0" dirty="0" smtClean="0"/>
              <a:t> as you can see in the bottom screenshot, the URL has been shortened to </a:t>
            </a:r>
            <a:r>
              <a:rPr lang="en-US" baseline="0" dirty="0" err="1" smtClean="0"/>
              <a:t>google.ca</a:t>
            </a:r>
            <a:r>
              <a:rPr lang="en-US" baseline="0" dirty="0" smtClean="0"/>
              <a:t> by the linking feature. The end result is the same.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79</a:t>
            </a:fld>
            <a:endParaRPr lang="en-US"/>
          </a:p>
        </p:txBody>
      </p:sp>
    </p:spTree>
    <p:extLst>
      <p:ext uri="{BB962C8B-B14F-4D97-AF65-F5344CB8AC3E}">
        <p14:creationId xmlns:p14="http://schemas.microsoft.com/office/powerpoint/2010/main" val="1068937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what the Standard text box looks like including the default, instructive language inside it that says “Type your textbox content here.”</a:t>
            </a:r>
          </a:p>
          <a:p>
            <a:endParaRPr lang="en-US" baseline="0" dirty="0" smtClean="0"/>
          </a:p>
          <a:p>
            <a:r>
              <a:rPr lang="en-US" baseline="0" dirty="0" smtClean="0"/>
              <a:t>To save use the red “Save” button in the lower-right corner.</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a:t>
            </a:fld>
            <a:endParaRPr lang="en-US"/>
          </a:p>
        </p:txBody>
      </p:sp>
    </p:spTree>
    <p:extLst>
      <p:ext uri="{BB962C8B-B14F-4D97-AF65-F5344CB8AC3E}">
        <p14:creationId xmlns:p14="http://schemas.microsoft.com/office/powerpoint/2010/main" val="526745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a:t>
            </a:r>
            <a:r>
              <a:rPr lang="en-US" baseline="0" dirty="0" smtClean="0"/>
              <a:t> discover a mistake after entering, applying, and saving the web address, use the Edit pencil icon (shown with the blue arrow here) to correct it.</a:t>
            </a:r>
          </a:p>
          <a:p>
            <a:endParaRPr lang="en-US" baseline="0" dirty="0" smtClean="0"/>
          </a:p>
          <a:p>
            <a:r>
              <a:rPr lang="en-US" baseline="0" dirty="0" smtClean="0"/>
              <a:t>In this example, the “e” is missing from “google”.</a:t>
            </a:r>
          </a:p>
          <a:p>
            <a:endParaRPr lang="en-US" baseline="0" dirty="0" smtClean="0"/>
          </a:p>
          <a:p>
            <a:r>
              <a:rPr lang="en-US" baseline="0" dirty="0" smtClean="0"/>
              <a:t>To begin, click on the Edit pencil icon</a:t>
            </a:r>
            <a:r>
              <a:rPr lang="mr-IN" baseline="0" dirty="0" smtClean="0"/>
              <a:t>…</a:t>
            </a:r>
            <a:endParaRPr lang="en-US" baseline="0" dirty="0" smtClean="0"/>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80</a:t>
            </a:fld>
            <a:endParaRPr lang="en-US"/>
          </a:p>
        </p:txBody>
      </p:sp>
    </p:spTree>
    <p:extLst>
      <p:ext uri="{BB962C8B-B14F-4D97-AF65-F5344CB8AC3E}">
        <p14:creationId xmlns:p14="http://schemas.microsoft.com/office/powerpoint/2010/main" val="10676088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correct</a:t>
            </a:r>
            <a:r>
              <a:rPr lang="en-US" baseline="0" dirty="0" smtClean="0"/>
              <a:t> the error and click on the Apply arrow.</a:t>
            </a:r>
          </a:p>
          <a:p>
            <a:endParaRPr lang="en-US" baseline="0" dirty="0" smtClean="0"/>
          </a:p>
          <a:p>
            <a:r>
              <a:rPr lang="en-US" baseline="0" dirty="0" smtClean="0"/>
              <a:t>Remember to save your work with red Update button.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81</a:t>
            </a:fld>
            <a:endParaRPr lang="en-US"/>
          </a:p>
        </p:txBody>
      </p:sp>
    </p:spTree>
    <p:extLst>
      <p:ext uri="{BB962C8B-B14F-4D97-AF65-F5344CB8AC3E}">
        <p14:creationId xmlns:p14="http://schemas.microsoft.com/office/powerpoint/2010/main" val="20650917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 remove</a:t>
            </a:r>
            <a:r>
              <a:rPr lang="en-US" baseline="0" dirty="0" smtClean="0"/>
              <a:t> a link, one tap on the linked text with your cursor will highlight that text and prompt a view of the web address where the text is being linked along with a “Remove link” feature. Clicking on this will remove the link.</a:t>
            </a:r>
          </a:p>
          <a:p>
            <a:endParaRPr lang="en-US" baseline="0" dirty="0" smtClean="0"/>
          </a:p>
          <a:p>
            <a:r>
              <a:rPr lang="en-US" baseline="0" dirty="0" smtClean="0"/>
              <a:t>Notice a “Remove link” icon is also offered in the first tool row by the pink arrow.</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82</a:t>
            </a:fld>
            <a:endParaRPr lang="en-US"/>
          </a:p>
        </p:txBody>
      </p:sp>
    </p:spTree>
    <p:extLst>
      <p:ext uri="{BB962C8B-B14F-4D97-AF65-F5344CB8AC3E}">
        <p14:creationId xmlns:p14="http://schemas.microsoft.com/office/powerpoint/2010/main" val="10520896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options when</a:t>
            </a:r>
            <a:r>
              <a:rPr lang="en-US" baseline="0" dirty="0" smtClean="0"/>
              <a:t> linking text, look t</a:t>
            </a:r>
            <a:r>
              <a:rPr lang="en-US" dirty="0" smtClean="0"/>
              <a:t>o the right of the “Apply” arrow for the “Link options” icon. If</a:t>
            </a:r>
            <a:r>
              <a:rPr lang="en-US" baseline="0" dirty="0" smtClean="0"/>
              <a:t> you click on this</a:t>
            </a:r>
            <a:r>
              <a:rPr lang="mr-IN" baseline="0" dirty="0" smtClean="0"/>
              <a:t>…</a:t>
            </a:r>
            <a:endParaRPr lang="en-US" baseline="0" dirty="0" smtClean="0"/>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83</a:t>
            </a:fld>
            <a:endParaRPr lang="en-US"/>
          </a:p>
        </p:txBody>
      </p:sp>
    </p:spTree>
    <p:extLst>
      <p:ext uri="{BB962C8B-B14F-4D97-AF65-F5344CB8AC3E}">
        <p14:creationId xmlns:p14="http://schemas.microsoft.com/office/powerpoint/2010/main" val="244480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this pop-up box appears. There are many ways this can be used.</a:t>
            </a:r>
          </a:p>
          <a:p>
            <a:endParaRPr lang="en-US" dirty="0" smtClean="0"/>
          </a:p>
          <a:p>
            <a:r>
              <a:rPr lang="en-US" dirty="0" smtClean="0"/>
              <a:t>First, </a:t>
            </a:r>
          </a:p>
          <a:p>
            <a:endParaRPr lang="en-US" dirty="0" smtClean="0"/>
          </a:p>
          <a:p>
            <a:r>
              <a:rPr lang="en-US" dirty="0" smtClean="0"/>
              <a:t>Notice:</a:t>
            </a:r>
          </a:p>
          <a:p>
            <a:pPr marL="228600" indent="-228600">
              <a:buFont typeface="+mj-lt"/>
              <a:buAutoNum type="arabicPeriod"/>
            </a:pPr>
            <a:r>
              <a:rPr lang="en-US" dirty="0" smtClean="0"/>
              <a:t>The</a:t>
            </a:r>
            <a:r>
              <a:rPr lang="en-US" baseline="0" dirty="0" smtClean="0"/>
              <a:t> highlighted “external source” text in the Link Text field and</a:t>
            </a:r>
          </a:p>
          <a:p>
            <a:pPr marL="228600" indent="-228600">
              <a:buFont typeface="+mj-lt"/>
              <a:buAutoNum type="arabicPeriod"/>
            </a:pPr>
            <a:r>
              <a:rPr lang="en-US" baseline="0" dirty="0" smtClean="0"/>
              <a:t>The URL field that can be used to enter the web address for the linked text, called the “destination URL” here.</a:t>
            </a:r>
          </a:p>
          <a:p>
            <a:pPr marL="228600" indent="-228600">
              <a:buFont typeface="+mj-lt"/>
              <a:buAutoNum type="arabicPeriod"/>
            </a:pPr>
            <a:r>
              <a:rPr lang="en-US" baseline="0" dirty="0" smtClean="0"/>
              <a:t>Once this is done, click on the red “Add Link” button in the lower right corner by the pink arrow.</a:t>
            </a:r>
          </a:p>
          <a:p>
            <a:pPr marL="228600" indent="-228600">
              <a:buFont typeface="+mj-lt"/>
              <a:buAutoNum type="arabicPeriod"/>
            </a:pPr>
            <a:r>
              <a:rPr lang="en-US" baseline="0" dirty="0" smtClean="0"/>
              <a:t>If you use this feature to correct a URL, the “Add Link” button will be renamed “Update”</a:t>
            </a:r>
          </a:p>
          <a:p>
            <a:pPr marL="228600" indent="-22860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84</a:t>
            </a:fld>
            <a:endParaRPr lang="en-US"/>
          </a:p>
        </p:txBody>
      </p:sp>
    </p:spTree>
    <p:extLst>
      <p:ext uri="{BB962C8B-B14F-4D97-AF65-F5344CB8AC3E}">
        <p14:creationId xmlns:p14="http://schemas.microsoft.com/office/powerpoint/2010/main" val="14192335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the linked text result to open in a new tab, check the “Open link in a new tab” box. </a:t>
            </a:r>
          </a:p>
          <a:p>
            <a:endParaRPr lang="en-US" dirty="0" smtClean="0"/>
          </a:p>
          <a:p>
            <a:r>
              <a:rPr lang="en-US" dirty="0" smtClean="0"/>
              <a:t>However, it should be noted that best practices for accessibility</a:t>
            </a:r>
            <a:r>
              <a:rPr lang="en-US" baseline="0" dirty="0" smtClean="0"/>
              <a:t> </a:t>
            </a:r>
            <a:r>
              <a:rPr lang="en-US" dirty="0" smtClean="0"/>
              <a:t>state that:</a:t>
            </a:r>
          </a:p>
          <a:p>
            <a:endParaRPr lang="en-US" dirty="0" smtClean="0"/>
          </a:p>
          <a:p>
            <a:r>
              <a:rPr lang="en-US" dirty="0" smtClean="0"/>
              <a:t>“In general, it is better if </a:t>
            </a:r>
            <a:r>
              <a:rPr lang="en-US" dirty="0" err="1" smtClean="0"/>
              <a:t>weblinks</a:t>
            </a:r>
            <a:r>
              <a:rPr lang="en-US" dirty="0" smtClean="0"/>
              <a:t> do </a:t>
            </a:r>
            <a:r>
              <a:rPr lang="en-US" b="1" dirty="0" smtClean="0"/>
              <a:t>not</a:t>
            </a:r>
            <a:r>
              <a:rPr lang="en-US" dirty="0" smtClean="0"/>
              <a:t> open new windows and tabs since they can be disorienting for people, especially people who have difficulty perceiving visual content.</a:t>
            </a:r>
            <a:r>
              <a:rPr lang="en-US" baseline="30000" dirty="0" smtClean="0">
                <a:hlinkClick r:id="rId3" tooltip="http://www.w3.org/TR/2014/NOTE-WCAG20-TECHS-20140916/G200"/>
              </a:rPr>
              <a:t>[2]</a:t>
            </a:r>
            <a:endParaRPr lang="en-US" baseline="30000" dirty="0" smtClean="0"/>
          </a:p>
          <a:p>
            <a:endParaRPr lang="en-US" dirty="0" smtClean="0"/>
          </a:p>
          <a:p>
            <a:r>
              <a:rPr lang="en-US" dirty="0" smtClean="0"/>
              <a:t>“However, if a link must open in a new window, it is best practice to include a textual reference. For example, </a:t>
            </a:r>
            <a:r>
              <a:rPr lang="en-US" dirty="0" smtClean="0">
                <a:hlinkClick r:id="rId4"/>
              </a:rPr>
              <a:t>Information on the BC Open Textbook Project [New Window]</a:t>
            </a:r>
            <a:r>
              <a:rPr lang="en-US" dirty="0" smtClean="0"/>
              <a:t> is available online.</a:t>
            </a:r>
            <a:r>
              <a:rPr lang="en-US" baseline="30000" dirty="0" smtClean="0">
                <a:hlinkClick r:id="rId5" tooltip="http://accessibility.psu.edu/linkshtml"/>
              </a:rPr>
              <a:t>[3]</a:t>
            </a:r>
            <a:r>
              <a:rPr lang="en-US" baseline="30000" dirty="0" smtClean="0"/>
              <a:t>”</a:t>
            </a:r>
            <a:endParaRPr lang="en-US" dirty="0" smtClean="0"/>
          </a:p>
          <a:p>
            <a:endParaRPr lang="en-US" dirty="0" smtClean="0"/>
          </a:p>
          <a:p>
            <a:r>
              <a:rPr lang="en-US" dirty="0" smtClean="0"/>
              <a:t>For more information about this, see the </a:t>
            </a:r>
            <a:r>
              <a:rPr lang="en-US" dirty="0" err="1" smtClean="0"/>
              <a:t>Weblinks</a:t>
            </a:r>
            <a:r>
              <a:rPr lang="en-US" dirty="0" smtClean="0"/>
              <a:t> chapter in the </a:t>
            </a:r>
            <a:r>
              <a:rPr lang="en-US" i="1" dirty="0" smtClean="0"/>
              <a:t>BC Open Textbook Accessibility Toolkit</a:t>
            </a:r>
            <a:r>
              <a:rPr lang="en-US" i="1" baseline="0" dirty="0" smtClean="0"/>
              <a:t> </a:t>
            </a:r>
            <a:r>
              <a:rPr lang="en-US" baseline="0" dirty="0" smtClean="0"/>
              <a:t>(https://</a:t>
            </a:r>
            <a:r>
              <a:rPr lang="en-US" baseline="0" dirty="0" err="1" smtClean="0"/>
              <a:t>opentextbc.ca</a:t>
            </a:r>
            <a:r>
              <a:rPr lang="en-US" baseline="0" dirty="0" smtClean="0"/>
              <a:t>/</a:t>
            </a:r>
            <a:r>
              <a:rPr lang="en-US" baseline="0" dirty="0" err="1" smtClean="0"/>
              <a:t>accessibilitytoolkit</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85</a:t>
            </a:fld>
            <a:endParaRPr lang="en-US"/>
          </a:p>
        </p:txBody>
      </p:sp>
    </p:spTree>
    <p:extLst>
      <p:ext uri="{BB962C8B-B14F-4D97-AF65-F5344CB8AC3E}">
        <p14:creationId xmlns:p14="http://schemas.microsoft.com/office/powerpoint/2010/main" val="4907833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a:t>
            </a:r>
            <a:r>
              <a:rPr lang="en-US" baseline="0" dirty="0" smtClean="0"/>
              <a:t> our discussion about linking text internally, i.e. to other sections and chapters within your textbook, let’s look at the Search feature in the “Insert/edit link” box.</a:t>
            </a:r>
          </a:p>
          <a:p>
            <a:endParaRPr lang="en-US" baseline="0" dirty="0" smtClean="0"/>
          </a:p>
          <a:p>
            <a:r>
              <a:rPr lang="en-US" baseline="0" dirty="0" smtClean="0"/>
              <a:t>Here, you see a “Search” field, noted by the blue arrow, and above that field instructions that say: “</a:t>
            </a:r>
            <a:r>
              <a:rPr lang="mr-IN" baseline="0" dirty="0" smtClean="0"/>
              <a:t>…</a:t>
            </a:r>
            <a:r>
              <a:rPr lang="en-US" baseline="0" dirty="0" smtClean="0"/>
              <a:t>link to existing content”. This refers to content that currently exists in your textbook. Under the “Search or use up and down arrow keys to select an item.” are all of the Parts and Chapters for this book.</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86</a:t>
            </a:fld>
            <a:endParaRPr lang="en-US"/>
          </a:p>
        </p:txBody>
      </p:sp>
    </p:spTree>
    <p:extLst>
      <p:ext uri="{BB962C8B-B14F-4D97-AF65-F5344CB8AC3E}">
        <p14:creationId xmlns:p14="http://schemas.microsoft.com/office/powerpoint/2010/main" val="20990349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“introduction” has been entered into the Search field. Once that is done, the system searches for this word in both the titles and text body of all Parts and Chapters of the textbook. The results appear below the Search field immediately after typing.</a:t>
            </a:r>
          </a:p>
          <a:p>
            <a:endParaRPr lang="en-US" dirty="0" smtClean="0"/>
          </a:p>
          <a:p>
            <a:r>
              <a:rPr lang="en-US" dirty="0" smtClean="0"/>
              <a:t>Here, only the Introduction in the Front Matter contains the word “introduction</a:t>
            </a:r>
            <a:r>
              <a:rPr lang="en-US" baseline="0" dirty="0" smtClean="0"/>
              <a:t> so it is the only choice.</a:t>
            </a:r>
            <a:endParaRPr lang="en-US" dirty="0" smtClean="0"/>
          </a:p>
          <a:p>
            <a:endParaRPr lang="en-US" dirty="0" smtClean="0"/>
          </a:p>
          <a:p>
            <a:r>
              <a:rPr lang="en-US" dirty="0" smtClean="0"/>
              <a:t>If there</a:t>
            </a:r>
            <a:r>
              <a:rPr lang="en-US" baseline="0" dirty="0" smtClean="0"/>
              <a:t> is more than one Chapter or Part that contains the entered word or phrase, the system will permit  you to only select one.</a:t>
            </a:r>
          </a:p>
          <a:p>
            <a:endParaRPr lang="en-US" baseline="0" dirty="0" smtClean="0"/>
          </a:p>
          <a:p>
            <a:r>
              <a:rPr lang="en-US" baseline="0" dirty="0" smtClean="0"/>
              <a:t>If a phrase is entered, the system will search for that exact phrase.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87</a:t>
            </a:fld>
            <a:endParaRPr lang="en-US"/>
          </a:p>
        </p:txBody>
      </p:sp>
    </p:spTree>
    <p:extLst>
      <p:ext uri="{BB962C8B-B14F-4D97-AF65-F5344CB8AC3E}">
        <p14:creationId xmlns:p14="http://schemas.microsoft.com/office/powerpoint/2010/main" val="9511345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complete this task, click on “Introduction” in Front Matter. This action highlights that selection with light gray and automatically populates the URL field with the web address.</a:t>
            </a:r>
          </a:p>
          <a:p>
            <a:endParaRPr lang="en-US" baseline="0" dirty="0" smtClean="0"/>
          </a:p>
          <a:p>
            <a:r>
              <a:rPr lang="en-US" baseline="0" dirty="0" smtClean="0"/>
              <a:t>Finally, click on the red “Add Link” button in the lower right corner.</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88</a:t>
            </a:fld>
            <a:endParaRPr lang="en-US"/>
          </a:p>
        </p:txBody>
      </p:sp>
    </p:spTree>
    <p:extLst>
      <p:ext uri="{BB962C8B-B14F-4D97-AF65-F5344CB8AC3E}">
        <p14:creationId xmlns:p14="http://schemas.microsoft.com/office/powerpoint/2010/main" val="14464847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way to link to an internal page. </a:t>
            </a:r>
          </a:p>
          <a:p>
            <a:endParaRPr lang="en-US" dirty="0" smtClean="0"/>
          </a:p>
          <a:p>
            <a:pPr marL="228600" indent="-228600">
              <a:buFont typeface="+mj-lt"/>
              <a:buAutoNum type="arabicPeriod"/>
            </a:pPr>
            <a:r>
              <a:rPr lang="en-US" baseline="0" dirty="0" smtClean="0"/>
              <a:t>Open the page </a:t>
            </a:r>
            <a:r>
              <a:rPr lang="en-US" baseline="0" dirty="0" err="1" smtClean="0"/>
              <a:t>tyou</a:t>
            </a:r>
            <a:r>
              <a:rPr lang="en-US" baseline="0" dirty="0" smtClean="0"/>
              <a:t> want to link TO in the reader’s view. Here we want to link to the Introduction page in the Front Matter.</a:t>
            </a:r>
          </a:p>
          <a:p>
            <a:pPr marL="228600" indent="-228600">
              <a:buFont typeface="+mj-lt"/>
              <a:buAutoNum type="arabicPeriod"/>
            </a:pPr>
            <a:r>
              <a:rPr lang="en-US" baseline="0" dirty="0" smtClean="0"/>
              <a:t>Then copy the URL</a:t>
            </a:r>
            <a:r>
              <a:rPr lang="en-US" dirty="0" smtClean="0"/>
              <a:t> segment that comes after “https://</a:t>
            </a:r>
            <a:r>
              <a:rPr lang="en-US" dirty="0" err="1" smtClean="0"/>
              <a:t>pressbooks.ca</a:t>
            </a:r>
            <a:r>
              <a:rPr lang="en-US" dirty="0" smtClean="0"/>
              <a:t>”. This includes the first and final back slash.</a:t>
            </a:r>
          </a:p>
          <a:p>
            <a:pPr marL="228600" indent="-228600">
              <a:buFont typeface="+mj-lt"/>
              <a:buAutoNum type="arabicPeriod"/>
            </a:pPr>
            <a:endParaRPr lang="en-US" dirty="0" smtClean="0"/>
          </a:p>
          <a:p>
            <a:pPr marL="0" indent="0">
              <a:buFont typeface="+mj-lt"/>
              <a:buNone/>
            </a:pPr>
            <a:r>
              <a:rPr lang="en-US" dirty="0" smtClean="0"/>
              <a:t>NEXT SLIDE</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89</a:t>
            </a:fld>
            <a:endParaRPr lang="en-US"/>
          </a:p>
        </p:txBody>
      </p:sp>
    </p:spTree>
    <p:extLst>
      <p:ext uri="{BB962C8B-B14F-4D97-AF65-F5344CB8AC3E}">
        <p14:creationId xmlns:p14="http://schemas.microsoft.com/office/powerpoint/2010/main" val="8759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Shaded</a:t>
            </a:r>
            <a:r>
              <a:rPr lang="en-US" baseline="0" dirty="0" smtClean="0"/>
              <a:t> box, select this second option from the Textboxes dropdown menu</a:t>
            </a:r>
            <a:r>
              <a:rPr lang="mr-IN" baseline="0" dirty="0" smtClean="0"/>
              <a:t>…</a:t>
            </a:r>
            <a:r>
              <a:rPr lang="en-US" baseline="0" dirty="0" smtClean="0"/>
              <a:t>.</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9</a:t>
            </a:fld>
            <a:endParaRPr lang="en-US"/>
          </a:p>
        </p:txBody>
      </p:sp>
    </p:spTree>
    <p:extLst>
      <p:ext uri="{BB962C8B-B14F-4D97-AF65-F5344CB8AC3E}">
        <p14:creationId xmlns:p14="http://schemas.microsoft.com/office/powerpoint/2010/main" val="9110820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r>
              <a:rPr lang="en-US" baseline="0" dirty="0" smtClean="0"/>
              <a:t> As was illustrated before, highlight the text to be linked (“internal Chapter or Part”) and</a:t>
            </a:r>
          </a:p>
          <a:p>
            <a:r>
              <a:rPr lang="en-US" baseline="0" dirty="0" smtClean="0"/>
              <a:t>4. Click on the “Insert link” icon (by the red arrow). This will prompt the URL field to pop up.</a:t>
            </a:r>
          </a:p>
          <a:p>
            <a:r>
              <a:rPr lang="en-US" baseline="0" dirty="0" smtClean="0"/>
              <a:t>5. Paste the URL segment you’ve copied into this field (by the blue arrow)</a:t>
            </a:r>
          </a:p>
          <a:p>
            <a:r>
              <a:rPr lang="en-US" baseline="0" dirty="0" smtClean="0"/>
              <a:t>6. Click the Apply arrow (by the green arrow)</a:t>
            </a:r>
          </a:p>
          <a:p>
            <a:r>
              <a:rPr lang="en-US" baseline="0" dirty="0" smtClean="0"/>
              <a:t>7. And save by clicking the red Update button in the lower right corner.</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Note: If</a:t>
            </a:r>
            <a:r>
              <a:rPr lang="en-US" b="1" baseline="0" dirty="0" smtClean="0"/>
              <a:t> the entire URL is used instead, the text will link </a:t>
            </a:r>
            <a:r>
              <a:rPr lang="en-US" b="1" dirty="0" smtClean="0"/>
              <a:t>in the online version of the textbook, but in the exported digital files (for a PDF for example) the linked text will redirect to the web page of the online book rather than the targeted page in the PDF.</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90</a:t>
            </a:fld>
            <a:endParaRPr lang="en-US"/>
          </a:p>
        </p:txBody>
      </p:sp>
    </p:spTree>
    <p:extLst>
      <p:ext uri="{BB962C8B-B14F-4D97-AF65-F5344CB8AC3E}">
        <p14:creationId xmlns:p14="http://schemas.microsoft.com/office/powerpoint/2010/main" val="15604649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link internally to a specific place in a Chapter or Part page within a textbook, use the Anchor feature identified here with the blue arrow. Here is how.</a:t>
            </a:r>
          </a:p>
          <a:p>
            <a:endParaRPr lang="en-US" baseline="0" dirty="0" smtClean="0"/>
          </a:p>
          <a:p>
            <a:pPr marL="228600" indent="-228600">
              <a:buFont typeface="+mj-lt"/>
              <a:buAutoNum type="arabicPeriod"/>
            </a:pPr>
            <a:r>
              <a:rPr lang="en-US" baseline="0" dirty="0" smtClean="0"/>
              <a:t>As before, go to the Chapter or Part you want to link to. </a:t>
            </a:r>
          </a:p>
          <a:p>
            <a:pPr marL="228600" indent="-228600">
              <a:buFont typeface="+mj-lt"/>
              <a:buAutoNum type="arabicPeriod"/>
            </a:pPr>
            <a:r>
              <a:rPr lang="en-US" baseline="0" dirty="0" smtClean="0"/>
              <a:t>Determine where you want the text to link to on the page.</a:t>
            </a:r>
          </a:p>
          <a:p>
            <a:pPr marL="228600" indent="-228600">
              <a:buFont typeface="+mj-lt"/>
              <a:buAutoNum type="arabicPeriod"/>
            </a:pPr>
            <a:r>
              <a:rPr lang="en-US" baseline="0" dirty="0" smtClean="0"/>
              <a:t>Place your cursor in front of the section of this text, in this case the “Section” heading</a:t>
            </a:r>
            <a:r>
              <a:rPr lang="mr-IN" baseline="0" dirty="0" smtClean="0"/>
              <a:t>…</a:t>
            </a:r>
            <a:endParaRPr lang="en-US" baseline="0" dirty="0" smtClean="0"/>
          </a:p>
          <a:p>
            <a:pPr marL="228600" indent="-228600">
              <a:buFont typeface="+mj-lt"/>
              <a:buAutoNum type="arabicPeriod"/>
            </a:pPr>
            <a:endParaRPr lang="en-US" baseline="0" dirty="0" smtClean="0"/>
          </a:p>
          <a:p>
            <a:pPr marL="0" indent="0">
              <a:buFont typeface="+mj-lt"/>
              <a:buNone/>
            </a:pPr>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91</a:t>
            </a:fld>
            <a:endParaRPr lang="en-US"/>
          </a:p>
        </p:txBody>
      </p:sp>
    </p:spTree>
    <p:extLst>
      <p:ext uri="{BB962C8B-B14F-4D97-AF65-F5344CB8AC3E}">
        <p14:creationId xmlns:p14="http://schemas.microsoft.com/office/powerpoint/2010/main" val="20291154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Pick a label</a:t>
            </a:r>
            <a:r>
              <a:rPr lang="en-US" baseline="0" dirty="0" smtClean="0"/>
              <a:t> for the anchor and enter it in the “Name” field in the Anchor pop-up box. In this example, “section” is used.</a:t>
            </a:r>
          </a:p>
          <a:p>
            <a:r>
              <a:rPr lang="en-US" baseline="0" dirty="0" smtClean="0"/>
              <a:t>5. Press the blue “OK” button</a:t>
            </a:r>
          </a:p>
          <a:p>
            <a:r>
              <a:rPr lang="en-US" baseline="0" dirty="0" smtClean="0"/>
              <a:t>6. Click “Update.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92</a:t>
            </a:fld>
            <a:endParaRPr lang="en-US"/>
          </a:p>
        </p:txBody>
      </p:sp>
    </p:spTree>
    <p:extLst>
      <p:ext uri="{BB962C8B-B14F-4D97-AF65-F5344CB8AC3E}">
        <p14:creationId xmlns:p14="http://schemas.microsoft.com/office/powerpoint/2010/main" val="20920440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the result.</a:t>
            </a:r>
          </a:p>
          <a:p>
            <a:endParaRPr lang="en-US" baseline="0" dirty="0" smtClean="0"/>
          </a:p>
          <a:p>
            <a:r>
              <a:rPr lang="en-US" i="1" baseline="0" dirty="0" smtClean="0"/>
              <a:t>For an excellent discussion about hyperlinks, see the Adding Hyperlinks, Internal and External in the </a:t>
            </a:r>
            <a:r>
              <a:rPr lang="en-US" i="1" baseline="0" dirty="0" err="1" smtClean="0"/>
              <a:t>Pressbooks.com</a:t>
            </a:r>
            <a:r>
              <a:rPr lang="en-US" i="1" baseline="0" dirty="0" smtClean="0"/>
              <a:t> </a:t>
            </a:r>
            <a:r>
              <a:rPr lang="en-US" i="1" baseline="0" dirty="0" err="1" smtClean="0"/>
              <a:t>Userguide</a:t>
            </a:r>
            <a:r>
              <a:rPr lang="en-US" i="1" baseline="0" dirty="0" smtClean="0"/>
              <a:t>: https://</a:t>
            </a:r>
            <a:r>
              <a:rPr lang="en-US" i="1" baseline="0" dirty="0" err="1" smtClean="0"/>
              <a:t>guide.pressbooks.com</a:t>
            </a:r>
            <a:r>
              <a:rPr lang="en-US" i="1" baseline="0" dirty="0" smtClean="0"/>
              <a:t>/chapter/adding-hyperlinks-internal-and-external/</a:t>
            </a:r>
            <a:endParaRPr lang="en-US" i="1" dirty="0"/>
          </a:p>
        </p:txBody>
      </p:sp>
      <p:sp>
        <p:nvSpPr>
          <p:cNvPr id="4" name="Slide Number Placeholder 3"/>
          <p:cNvSpPr>
            <a:spLocks noGrp="1"/>
          </p:cNvSpPr>
          <p:nvPr>
            <p:ph type="sldNum" sz="quarter" idx="10"/>
          </p:nvPr>
        </p:nvSpPr>
        <p:spPr/>
        <p:txBody>
          <a:bodyPr/>
          <a:lstStyle/>
          <a:p>
            <a:fld id="{E50CC43B-D8B0-AD49-926B-D2166CE8727F}" type="slidenum">
              <a:rPr lang="en-US" smtClean="0"/>
              <a:t>93</a:t>
            </a:fld>
            <a:endParaRPr lang="en-US"/>
          </a:p>
        </p:txBody>
      </p:sp>
    </p:spTree>
    <p:extLst>
      <p:ext uri="{BB962C8B-B14F-4D97-AF65-F5344CB8AC3E}">
        <p14:creationId xmlns:p14="http://schemas.microsoft.com/office/powerpoint/2010/main" val="12672566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welcome</a:t>
            </a:r>
            <a:r>
              <a:rPr lang="en-US" baseline="0" dirty="0" smtClean="0"/>
              <a:t> your feedback about this webinar and </a:t>
            </a:r>
            <a:r>
              <a:rPr lang="en-US" baseline="0" dirty="0" err="1" smtClean="0"/>
              <a:t>Pressbooks</a:t>
            </a:r>
            <a:r>
              <a:rPr lang="en-US" baseline="0" dirty="0" smtClean="0"/>
              <a:t> in general and ask that you fill out our </a:t>
            </a:r>
            <a:r>
              <a:rPr lang="en-US" baseline="0" dirty="0" err="1" smtClean="0"/>
              <a:t>Pressbooks</a:t>
            </a:r>
            <a:r>
              <a:rPr lang="en-US" baseline="0" dirty="0" smtClean="0"/>
              <a:t> Feedback form. </a:t>
            </a:r>
          </a:p>
          <a:p>
            <a:endParaRPr lang="en-US" baseline="0" dirty="0" smtClean="0"/>
          </a:p>
          <a:p>
            <a:r>
              <a:rPr lang="en-US" baseline="0" dirty="0" smtClean="0"/>
              <a:t>Go to the </a:t>
            </a:r>
            <a:r>
              <a:rPr lang="en-US" baseline="0" dirty="0" err="1" smtClean="0"/>
              <a:t>BCcampus</a:t>
            </a:r>
            <a:r>
              <a:rPr lang="en-US" baseline="0" dirty="0" smtClean="0"/>
              <a:t> Open Education site at </a:t>
            </a:r>
            <a:r>
              <a:rPr lang="en-US" baseline="0" dirty="0" err="1" smtClean="0"/>
              <a:t>open.bcampus.ca</a:t>
            </a:r>
            <a:r>
              <a:rPr lang="en-US" baseline="0" dirty="0" smtClean="0"/>
              <a:t>, select ”</a:t>
            </a:r>
            <a:r>
              <a:rPr lang="en-US" baseline="0" dirty="0" err="1" smtClean="0"/>
              <a:t>Pressbooks</a:t>
            </a:r>
            <a:r>
              <a:rPr lang="en-US" baseline="0" dirty="0" smtClean="0"/>
              <a:t> Support”, and then “</a:t>
            </a:r>
            <a:r>
              <a:rPr lang="en-US" baseline="0" dirty="0" err="1" smtClean="0"/>
              <a:t>Pressbooks</a:t>
            </a:r>
            <a:r>
              <a:rPr lang="en-US" baseline="0" dirty="0" smtClean="0"/>
              <a:t> Feedback” at the bottom of the drop-down list.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94</a:t>
            </a:fld>
            <a:endParaRPr lang="en-US"/>
          </a:p>
        </p:txBody>
      </p:sp>
    </p:spTree>
    <p:extLst>
      <p:ext uri="{BB962C8B-B14F-4D97-AF65-F5344CB8AC3E}">
        <p14:creationId xmlns:p14="http://schemas.microsoft.com/office/powerpoint/2010/main" val="1189605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461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051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p:cNvSpPr txBox="1"/>
          <p:nvPr userDrawn="1"/>
        </p:nvSpPr>
        <p:spPr>
          <a:xfrm>
            <a:off x="2273300" y="50292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51808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55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4" name="Straight Connector 13"/>
          <p:cNvCxnSpPr/>
          <p:nvPr userDrawn="1"/>
        </p:nvCxnSpPr>
        <p:spPr>
          <a:xfrm>
            <a:off x="0" y="785726"/>
            <a:ext cx="9144000" cy="0"/>
          </a:xfrm>
          <a:prstGeom prst="line">
            <a:avLst/>
          </a:prstGeom>
          <a:ln>
            <a:solidFill>
              <a:srgbClr val="1293DA"/>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userDrawn="1"/>
        </p:nvSpPr>
        <p:spPr>
          <a:xfrm>
            <a:off x="0" y="6070600"/>
            <a:ext cx="9153137" cy="808247"/>
          </a:xfrm>
          <a:prstGeom prst="rect">
            <a:avLst/>
          </a:prstGeom>
          <a:solidFill>
            <a:srgbClr val="1293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293DA"/>
              </a:solidFill>
            </a:endParaRPr>
          </a:p>
        </p:txBody>
      </p:sp>
      <p:pic>
        <p:nvPicPr>
          <p:cNvPr id="18" name="Picture 17" descr="OpenEd OTProject whit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59" y="5803900"/>
            <a:ext cx="3551576" cy="1397000"/>
          </a:xfrm>
          <a:prstGeom prst="rect">
            <a:avLst/>
          </a:prstGeom>
        </p:spPr>
      </p:pic>
      <p:sp>
        <p:nvSpPr>
          <p:cNvPr id="19" name="Subtitle 2"/>
          <p:cNvSpPr txBox="1">
            <a:spLocks/>
          </p:cNvSpPr>
          <p:nvPr userDrawn="1"/>
        </p:nvSpPr>
        <p:spPr>
          <a:xfrm>
            <a:off x="454535" y="6495985"/>
            <a:ext cx="2907701" cy="5779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US" sz="1300" dirty="0" err="1" smtClean="0">
                <a:solidFill>
                  <a:schemeClr val="bg1">
                    <a:alpha val="71000"/>
                  </a:schemeClr>
                </a:solidFill>
                <a:latin typeface="Arial"/>
                <a:cs typeface="Arial"/>
              </a:rPr>
              <a:t>open.bccampus.ca</a:t>
            </a:r>
            <a:endParaRPr lang="en-US" sz="1300" dirty="0">
              <a:solidFill>
                <a:schemeClr val="bg1">
                  <a:alpha val="71000"/>
                </a:schemeClr>
              </a:solidFill>
              <a:latin typeface="Arial"/>
              <a:cs typeface="Arial"/>
            </a:endParaRPr>
          </a:p>
        </p:txBody>
      </p:sp>
    </p:spTree>
    <p:extLst>
      <p:ext uri="{BB962C8B-B14F-4D97-AF65-F5344CB8AC3E}">
        <p14:creationId xmlns:p14="http://schemas.microsoft.com/office/powerpoint/2010/main" val="40000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532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164697"/>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3.emf"/><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1" Type="http://schemas.openxmlformats.org/officeDocument/2006/relationships/slideLayout" Target="../slideLayouts/slideLayout7.xml"/><Relationship Id="rId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p:cNvSpPr/>
          <p:nvPr/>
        </p:nvSpPr>
        <p:spPr>
          <a:xfrm>
            <a:off x="0" y="0"/>
            <a:ext cx="9144000" cy="58039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 name="Picture 2" descr="BC Campus_N-Revers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6068054"/>
            <a:ext cx="1609234" cy="586745"/>
          </a:xfrm>
          <a:prstGeom prst="rect">
            <a:avLst/>
          </a:prstGeom>
        </p:spPr>
      </p:pic>
    </p:spTree>
    <p:extLst>
      <p:ext uri="{BB962C8B-B14F-4D97-AF65-F5344CB8AC3E}">
        <p14:creationId xmlns:p14="http://schemas.microsoft.com/office/powerpoint/2010/main" val="1916477998"/>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 pos="50000">
              <a:srgbClr val="1293DA">
                <a:alpha val="72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p:cNvSpPr/>
          <p:nvPr/>
        </p:nvSpPr>
        <p:spPr>
          <a:xfrm>
            <a:off x="0" y="0"/>
            <a:ext cx="9144000" cy="1161452"/>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 name="Picture 1" descr="opened-otproj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34" y="299735"/>
            <a:ext cx="3394566" cy="618059"/>
          </a:xfrm>
          <a:prstGeom prst="rect">
            <a:avLst/>
          </a:prstGeom>
        </p:spPr>
      </p:pic>
    </p:spTree>
    <p:extLst>
      <p:ext uri="{BB962C8B-B14F-4D97-AF65-F5344CB8AC3E}">
        <p14:creationId xmlns:p14="http://schemas.microsoft.com/office/powerpoint/2010/main" val="157389697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070600"/>
            <a:ext cx="9153137" cy="808247"/>
          </a:xfrm>
          <a:prstGeom prst="rect">
            <a:avLst/>
          </a:prstGeom>
          <a:solidFill>
            <a:srgbClr val="1293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293DA"/>
              </a:solidFill>
            </a:endParaRPr>
          </a:p>
        </p:txBody>
      </p:sp>
      <p:pic>
        <p:nvPicPr>
          <p:cNvPr id="12" name="Picture 11" descr="OpenEd OTProject white.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59" y="5803900"/>
            <a:ext cx="3551576" cy="1397000"/>
          </a:xfrm>
          <a:prstGeom prst="rect">
            <a:avLst/>
          </a:prstGeom>
        </p:spPr>
      </p:pic>
      <p:sp>
        <p:nvSpPr>
          <p:cNvPr id="13" name="Subtitle 2"/>
          <p:cNvSpPr txBox="1">
            <a:spLocks/>
          </p:cNvSpPr>
          <p:nvPr/>
        </p:nvSpPr>
        <p:spPr>
          <a:xfrm>
            <a:off x="454535" y="6495985"/>
            <a:ext cx="2907701" cy="5779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US" sz="1300" dirty="0" err="1" smtClean="0">
                <a:solidFill>
                  <a:schemeClr val="bg1">
                    <a:alpha val="71000"/>
                  </a:schemeClr>
                </a:solidFill>
                <a:latin typeface="Arial"/>
                <a:cs typeface="Arial"/>
              </a:rPr>
              <a:t>open.bccampus.ca</a:t>
            </a:r>
            <a:endParaRPr lang="en-US" sz="1300" dirty="0">
              <a:solidFill>
                <a:schemeClr val="bg1">
                  <a:alpha val="71000"/>
                </a:schemeClr>
              </a:solidFill>
              <a:latin typeface="Arial"/>
              <a:cs typeface="Arial"/>
            </a:endParaRPr>
          </a:p>
        </p:txBody>
      </p:sp>
    </p:spTree>
    <p:extLst>
      <p:ext uri="{BB962C8B-B14F-4D97-AF65-F5344CB8AC3E}">
        <p14:creationId xmlns:p14="http://schemas.microsoft.com/office/powerpoint/2010/main" val="3518911709"/>
      </p:ext>
    </p:extLst>
  </p:cSld>
  <p:clrMap bg1="lt1" tx1="dk1" bg2="lt2" tx2="dk2" accent1="accent1" accent2="accent2" accent3="accent3" accent4="accent4" accent5="accent5" accent6="accent6" hlink="hlink" folHlink="folHlink"/>
  <p:sldLayoutIdLst>
    <p:sldLayoutId id="2147483666" r:id="rId1"/>
    <p:sldLayoutId id="214748368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723281"/>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128530"/>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p:cNvSpPr/>
          <p:nvPr/>
        </p:nvSpPr>
        <p:spPr>
          <a:xfrm>
            <a:off x="0" y="0"/>
            <a:ext cx="9144000" cy="1161452"/>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descr="opened-otproj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34" y="299735"/>
            <a:ext cx="3394566" cy="618059"/>
          </a:xfrm>
          <a:prstGeom prst="rect">
            <a:avLst/>
          </a:prstGeom>
        </p:spPr>
      </p:pic>
      <p:pic>
        <p:nvPicPr>
          <p:cNvPr id="7" name="Picture 6" descr="BC Campus_N-Revers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6068054"/>
            <a:ext cx="1609234" cy="586745"/>
          </a:xfrm>
          <a:prstGeom prst="rect">
            <a:avLst/>
          </a:prstGeom>
        </p:spPr>
      </p:pic>
    </p:spTree>
    <p:extLst>
      <p:ext uri="{BB962C8B-B14F-4D97-AF65-F5344CB8AC3E}">
        <p14:creationId xmlns:p14="http://schemas.microsoft.com/office/powerpoint/2010/main" val="2752856637"/>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51.png"/><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6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7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7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7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7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7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7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7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7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8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8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84.png"/></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8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9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9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9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9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9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9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9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9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10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10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10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10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10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image" Target="../media/image105.png"/></Relationships>
</file>

<file path=ppt/slides/_rels/slide94.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5.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4321" y="2232660"/>
            <a:ext cx="8508729" cy="2320642"/>
          </a:xfrm>
          <a:prstGeom prst="rect">
            <a:avLst/>
          </a:prstGeom>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4000" b="1" i="1" dirty="0" err="1" smtClean="0">
                <a:solidFill>
                  <a:schemeClr val="bg1"/>
                </a:solidFill>
                <a:latin typeface="Arial"/>
                <a:cs typeface="Arial"/>
              </a:rPr>
              <a:t>Pressbooks</a:t>
            </a:r>
            <a:r>
              <a:rPr lang="en-US" sz="4000" b="1" i="1" dirty="0" smtClean="0">
                <a:solidFill>
                  <a:schemeClr val="bg1"/>
                </a:solidFill>
                <a:latin typeface="Arial"/>
                <a:cs typeface="Arial"/>
              </a:rPr>
              <a:t> Training </a:t>
            </a:r>
            <a:r>
              <a:rPr lang="en-US" sz="3600" b="1" i="1" dirty="0" smtClean="0">
                <a:solidFill>
                  <a:schemeClr val="bg1"/>
                </a:solidFill>
                <a:latin typeface="Arial"/>
                <a:cs typeface="Arial"/>
              </a:rPr>
              <a:t>Webinar </a:t>
            </a:r>
          </a:p>
          <a:p>
            <a:pPr algn="ctr"/>
            <a:r>
              <a:rPr lang="en-US" sz="3600" b="1" i="1" dirty="0" smtClean="0">
                <a:solidFill>
                  <a:schemeClr val="bg1"/>
                </a:solidFill>
                <a:latin typeface="Arial"/>
                <a:cs typeface="Arial"/>
              </a:rPr>
              <a:t>series</a:t>
            </a:r>
          </a:p>
          <a:p>
            <a:pPr algn="ctr"/>
            <a:endParaRPr lang="en-US" sz="2000" b="1" i="1" dirty="0" smtClean="0">
              <a:solidFill>
                <a:schemeClr val="bg1"/>
              </a:solidFill>
              <a:latin typeface="Arial"/>
              <a:cs typeface="Arial"/>
            </a:endParaRPr>
          </a:p>
          <a:p>
            <a:pPr algn="ctr"/>
            <a:r>
              <a:rPr lang="en-US" sz="6000" b="1" dirty="0" smtClean="0">
                <a:solidFill>
                  <a:schemeClr val="bg1"/>
                </a:solidFill>
                <a:latin typeface="Arial"/>
                <a:cs typeface="Arial"/>
              </a:rPr>
              <a:t>Intermediate 2</a:t>
            </a:r>
          </a:p>
          <a:p>
            <a:pPr algn="ctr"/>
            <a:r>
              <a:rPr lang="en-US" sz="4000" b="1" dirty="0" smtClean="0">
                <a:solidFill>
                  <a:schemeClr val="bg1"/>
                </a:solidFill>
                <a:latin typeface="Arial"/>
                <a:cs typeface="Arial"/>
              </a:rPr>
              <a:t>Layout and styling </a:t>
            </a:r>
            <a:r>
              <a:rPr lang="en-US" sz="4000" b="1" dirty="0">
                <a:solidFill>
                  <a:schemeClr val="bg1"/>
                </a:solidFill>
                <a:latin typeface="Arial"/>
                <a:cs typeface="Arial"/>
              </a:rPr>
              <a:t>t</a:t>
            </a:r>
            <a:r>
              <a:rPr lang="en-US" sz="4000" b="1" dirty="0" smtClean="0">
                <a:solidFill>
                  <a:schemeClr val="bg1"/>
                </a:solidFill>
                <a:latin typeface="Arial"/>
                <a:cs typeface="Arial"/>
              </a:rPr>
              <a:t>ips</a:t>
            </a:r>
          </a:p>
        </p:txBody>
      </p:sp>
      <p:sp>
        <p:nvSpPr>
          <p:cNvPr id="3" name="Subtitle 2"/>
          <p:cNvSpPr txBox="1">
            <a:spLocks/>
          </p:cNvSpPr>
          <p:nvPr/>
        </p:nvSpPr>
        <p:spPr>
          <a:xfrm>
            <a:off x="274321" y="4826000"/>
            <a:ext cx="6863079" cy="11811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endParaRPr lang="en-US" sz="1600" dirty="0">
              <a:solidFill>
                <a:srgbClr val="FFFFFF"/>
              </a:solidFill>
              <a:latin typeface="Arial"/>
              <a:cs typeface="Arial"/>
            </a:endParaRPr>
          </a:p>
        </p:txBody>
      </p:sp>
      <p:pic>
        <p:nvPicPr>
          <p:cNvPr id="1026" name="Picture 2" descr="C:\Users\Chris\Desktop\cc-by 3.0.png"/>
          <p:cNvPicPr>
            <a:picLocks noChangeAspect="1" noChangeArrowheads="1"/>
          </p:cNvPicPr>
          <p:nvPr/>
        </p:nvPicPr>
        <p:blipFill>
          <a:blip r:embed="rId3"/>
          <a:srcRect/>
          <a:stretch>
            <a:fillRect/>
          </a:stretch>
        </p:blipFill>
        <p:spPr bwMode="auto">
          <a:xfrm>
            <a:off x="4046219" y="6203427"/>
            <a:ext cx="777239" cy="270344"/>
          </a:xfrm>
          <a:prstGeom prst="rect">
            <a:avLst/>
          </a:prstGeom>
          <a:noFill/>
        </p:spPr>
      </p:pic>
      <p:pic>
        <p:nvPicPr>
          <p:cNvPr id="6" name="Picture 5"/>
          <p:cNvPicPr>
            <a:picLocks/>
          </p:cNvPicPr>
          <p:nvPr/>
        </p:nvPicPr>
        <p:blipFill>
          <a:blip r:embed="rId4">
            <a:extLst>
              <a:ext uri="{28A0092B-C50C-407E-A947-70E740481C1C}">
                <a14:useLocalDpi xmlns:a14="http://schemas.microsoft.com/office/drawing/2010/main"/>
              </a:ext>
            </a:extLst>
          </a:blip>
          <a:srcRect/>
          <a:stretch>
            <a:fillRect/>
          </a:stretch>
        </p:blipFill>
        <p:spPr bwMode="auto">
          <a:xfrm>
            <a:off x="476249" y="6111693"/>
            <a:ext cx="1200150" cy="422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Shape 47"/>
          <p:cNvSpPr txBox="1"/>
          <p:nvPr/>
        </p:nvSpPr>
        <p:spPr>
          <a:xfrm>
            <a:off x="2260600" y="6108882"/>
            <a:ext cx="6355839" cy="406399"/>
          </a:xfrm>
          <a:prstGeom prst="rect">
            <a:avLst/>
          </a:prstGeom>
          <a:solidFill>
            <a:schemeClr val="lt1"/>
          </a:solidFill>
          <a:ln>
            <a:noFill/>
          </a:ln>
        </p:spPr>
        <p:txBody>
          <a:bodyPr lIns="91425" tIns="45700" rIns="91425" bIns="45700" anchor="t" anchorCtr="0">
            <a:noAutofit/>
          </a:bodyPr>
          <a:lstStyle/>
          <a:p>
            <a:pPr lvl="0">
              <a:lnSpc>
                <a:spcPct val="90000"/>
              </a:lnSpc>
              <a:buClr>
                <a:srgbClr val="7F7F7F"/>
              </a:buClr>
              <a:buSzPct val="25000"/>
            </a:pPr>
            <a:r>
              <a:rPr lang="en-US" sz="1200" dirty="0">
                <a:solidFill>
                  <a:srgbClr val="7F7F7F"/>
                </a:solidFill>
                <a:latin typeface="Arial"/>
                <a:ea typeface="Arial"/>
                <a:cs typeface="Arial"/>
                <a:sym typeface="Arial"/>
              </a:rPr>
              <a:t>Unless otherwise noted, this work is released under a CC BY. 4.0 International </a:t>
            </a:r>
            <a:r>
              <a:rPr lang="en-US" sz="1200" dirty="0" err="1">
                <a:solidFill>
                  <a:srgbClr val="7F7F7F"/>
                </a:solidFill>
                <a:latin typeface="Arial"/>
                <a:ea typeface="Arial"/>
                <a:cs typeface="Arial"/>
                <a:sym typeface="Arial"/>
              </a:rPr>
              <a:t>Licence</a:t>
            </a:r>
            <a:r>
              <a:rPr lang="en-US" sz="1200" dirty="0">
                <a:solidFill>
                  <a:srgbClr val="7F7F7F"/>
                </a:solidFill>
                <a:latin typeface="Arial"/>
                <a:ea typeface="Arial"/>
                <a:cs typeface="Arial"/>
                <a:sym typeface="Arial"/>
              </a:rPr>
              <a:t>.  Feel free to use, modify, or distribute any or all of this presentation with attribution</a:t>
            </a:r>
            <a:r>
              <a:rPr lang="en-US" sz="1200" dirty="0">
                <a:solidFill>
                  <a:srgbClr val="000000"/>
                </a:solidFill>
                <a:latin typeface="Arial"/>
                <a:ea typeface="Arial"/>
                <a:cs typeface="Arial"/>
                <a:sym typeface="Arial"/>
              </a:rPr>
              <a:t>. </a:t>
            </a:r>
          </a:p>
        </p:txBody>
      </p:sp>
    </p:spTree>
    <p:extLst>
      <p:ext uri="{BB962C8B-B14F-4D97-AF65-F5344CB8AC3E}">
        <p14:creationId xmlns:p14="http://schemas.microsoft.com/office/powerpoint/2010/main" val="2775547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5200"/>
            <a:ext cx="9144000" cy="3496235"/>
          </a:xfrm>
          <a:prstGeom prst="rect">
            <a:avLst/>
          </a:prstGeom>
        </p:spPr>
      </p:pic>
    </p:spTree>
    <p:extLst>
      <p:ext uri="{BB962C8B-B14F-4D97-AF65-F5344CB8AC3E}">
        <p14:creationId xmlns:p14="http://schemas.microsoft.com/office/powerpoint/2010/main" val="16625306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9313" y="143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Learning Objectives</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5500"/>
            <a:ext cx="9144000" cy="3618543"/>
          </a:xfrm>
          <a:prstGeom prst="rect">
            <a:avLst/>
          </a:prstGeom>
        </p:spPr>
      </p:pic>
    </p:spTree>
    <p:extLst>
      <p:ext uri="{BB962C8B-B14F-4D97-AF65-F5344CB8AC3E}">
        <p14:creationId xmlns:p14="http://schemas.microsoft.com/office/powerpoint/2010/main" val="475094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512" y="736600"/>
            <a:ext cx="5520988" cy="4483100"/>
          </a:xfrm>
          <a:prstGeom prst="rect">
            <a:avLst/>
          </a:prstGeom>
        </p:spPr>
      </p:pic>
    </p:spTree>
    <p:extLst>
      <p:ext uri="{BB962C8B-B14F-4D97-AF65-F5344CB8AC3E}">
        <p14:creationId xmlns:p14="http://schemas.microsoft.com/office/powerpoint/2010/main" val="12434076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600"/>
            <a:ext cx="9144000" cy="6135482"/>
          </a:xfrm>
          <a:prstGeom prst="rect">
            <a:avLst/>
          </a:prstGeom>
        </p:spPr>
      </p:pic>
    </p:spTree>
    <p:extLst>
      <p:ext uri="{BB962C8B-B14F-4D97-AF65-F5344CB8AC3E}">
        <p14:creationId xmlns:p14="http://schemas.microsoft.com/office/powerpoint/2010/main" val="788886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9144000" cy="4155340"/>
          </a:xfrm>
          <a:prstGeom prst="rect">
            <a:avLst/>
          </a:prstGeom>
        </p:spPr>
      </p:pic>
    </p:spTree>
    <p:extLst>
      <p:ext uri="{BB962C8B-B14F-4D97-AF65-F5344CB8AC3E}">
        <p14:creationId xmlns:p14="http://schemas.microsoft.com/office/powerpoint/2010/main" val="205792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3900"/>
            <a:ext cx="9144000" cy="4908000"/>
          </a:xfrm>
          <a:prstGeom prst="rect">
            <a:avLst/>
          </a:prstGeom>
        </p:spPr>
      </p:pic>
    </p:spTree>
    <p:extLst>
      <p:ext uri="{BB962C8B-B14F-4D97-AF65-F5344CB8AC3E}">
        <p14:creationId xmlns:p14="http://schemas.microsoft.com/office/powerpoint/2010/main" val="377678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0"/>
            <a:ext cx="7675378" cy="6858000"/>
          </a:xfrm>
          <a:prstGeom prst="rect">
            <a:avLst/>
          </a:prstGeom>
        </p:spPr>
      </p:pic>
    </p:spTree>
    <p:extLst>
      <p:ext uri="{BB962C8B-B14F-4D97-AF65-F5344CB8AC3E}">
        <p14:creationId xmlns:p14="http://schemas.microsoft.com/office/powerpoint/2010/main" val="1399537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5935579"/>
          </a:xfrm>
          <a:prstGeom prst="rect">
            <a:avLst/>
          </a:prstGeom>
        </p:spPr>
      </p:pic>
    </p:spTree>
    <p:extLst>
      <p:ext uri="{BB962C8B-B14F-4D97-AF65-F5344CB8AC3E}">
        <p14:creationId xmlns:p14="http://schemas.microsoft.com/office/powerpoint/2010/main" val="273261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9313" y="143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Key Takeaways</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0"/>
            <a:ext cx="9144000" cy="3117011"/>
          </a:xfrm>
          <a:prstGeom prst="rect">
            <a:avLst/>
          </a:prstGeom>
        </p:spPr>
      </p:pic>
    </p:spTree>
    <p:extLst>
      <p:ext uri="{BB962C8B-B14F-4D97-AF65-F5344CB8AC3E}">
        <p14:creationId xmlns:p14="http://schemas.microsoft.com/office/powerpoint/2010/main" val="214114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025" y="673100"/>
            <a:ext cx="5106175" cy="4483100"/>
          </a:xfrm>
          <a:prstGeom prst="rect">
            <a:avLst/>
          </a:prstGeom>
        </p:spPr>
      </p:pic>
    </p:spTree>
    <p:extLst>
      <p:ext uri="{BB962C8B-B14F-4D97-AF65-F5344CB8AC3E}">
        <p14:creationId xmlns:p14="http://schemas.microsoft.com/office/powerpoint/2010/main" val="258831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451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Curriculum</a:t>
            </a:r>
            <a:endParaRPr lang="en-US" sz="2800" b="1" dirty="0">
              <a:solidFill>
                <a:srgbClr val="1C9FDC"/>
              </a:solidFill>
              <a:latin typeface="Arial"/>
              <a:cs typeface="Arial"/>
            </a:endParaRPr>
          </a:p>
        </p:txBody>
      </p:sp>
      <p:sp>
        <p:nvSpPr>
          <p:cNvPr id="3" name="Title 1"/>
          <p:cNvSpPr txBox="1">
            <a:spLocks/>
          </p:cNvSpPr>
          <p:nvPr/>
        </p:nvSpPr>
        <p:spPr>
          <a:xfrm>
            <a:off x="952501" y="1028700"/>
            <a:ext cx="7302500" cy="4254500"/>
          </a:xfrm>
          <a:prstGeom prst="rect">
            <a:avLst/>
          </a:prstGeom>
          <a:ln>
            <a:noFill/>
          </a:ln>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nSpc>
                <a:spcPct val="70000"/>
              </a:lnSpc>
              <a:buFont typeface="+mj-lt"/>
              <a:buAutoNum type="arabicPeriod"/>
            </a:pPr>
            <a:endParaRPr lang="en-US" sz="2400" dirty="0" smtClean="0">
              <a:solidFill>
                <a:srgbClr val="1C97DA"/>
              </a:solidFill>
              <a:latin typeface="Arial"/>
              <a:cs typeface="Arial"/>
            </a:endParaRPr>
          </a:p>
          <a:p>
            <a:pPr algn="l"/>
            <a:r>
              <a:rPr lang="en-US" sz="2000" b="1" dirty="0">
                <a:solidFill>
                  <a:srgbClr val="1C9FDC"/>
                </a:solidFill>
                <a:latin typeface="Arial"/>
                <a:cs typeface="Arial"/>
              </a:rPr>
              <a:t>Lesson 1</a:t>
            </a:r>
            <a:r>
              <a:rPr lang="en-US" sz="2000" dirty="0">
                <a:solidFill>
                  <a:srgbClr val="1C9FDC"/>
                </a:solidFill>
                <a:latin typeface="Arial"/>
                <a:cs typeface="Arial"/>
              </a:rPr>
              <a:t>: How to </a:t>
            </a:r>
            <a:r>
              <a:rPr lang="en-US" sz="2000" dirty="0" smtClean="0">
                <a:solidFill>
                  <a:srgbClr val="1C9FDC"/>
                </a:solidFill>
                <a:latin typeface="Arial"/>
                <a:cs typeface="Arial"/>
              </a:rPr>
              <a:t>add text boxes: regular and specialized</a:t>
            </a:r>
            <a:endParaRPr lang="en-US" sz="1800" dirty="0" smtClean="0">
              <a:latin typeface="Arial"/>
              <a:cs typeface="Arial"/>
            </a:endParaRPr>
          </a:p>
          <a:p>
            <a:pPr algn="l"/>
            <a:endParaRPr lang="en-US" sz="2000" dirty="0">
              <a:solidFill>
                <a:srgbClr val="1C9FDC"/>
              </a:solidFill>
              <a:latin typeface="Arial"/>
              <a:cs typeface="Arial"/>
            </a:endParaRPr>
          </a:p>
          <a:p>
            <a:pPr algn="l"/>
            <a:r>
              <a:rPr lang="en-US" sz="2000" b="1" dirty="0">
                <a:solidFill>
                  <a:srgbClr val="1C9FDC"/>
                </a:solidFill>
                <a:latin typeface="Arial"/>
                <a:cs typeface="Arial"/>
              </a:rPr>
              <a:t>Lesson 2</a:t>
            </a:r>
            <a:r>
              <a:rPr lang="en-US" sz="2000" dirty="0" smtClean="0">
                <a:solidFill>
                  <a:srgbClr val="1C9FDC"/>
                </a:solidFill>
                <a:latin typeface="Arial"/>
                <a:cs typeface="Arial"/>
              </a:rPr>
              <a:t>: </a:t>
            </a:r>
            <a:r>
              <a:rPr lang="en-US" sz="2000" dirty="0">
                <a:solidFill>
                  <a:srgbClr val="1C9FDC"/>
                </a:solidFill>
                <a:latin typeface="Arial"/>
                <a:cs typeface="Arial"/>
              </a:rPr>
              <a:t>How to a</a:t>
            </a:r>
            <a:r>
              <a:rPr lang="en-US" sz="2000" dirty="0" smtClean="0">
                <a:solidFill>
                  <a:srgbClr val="1C9FDC"/>
                </a:solidFill>
                <a:latin typeface="Arial"/>
                <a:cs typeface="Arial"/>
              </a:rPr>
              <a:t>dd </a:t>
            </a:r>
            <a:r>
              <a:rPr lang="en-US" sz="2000" dirty="0">
                <a:solidFill>
                  <a:srgbClr val="1C9FDC"/>
                </a:solidFill>
                <a:latin typeface="Arial"/>
                <a:cs typeface="Arial"/>
              </a:rPr>
              <a:t>b</a:t>
            </a:r>
            <a:r>
              <a:rPr lang="en-US" sz="2000" dirty="0" smtClean="0">
                <a:solidFill>
                  <a:srgbClr val="1C9FDC"/>
                </a:solidFill>
                <a:latin typeface="Arial"/>
                <a:cs typeface="Arial"/>
              </a:rPr>
              <a:t>lock </a:t>
            </a:r>
            <a:r>
              <a:rPr lang="en-US" sz="2000" dirty="0">
                <a:solidFill>
                  <a:srgbClr val="1C9FDC"/>
                </a:solidFill>
                <a:latin typeface="Arial"/>
                <a:cs typeface="Arial"/>
              </a:rPr>
              <a:t>q</a:t>
            </a:r>
            <a:r>
              <a:rPr lang="en-US" sz="2000" dirty="0" smtClean="0">
                <a:solidFill>
                  <a:srgbClr val="1C9FDC"/>
                </a:solidFill>
                <a:latin typeface="Arial"/>
                <a:cs typeface="Arial"/>
              </a:rPr>
              <a:t>uotes </a:t>
            </a:r>
          </a:p>
          <a:p>
            <a:pPr algn="l"/>
            <a:endParaRPr lang="en-US" sz="2000" b="1" dirty="0" smtClean="0">
              <a:solidFill>
                <a:srgbClr val="1C9FDC"/>
              </a:solidFill>
              <a:latin typeface="Arial"/>
              <a:cs typeface="Arial"/>
            </a:endParaRPr>
          </a:p>
          <a:p>
            <a:pPr algn="l"/>
            <a:r>
              <a:rPr lang="en-US" sz="2000" b="1" dirty="0" smtClean="0">
                <a:solidFill>
                  <a:srgbClr val="1C9FDC"/>
                </a:solidFill>
                <a:latin typeface="Arial"/>
                <a:cs typeface="Arial"/>
              </a:rPr>
              <a:t>Lesson 3</a:t>
            </a:r>
            <a:r>
              <a:rPr lang="en-US" sz="2000" dirty="0" smtClean="0">
                <a:solidFill>
                  <a:srgbClr val="1C9FDC"/>
                </a:solidFill>
                <a:latin typeface="Arial"/>
                <a:cs typeface="Arial"/>
              </a:rPr>
              <a:t>: </a:t>
            </a:r>
            <a:r>
              <a:rPr lang="en-US" sz="2000" dirty="0">
                <a:solidFill>
                  <a:srgbClr val="1C9FDC"/>
                </a:solidFill>
                <a:latin typeface="Arial"/>
                <a:cs typeface="Arial"/>
              </a:rPr>
              <a:t>How to add and </a:t>
            </a:r>
            <a:r>
              <a:rPr lang="en-US" sz="2000" dirty="0" smtClean="0">
                <a:solidFill>
                  <a:srgbClr val="1C9FDC"/>
                </a:solidFill>
                <a:latin typeface="Arial"/>
                <a:cs typeface="Arial"/>
              </a:rPr>
              <a:t>style </a:t>
            </a:r>
            <a:r>
              <a:rPr lang="en-US" sz="2000" dirty="0">
                <a:solidFill>
                  <a:srgbClr val="1C9FDC"/>
                </a:solidFill>
                <a:latin typeface="Arial"/>
                <a:cs typeface="Arial"/>
              </a:rPr>
              <a:t>tables </a:t>
            </a:r>
          </a:p>
          <a:p>
            <a:pPr algn="l"/>
            <a:endParaRPr lang="en-US" sz="1800" dirty="0" smtClean="0">
              <a:latin typeface="Arial"/>
              <a:cs typeface="Arial"/>
            </a:endParaRPr>
          </a:p>
          <a:p>
            <a:pPr algn="l"/>
            <a:r>
              <a:rPr lang="en-US" sz="2000" b="1" dirty="0">
                <a:solidFill>
                  <a:srgbClr val="1C9FDC"/>
                </a:solidFill>
                <a:latin typeface="Arial"/>
                <a:cs typeface="Arial"/>
              </a:rPr>
              <a:t>Lesson </a:t>
            </a:r>
            <a:r>
              <a:rPr lang="en-US" sz="2000" b="1" dirty="0" smtClean="0">
                <a:solidFill>
                  <a:srgbClr val="1C9FDC"/>
                </a:solidFill>
                <a:latin typeface="Arial"/>
                <a:cs typeface="Arial"/>
              </a:rPr>
              <a:t>4</a:t>
            </a:r>
            <a:r>
              <a:rPr lang="en-US" sz="2000" dirty="0" smtClean="0">
                <a:solidFill>
                  <a:srgbClr val="1C9FDC"/>
                </a:solidFill>
                <a:latin typeface="Arial"/>
                <a:cs typeface="Arial"/>
              </a:rPr>
              <a:t>: </a:t>
            </a:r>
            <a:r>
              <a:rPr lang="en-US" sz="2000" dirty="0">
                <a:solidFill>
                  <a:srgbClr val="1C9FDC"/>
                </a:solidFill>
                <a:latin typeface="Arial"/>
                <a:cs typeface="Arial"/>
              </a:rPr>
              <a:t>How </a:t>
            </a:r>
            <a:r>
              <a:rPr lang="en-US" sz="2000" dirty="0" smtClean="0">
                <a:solidFill>
                  <a:srgbClr val="1C9FDC"/>
                </a:solidFill>
                <a:latin typeface="Arial"/>
                <a:cs typeface="Arial"/>
              </a:rPr>
              <a:t>to add and use bulleted </a:t>
            </a:r>
            <a:r>
              <a:rPr lang="en-US" sz="2000" dirty="0">
                <a:solidFill>
                  <a:srgbClr val="1C9FDC"/>
                </a:solidFill>
                <a:latin typeface="Arial"/>
                <a:cs typeface="Arial"/>
              </a:rPr>
              <a:t>and </a:t>
            </a:r>
            <a:r>
              <a:rPr lang="en-US" sz="2000" dirty="0" smtClean="0">
                <a:solidFill>
                  <a:srgbClr val="1C9FDC"/>
                </a:solidFill>
                <a:latin typeface="Arial"/>
                <a:cs typeface="Arial"/>
              </a:rPr>
              <a:t>numbered lists </a:t>
            </a:r>
          </a:p>
          <a:p>
            <a:pPr algn="l"/>
            <a:endParaRPr lang="en-US" sz="2000" dirty="0">
              <a:solidFill>
                <a:srgbClr val="1C9FDC"/>
              </a:solidFill>
              <a:latin typeface="Arial"/>
              <a:cs typeface="Arial"/>
            </a:endParaRPr>
          </a:p>
          <a:p>
            <a:pPr algn="l"/>
            <a:r>
              <a:rPr lang="en-US" sz="2000" b="1" dirty="0">
                <a:solidFill>
                  <a:srgbClr val="1C9FDC"/>
                </a:solidFill>
                <a:latin typeface="Arial"/>
                <a:cs typeface="Arial"/>
              </a:rPr>
              <a:t>Lesson </a:t>
            </a:r>
            <a:r>
              <a:rPr lang="en-US" sz="2000" b="1" dirty="0" smtClean="0">
                <a:solidFill>
                  <a:srgbClr val="1C9FDC"/>
                </a:solidFill>
                <a:latin typeface="Arial"/>
                <a:cs typeface="Arial"/>
              </a:rPr>
              <a:t>5</a:t>
            </a:r>
            <a:r>
              <a:rPr lang="en-US" sz="2000" dirty="0" smtClean="0">
                <a:solidFill>
                  <a:srgbClr val="1C9FDC"/>
                </a:solidFill>
                <a:latin typeface="Arial"/>
                <a:cs typeface="Arial"/>
              </a:rPr>
              <a:t>: </a:t>
            </a:r>
            <a:r>
              <a:rPr lang="en-US" sz="2000" dirty="0">
                <a:solidFill>
                  <a:srgbClr val="1C9FDC"/>
                </a:solidFill>
                <a:latin typeface="Arial"/>
                <a:cs typeface="Arial"/>
              </a:rPr>
              <a:t>How </a:t>
            </a:r>
            <a:r>
              <a:rPr lang="en-US" sz="2000" dirty="0" smtClean="0">
                <a:solidFill>
                  <a:srgbClr val="1C9FDC"/>
                </a:solidFill>
                <a:latin typeface="Arial"/>
                <a:cs typeface="Arial"/>
              </a:rPr>
              <a:t>to link text</a:t>
            </a:r>
          </a:p>
          <a:p>
            <a:pPr algn="l"/>
            <a:endParaRPr lang="en-US" sz="2000" dirty="0" smtClean="0">
              <a:solidFill>
                <a:srgbClr val="1C9FDC"/>
              </a:solidFill>
              <a:latin typeface="Arial"/>
              <a:cs typeface="Arial"/>
            </a:endParaRPr>
          </a:p>
          <a:p>
            <a:pPr marL="342900" indent="-342900" algn="l">
              <a:buFont typeface="Courier New" charset="0"/>
              <a:buChar char="o"/>
            </a:pPr>
            <a:endParaRPr lang="en-US" sz="2000" dirty="0" smtClean="0">
              <a:latin typeface="Arial"/>
              <a:cs typeface="Arial"/>
            </a:endParaRPr>
          </a:p>
          <a:p>
            <a:pPr marL="457200" indent="-457200" algn="l">
              <a:lnSpc>
                <a:spcPct val="70000"/>
              </a:lnSpc>
              <a:buAutoNum type="arabicPeriod"/>
            </a:pPr>
            <a:endParaRPr lang="en-US" sz="2000" dirty="0" smtClean="0">
              <a:latin typeface="Arial"/>
              <a:cs typeface="Arial"/>
            </a:endParaRPr>
          </a:p>
          <a:p>
            <a:pPr marL="457200" indent="-457200" algn="l">
              <a:lnSpc>
                <a:spcPct val="70000"/>
              </a:lnSpc>
              <a:buAutoNum type="arabicPeriod"/>
            </a:pPr>
            <a:endParaRPr lang="en-US" sz="2500" dirty="0">
              <a:solidFill>
                <a:srgbClr val="1C97DA"/>
              </a:solidFill>
              <a:latin typeface="Arial"/>
              <a:cs typeface="Arial"/>
            </a:endParaRPr>
          </a:p>
        </p:txBody>
      </p:sp>
    </p:spTree>
    <p:extLst>
      <p:ext uri="{BB962C8B-B14F-4D97-AF65-F5344CB8AC3E}">
        <p14:creationId xmlns:p14="http://schemas.microsoft.com/office/powerpoint/2010/main" val="2987832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300"/>
            <a:ext cx="9144000" cy="5862148"/>
          </a:xfrm>
          <a:prstGeom prst="rect">
            <a:avLst/>
          </a:prstGeom>
        </p:spPr>
      </p:pic>
    </p:spTree>
    <p:extLst>
      <p:ext uri="{BB962C8B-B14F-4D97-AF65-F5344CB8AC3E}">
        <p14:creationId xmlns:p14="http://schemas.microsoft.com/office/powerpoint/2010/main" val="684403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3900"/>
            <a:ext cx="9144000" cy="4281714"/>
          </a:xfrm>
          <a:prstGeom prst="rect">
            <a:avLst/>
          </a:prstGeom>
        </p:spPr>
      </p:pic>
    </p:spTree>
    <p:extLst>
      <p:ext uri="{BB962C8B-B14F-4D97-AF65-F5344CB8AC3E}">
        <p14:creationId xmlns:p14="http://schemas.microsoft.com/office/powerpoint/2010/main" val="4250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500"/>
            <a:ext cx="9144000" cy="1953324"/>
          </a:xfrm>
          <a:prstGeom prst="rect">
            <a:avLst/>
          </a:prstGeom>
        </p:spPr>
      </p:pic>
    </p:spTree>
    <p:extLst>
      <p:ext uri="{BB962C8B-B14F-4D97-AF65-F5344CB8AC3E}">
        <p14:creationId xmlns:p14="http://schemas.microsoft.com/office/powerpoint/2010/main" val="742474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 y="0"/>
            <a:ext cx="7951155" cy="6858000"/>
          </a:xfrm>
          <a:prstGeom prst="rect">
            <a:avLst/>
          </a:prstGeom>
        </p:spPr>
      </p:pic>
    </p:spTree>
    <p:extLst>
      <p:ext uri="{BB962C8B-B14F-4D97-AF65-F5344CB8AC3E}">
        <p14:creationId xmlns:p14="http://schemas.microsoft.com/office/powerpoint/2010/main" val="1368206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0"/>
            <a:ext cx="8441438" cy="6858000"/>
          </a:xfrm>
          <a:prstGeom prst="rect">
            <a:avLst/>
          </a:prstGeom>
        </p:spPr>
      </p:pic>
    </p:spTree>
    <p:extLst>
      <p:ext uri="{BB962C8B-B14F-4D97-AF65-F5344CB8AC3E}">
        <p14:creationId xmlns:p14="http://schemas.microsoft.com/office/powerpoint/2010/main" val="1963434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9313" y="143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Exercises</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9900"/>
            <a:ext cx="9144000" cy="3361596"/>
          </a:xfrm>
          <a:prstGeom prst="rect">
            <a:avLst/>
          </a:prstGeom>
        </p:spPr>
      </p:pic>
    </p:spTree>
    <p:extLst>
      <p:ext uri="{BB962C8B-B14F-4D97-AF65-F5344CB8AC3E}">
        <p14:creationId xmlns:p14="http://schemas.microsoft.com/office/powerpoint/2010/main" val="49703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269" y="469900"/>
            <a:ext cx="5207431" cy="4572000"/>
          </a:xfrm>
          <a:prstGeom prst="rect">
            <a:avLst/>
          </a:prstGeom>
        </p:spPr>
      </p:pic>
    </p:spTree>
    <p:extLst>
      <p:ext uri="{BB962C8B-B14F-4D97-AF65-F5344CB8AC3E}">
        <p14:creationId xmlns:p14="http://schemas.microsoft.com/office/powerpoint/2010/main" val="1577257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5940092"/>
          </a:xfrm>
          <a:prstGeom prst="rect">
            <a:avLst/>
          </a:prstGeom>
        </p:spPr>
      </p:pic>
    </p:spTree>
    <p:extLst>
      <p:ext uri="{BB962C8B-B14F-4D97-AF65-F5344CB8AC3E}">
        <p14:creationId xmlns:p14="http://schemas.microsoft.com/office/powerpoint/2010/main" val="1455928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0"/>
            <a:ext cx="7831795" cy="6858000"/>
          </a:xfrm>
          <a:prstGeom prst="rect">
            <a:avLst/>
          </a:prstGeom>
        </p:spPr>
      </p:pic>
    </p:spTree>
    <p:extLst>
      <p:ext uri="{BB962C8B-B14F-4D97-AF65-F5344CB8AC3E}">
        <p14:creationId xmlns:p14="http://schemas.microsoft.com/office/powerpoint/2010/main" val="1657647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0" y="0"/>
            <a:ext cx="8384458" cy="6858000"/>
          </a:xfrm>
          <a:prstGeom prst="rect">
            <a:avLst/>
          </a:prstGeom>
        </p:spPr>
      </p:pic>
    </p:spTree>
    <p:extLst>
      <p:ext uri="{BB962C8B-B14F-4D97-AF65-F5344CB8AC3E}">
        <p14:creationId xmlns:p14="http://schemas.microsoft.com/office/powerpoint/2010/main" val="1175812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27" y="749300"/>
            <a:ext cx="2742424" cy="2184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251" y="1054101"/>
            <a:ext cx="5962887" cy="4991100"/>
          </a:xfrm>
          <a:prstGeom prst="rect">
            <a:avLst/>
          </a:prstGeom>
        </p:spPr>
      </p:pic>
      <p:sp>
        <p:nvSpPr>
          <p:cNvPr id="5" name="Title 1"/>
          <p:cNvSpPr txBox="1">
            <a:spLocks/>
          </p:cNvSpPr>
          <p:nvPr/>
        </p:nvSpPr>
        <p:spPr>
          <a:xfrm>
            <a:off x="4254500" y="317476"/>
            <a:ext cx="4000500"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err="1" smtClean="0">
                <a:solidFill>
                  <a:srgbClr val="1C9FDC"/>
                </a:solidFill>
                <a:latin typeface="Arial"/>
                <a:cs typeface="Arial"/>
              </a:rPr>
              <a:t>Pressbooks</a:t>
            </a:r>
            <a:r>
              <a:rPr lang="en-US" sz="2800" b="1" dirty="0" smtClean="0">
                <a:solidFill>
                  <a:srgbClr val="1C9FDC"/>
                </a:solidFill>
                <a:latin typeface="Arial"/>
                <a:cs typeface="Arial"/>
              </a:rPr>
              <a:t> Updates</a:t>
            </a:r>
            <a:endParaRPr lang="en-US" sz="2800" b="1" dirty="0">
              <a:solidFill>
                <a:srgbClr val="1C9FDC"/>
              </a:solidFill>
              <a:latin typeface="Arial"/>
              <a:cs typeface="Arial"/>
            </a:endParaRPr>
          </a:p>
        </p:txBody>
      </p:sp>
    </p:spTree>
    <p:extLst>
      <p:ext uri="{BB962C8B-B14F-4D97-AF65-F5344CB8AC3E}">
        <p14:creationId xmlns:p14="http://schemas.microsoft.com/office/powerpoint/2010/main" val="583681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 y="0"/>
            <a:ext cx="7867767" cy="6858000"/>
          </a:xfrm>
          <a:prstGeom prst="rect">
            <a:avLst/>
          </a:prstGeom>
        </p:spPr>
      </p:pic>
    </p:spTree>
    <p:extLst>
      <p:ext uri="{BB962C8B-B14F-4D97-AF65-F5344CB8AC3E}">
        <p14:creationId xmlns:p14="http://schemas.microsoft.com/office/powerpoint/2010/main" val="1978613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899" y="381000"/>
            <a:ext cx="5583523" cy="4902200"/>
          </a:xfrm>
          <a:prstGeom prst="rect">
            <a:avLst/>
          </a:prstGeom>
        </p:spPr>
      </p:pic>
    </p:spTree>
    <p:extLst>
      <p:ext uri="{BB962C8B-B14F-4D97-AF65-F5344CB8AC3E}">
        <p14:creationId xmlns:p14="http://schemas.microsoft.com/office/powerpoint/2010/main" val="1364970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4595567"/>
          </a:xfrm>
          <a:prstGeom prst="rect">
            <a:avLst/>
          </a:prstGeom>
        </p:spPr>
      </p:pic>
    </p:spTree>
    <p:extLst>
      <p:ext uri="{BB962C8B-B14F-4D97-AF65-F5344CB8AC3E}">
        <p14:creationId xmlns:p14="http://schemas.microsoft.com/office/powerpoint/2010/main" val="1633413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300" y="382928"/>
            <a:ext cx="5219700" cy="4582772"/>
          </a:xfrm>
          <a:prstGeom prst="rect">
            <a:avLst/>
          </a:prstGeom>
        </p:spPr>
      </p:pic>
    </p:spTree>
    <p:extLst>
      <p:ext uri="{BB962C8B-B14F-4D97-AF65-F5344CB8AC3E}">
        <p14:creationId xmlns:p14="http://schemas.microsoft.com/office/powerpoint/2010/main" val="2043699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600"/>
            <a:ext cx="9144000" cy="5646039"/>
          </a:xfrm>
          <a:prstGeom prst="rect">
            <a:avLst/>
          </a:prstGeom>
        </p:spPr>
      </p:pic>
    </p:spTree>
    <p:extLst>
      <p:ext uri="{BB962C8B-B14F-4D97-AF65-F5344CB8AC3E}">
        <p14:creationId xmlns:p14="http://schemas.microsoft.com/office/powerpoint/2010/main" val="1596886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2</a:t>
            </a:r>
          </a:p>
          <a:p>
            <a:pPr>
              <a:lnSpc>
                <a:spcPct val="90000"/>
              </a:lnSpc>
            </a:pPr>
            <a:endParaRPr lang="en-US" sz="3200" b="1" dirty="0" smtClean="0">
              <a:solidFill>
                <a:schemeClr val="bg1"/>
              </a:solidFill>
              <a:latin typeface="Arial"/>
              <a:cs typeface="Arial"/>
            </a:endParaRPr>
          </a:p>
          <a:p>
            <a:pPr>
              <a:lnSpc>
                <a:spcPct val="90000"/>
              </a:lnSpc>
            </a:pPr>
            <a:r>
              <a:rPr lang="en-US" sz="7200" dirty="0" smtClean="0">
                <a:solidFill>
                  <a:schemeClr val="bg1"/>
                </a:solidFill>
                <a:latin typeface="Arial"/>
                <a:cs typeface="Arial"/>
              </a:rPr>
              <a:t>How to add </a:t>
            </a:r>
          </a:p>
          <a:p>
            <a:pPr>
              <a:lnSpc>
                <a:spcPct val="90000"/>
              </a:lnSpc>
            </a:pPr>
            <a:r>
              <a:rPr lang="en-US" sz="7200" dirty="0">
                <a:solidFill>
                  <a:schemeClr val="bg1"/>
                </a:solidFill>
                <a:latin typeface="Arial"/>
                <a:cs typeface="Arial"/>
              </a:rPr>
              <a:t>b</a:t>
            </a:r>
            <a:r>
              <a:rPr lang="en-US" sz="7200" dirty="0" smtClean="0">
                <a:solidFill>
                  <a:schemeClr val="bg1"/>
                </a:solidFill>
                <a:latin typeface="Arial"/>
                <a:cs typeface="Arial"/>
              </a:rPr>
              <a:t>lock quotes</a:t>
            </a:r>
          </a:p>
          <a:p>
            <a:pPr>
              <a:lnSpc>
                <a:spcPct val="90000"/>
              </a:lnSpc>
            </a:pPr>
            <a:endParaRPr lang="en-US" sz="2000" dirty="0" smtClean="0">
              <a:solidFill>
                <a:schemeClr val="bg1"/>
              </a:solidFill>
              <a:latin typeface="Arial"/>
              <a:cs typeface="Arial"/>
            </a:endParaRPr>
          </a:p>
          <a:p>
            <a:pPr>
              <a:lnSpc>
                <a:spcPct val="90000"/>
              </a:lnSpc>
            </a:pPr>
            <a:endParaRPr lang="en-US" sz="3200" dirty="0">
              <a:solidFill>
                <a:schemeClr val="bg1"/>
              </a:solidFill>
              <a:latin typeface="Arial"/>
              <a:cs typeface="Arial"/>
            </a:endParaRPr>
          </a:p>
          <a:p>
            <a:pPr>
              <a:lnSpc>
                <a:spcPct val="90000"/>
              </a:lnSpc>
            </a:pPr>
            <a:endParaRPr lang="en-US" sz="7200" dirty="0" smtClean="0">
              <a:solidFill>
                <a:schemeClr val="bg1"/>
              </a:solidFill>
              <a:latin typeface="Arial"/>
              <a:cs typeface="Arial"/>
            </a:endParaRPr>
          </a:p>
          <a:p>
            <a:pPr>
              <a:lnSpc>
                <a:spcPct val="90000"/>
              </a:lnSpc>
            </a:pPr>
            <a:endParaRPr lang="en-US" sz="7200" dirty="0">
              <a:solidFill>
                <a:schemeClr val="bg1"/>
              </a:solidFill>
              <a:latin typeface="Arial"/>
              <a:cs typeface="Arial"/>
            </a:endParaRPr>
          </a:p>
        </p:txBody>
      </p:sp>
    </p:spTree>
    <p:extLst>
      <p:ext uri="{BB962C8B-B14F-4D97-AF65-F5344CB8AC3E}">
        <p14:creationId xmlns:p14="http://schemas.microsoft.com/office/powerpoint/2010/main" val="16717494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144000" cy="4583693"/>
          </a:xfrm>
          <a:prstGeom prst="rect">
            <a:avLst/>
          </a:prstGeom>
        </p:spPr>
      </p:pic>
    </p:spTree>
    <p:extLst>
      <p:ext uri="{BB962C8B-B14F-4D97-AF65-F5344CB8AC3E}">
        <p14:creationId xmlns:p14="http://schemas.microsoft.com/office/powerpoint/2010/main" val="708517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00" y="113762"/>
            <a:ext cx="7689877" cy="5836291"/>
          </a:xfrm>
          <a:prstGeom prst="rect">
            <a:avLst/>
          </a:prstGeom>
        </p:spPr>
      </p:pic>
    </p:spTree>
    <p:extLst>
      <p:ext uri="{BB962C8B-B14F-4D97-AF65-F5344CB8AC3E}">
        <p14:creationId xmlns:p14="http://schemas.microsoft.com/office/powerpoint/2010/main" val="6521640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95846"/>
            <a:ext cx="7563020" cy="5796953"/>
          </a:xfrm>
          <a:prstGeom prst="rect">
            <a:avLst/>
          </a:prstGeom>
        </p:spPr>
      </p:pic>
    </p:spTree>
    <p:extLst>
      <p:ext uri="{BB962C8B-B14F-4D97-AF65-F5344CB8AC3E}">
        <p14:creationId xmlns:p14="http://schemas.microsoft.com/office/powerpoint/2010/main" val="8565320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428" y="101600"/>
            <a:ext cx="6816782" cy="5461000"/>
          </a:xfrm>
          <a:prstGeom prst="rect">
            <a:avLst/>
          </a:prstGeom>
        </p:spPr>
      </p:pic>
    </p:spTree>
    <p:extLst>
      <p:ext uri="{BB962C8B-B14F-4D97-AF65-F5344CB8AC3E}">
        <p14:creationId xmlns:p14="http://schemas.microsoft.com/office/powerpoint/2010/main" val="85604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5600" y="1378495"/>
            <a:ext cx="8445499" cy="42222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1</a:t>
            </a:r>
          </a:p>
          <a:p>
            <a:pPr>
              <a:lnSpc>
                <a:spcPct val="90000"/>
              </a:lnSpc>
            </a:pPr>
            <a:endParaRPr lang="en-US" sz="3200" b="1" dirty="0" smtClean="0">
              <a:solidFill>
                <a:schemeClr val="bg1"/>
              </a:solidFill>
              <a:latin typeface="Arial"/>
              <a:cs typeface="Arial"/>
            </a:endParaRPr>
          </a:p>
          <a:p>
            <a:pPr>
              <a:lnSpc>
                <a:spcPct val="90000"/>
              </a:lnSpc>
            </a:pPr>
            <a:r>
              <a:rPr lang="en-US" sz="7200" dirty="0" smtClean="0">
                <a:solidFill>
                  <a:schemeClr val="bg1"/>
                </a:solidFill>
                <a:latin typeface="Arial"/>
                <a:cs typeface="Arial"/>
              </a:rPr>
              <a:t>How to add </a:t>
            </a:r>
          </a:p>
          <a:p>
            <a:pPr>
              <a:lnSpc>
                <a:spcPct val="90000"/>
              </a:lnSpc>
            </a:pPr>
            <a:r>
              <a:rPr lang="en-US" sz="7200" dirty="0" smtClean="0">
                <a:solidFill>
                  <a:schemeClr val="bg1"/>
                </a:solidFill>
                <a:latin typeface="Arial"/>
                <a:cs typeface="Arial"/>
              </a:rPr>
              <a:t>Text boxes</a:t>
            </a:r>
            <a:endParaRPr lang="en-US" sz="2000" dirty="0" smtClean="0">
              <a:solidFill>
                <a:schemeClr val="bg1"/>
              </a:solidFill>
              <a:latin typeface="Arial"/>
              <a:cs typeface="Arial"/>
            </a:endParaRPr>
          </a:p>
        </p:txBody>
      </p:sp>
    </p:spTree>
    <p:extLst>
      <p:ext uri="{BB962C8B-B14F-4D97-AF65-F5344CB8AC3E}">
        <p14:creationId xmlns:p14="http://schemas.microsoft.com/office/powerpoint/2010/main" val="1800269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300"/>
            <a:ext cx="9144000" cy="4289196"/>
          </a:xfrm>
          <a:prstGeom prst="rect">
            <a:avLst/>
          </a:prstGeom>
        </p:spPr>
      </p:pic>
    </p:spTree>
    <p:extLst>
      <p:ext uri="{BB962C8B-B14F-4D97-AF65-F5344CB8AC3E}">
        <p14:creationId xmlns:p14="http://schemas.microsoft.com/office/powerpoint/2010/main" val="11515138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3</a:t>
            </a:r>
          </a:p>
          <a:p>
            <a:pPr>
              <a:lnSpc>
                <a:spcPct val="90000"/>
              </a:lnSpc>
            </a:pPr>
            <a:endParaRPr lang="en-US" sz="3200" b="1" dirty="0" smtClean="0">
              <a:solidFill>
                <a:schemeClr val="bg1"/>
              </a:solidFill>
              <a:latin typeface="Arial"/>
              <a:cs typeface="Arial"/>
            </a:endParaRPr>
          </a:p>
          <a:p>
            <a:pPr>
              <a:lnSpc>
                <a:spcPct val="90000"/>
              </a:lnSpc>
            </a:pPr>
            <a:r>
              <a:rPr lang="en-US" sz="7200" dirty="0" smtClean="0">
                <a:solidFill>
                  <a:schemeClr val="bg1"/>
                </a:solidFill>
                <a:latin typeface="Arial"/>
                <a:cs typeface="Arial"/>
              </a:rPr>
              <a:t>How to add and style tables</a:t>
            </a:r>
            <a:endParaRPr lang="en-US" sz="6000" dirty="0" smtClean="0">
              <a:solidFill>
                <a:schemeClr val="bg1"/>
              </a:solidFill>
              <a:latin typeface="Arial"/>
              <a:cs typeface="Arial"/>
            </a:endParaRPr>
          </a:p>
          <a:p>
            <a:pPr>
              <a:lnSpc>
                <a:spcPct val="90000"/>
              </a:lnSpc>
            </a:pPr>
            <a:endParaRPr lang="en-US" sz="2000" dirty="0" smtClean="0">
              <a:solidFill>
                <a:schemeClr val="bg1"/>
              </a:solidFill>
              <a:latin typeface="Arial"/>
              <a:cs typeface="Arial"/>
            </a:endParaRPr>
          </a:p>
          <a:p>
            <a:pPr>
              <a:lnSpc>
                <a:spcPct val="90000"/>
              </a:lnSpc>
            </a:pPr>
            <a:endParaRPr lang="en-US" sz="3200" dirty="0">
              <a:solidFill>
                <a:schemeClr val="bg1"/>
              </a:solidFill>
              <a:latin typeface="Arial"/>
              <a:cs typeface="Arial"/>
            </a:endParaRPr>
          </a:p>
          <a:p>
            <a:pPr>
              <a:lnSpc>
                <a:spcPct val="90000"/>
              </a:lnSpc>
            </a:pPr>
            <a:endParaRPr lang="en-US" sz="7200" dirty="0" smtClean="0">
              <a:solidFill>
                <a:schemeClr val="bg1"/>
              </a:solidFill>
              <a:latin typeface="Arial"/>
              <a:cs typeface="Arial"/>
            </a:endParaRPr>
          </a:p>
          <a:p>
            <a:pPr>
              <a:lnSpc>
                <a:spcPct val="90000"/>
              </a:lnSpc>
            </a:pPr>
            <a:endParaRPr lang="en-US" sz="7200" dirty="0">
              <a:solidFill>
                <a:schemeClr val="bg1"/>
              </a:solidFill>
              <a:latin typeface="Arial"/>
              <a:cs typeface="Arial"/>
            </a:endParaRPr>
          </a:p>
        </p:txBody>
      </p:sp>
    </p:spTree>
    <p:extLst>
      <p:ext uri="{BB962C8B-B14F-4D97-AF65-F5344CB8AC3E}">
        <p14:creationId xmlns:p14="http://schemas.microsoft.com/office/powerpoint/2010/main" val="1552590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4555067"/>
          </a:xfrm>
          <a:prstGeom prst="rect">
            <a:avLst/>
          </a:prstGeom>
        </p:spPr>
      </p:pic>
    </p:spTree>
    <p:extLst>
      <p:ext uri="{BB962C8B-B14F-4D97-AF65-F5344CB8AC3E}">
        <p14:creationId xmlns:p14="http://schemas.microsoft.com/office/powerpoint/2010/main" val="1195474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478513"/>
            <a:ext cx="6413500" cy="5160288"/>
          </a:xfrm>
          <a:prstGeom prst="rect">
            <a:avLst/>
          </a:prstGeom>
        </p:spPr>
      </p:pic>
    </p:spTree>
    <p:extLst>
      <p:ext uri="{BB962C8B-B14F-4D97-AF65-F5344CB8AC3E}">
        <p14:creationId xmlns:p14="http://schemas.microsoft.com/office/powerpoint/2010/main" val="701863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300"/>
            <a:ext cx="9144000" cy="436763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500" y="4220889"/>
            <a:ext cx="6578600" cy="2063252"/>
          </a:xfrm>
          <a:prstGeom prst="rect">
            <a:avLst/>
          </a:prstGeom>
        </p:spPr>
      </p:pic>
    </p:spTree>
    <p:extLst>
      <p:ext uri="{BB962C8B-B14F-4D97-AF65-F5344CB8AC3E}">
        <p14:creationId xmlns:p14="http://schemas.microsoft.com/office/powerpoint/2010/main" val="1986167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540725"/>
            <a:ext cx="7543800" cy="35171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88900"/>
            <a:ext cx="4076700" cy="3707109"/>
          </a:xfrm>
          <a:prstGeom prst="rect">
            <a:avLst/>
          </a:prstGeom>
        </p:spPr>
      </p:pic>
    </p:spTree>
    <p:extLst>
      <p:ext uri="{BB962C8B-B14F-4D97-AF65-F5344CB8AC3E}">
        <p14:creationId xmlns:p14="http://schemas.microsoft.com/office/powerpoint/2010/main" val="7473901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152123"/>
            <a:ext cx="4576218" cy="341657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6100" y="2616200"/>
            <a:ext cx="4660900" cy="3289300"/>
          </a:xfrm>
          <a:prstGeom prst="rect">
            <a:avLst/>
          </a:prstGeom>
        </p:spPr>
      </p:pic>
    </p:spTree>
    <p:extLst>
      <p:ext uri="{BB962C8B-B14F-4D97-AF65-F5344CB8AC3E}">
        <p14:creationId xmlns:p14="http://schemas.microsoft.com/office/powerpoint/2010/main" val="553902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96" y="408444"/>
            <a:ext cx="6057900" cy="289355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2814" y="3441700"/>
            <a:ext cx="6320986" cy="2218044"/>
          </a:xfrm>
          <a:prstGeom prst="rect">
            <a:avLst/>
          </a:prstGeom>
        </p:spPr>
      </p:pic>
    </p:spTree>
    <p:extLst>
      <p:ext uri="{BB962C8B-B14F-4D97-AF65-F5344CB8AC3E}">
        <p14:creationId xmlns:p14="http://schemas.microsoft.com/office/powerpoint/2010/main" val="920619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100048"/>
            <a:ext cx="3594100" cy="2655851"/>
          </a:xfrm>
          <a:prstGeom prst="rect">
            <a:avLst/>
          </a:prstGeom>
          <a:ln w="19050">
            <a:solidFill>
              <a:srgbClr val="1C26DC"/>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3900" y="100048"/>
            <a:ext cx="3581400" cy="2764721"/>
          </a:xfrm>
          <a:prstGeom prst="rect">
            <a:avLst/>
          </a:prstGeom>
          <a:ln w="19050">
            <a:solidFill>
              <a:srgbClr val="FF0000"/>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724" y="3035210"/>
            <a:ext cx="3505976" cy="2750196"/>
          </a:xfrm>
          <a:prstGeom prst="rect">
            <a:avLst/>
          </a:prstGeom>
          <a:ln w="19050">
            <a:solidFill>
              <a:srgbClr val="41A336"/>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6679" y="3035210"/>
            <a:ext cx="4083623" cy="2750196"/>
          </a:xfrm>
          <a:prstGeom prst="rect">
            <a:avLst/>
          </a:prstGeom>
          <a:ln w="19050">
            <a:solidFill>
              <a:schemeClr val="accent4"/>
            </a:solidFill>
          </a:ln>
        </p:spPr>
      </p:pic>
      <p:sp>
        <p:nvSpPr>
          <p:cNvPr id="8" name="TextBox 7"/>
          <p:cNvSpPr txBox="1"/>
          <p:nvPr/>
        </p:nvSpPr>
        <p:spPr>
          <a:xfrm>
            <a:off x="3167991" y="2294234"/>
            <a:ext cx="527709" cy="461665"/>
          </a:xfrm>
          <a:prstGeom prst="rect">
            <a:avLst/>
          </a:prstGeom>
          <a:solidFill>
            <a:schemeClr val="accent1">
              <a:lumMod val="20000"/>
              <a:lumOff val="80000"/>
            </a:schemeClr>
          </a:solidFill>
          <a:ln w="12700">
            <a:solidFill>
              <a:schemeClr val="tx1"/>
            </a:solidFill>
          </a:ln>
        </p:spPr>
        <p:txBody>
          <a:bodyPr wrap="none" rtlCol="0">
            <a:spAutoFit/>
          </a:bodyPr>
          <a:lstStyle/>
          <a:p>
            <a:r>
              <a:rPr lang="en-US" sz="2400" b="1" dirty="0" smtClean="0">
                <a:latin typeface="Arial" charset="0"/>
                <a:ea typeface="Arial" charset="0"/>
                <a:cs typeface="Arial" charset="0"/>
              </a:rPr>
              <a:t>#1</a:t>
            </a:r>
            <a:endParaRPr lang="en-US" sz="2400" b="1" dirty="0">
              <a:latin typeface="Arial" charset="0"/>
              <a:ea typeface="Arial" charset="0"/>
              <a:cs typeface="Arial" charset="0"/>
            </a:endParaRPr>
          </a:p>
        </p:txBody>
      </p:sp>
      <p:sp>
        <p:nvSpPr>
          <p:cNvPr id="9" name="TextBox 8"/>
          <p:cNvSpPr txBox="1"/>
          <p:nvPr/>
        </p:nvSpPr>
        <p:spPr>
          <a:xfrm>
            <a:off x="7543800" y="2403104"/>
            <a:ext cx="571500" cy="461665"/>
          </a:xfrm>
          <a:prstGeom prst="rect">
            <a:avLst/>
          </a:prstGeom>
          <a:solidFill>
            <a:schemeClr val="accent6">
              <a:lumMod val="20000"/>
              <a:lumOff val="80000"/>
            </a:schemeClr>
          </a:solidFill>
          <a:ln w="12700">
            <a:solidFill>
              <a:schemeClr val="tx1"/>
            </a:solidFill>
          </a:ln>
        </p:spPr>
        <p:txBody>
          <a:bodyPr wrap="square" rtlCol="0">
            <a:spAutoFit/>
          </a:bodyPr>
          <a:lstStyle/>
          <a:p>
            <a:r>
              <a:rPr lang="en-US" sz="2400" b="1" dirty="0" smtClean="0">
                <a:latin typeface="Arial" charset="0"/>
                <a:ea typeface="Arial" charset="0"/>
                <a:cs typeface="Arial" charset="0"/>
              </a:rPr>
              <a:t>#2</a:t>
            </a:r>
            <a:endParaRPr lang="en-US" sz="2400" b="1" dirty="0">
              <a:latin typeface="Arial" charset="0"/>
              <a:ea typeface="Arial" charset="0"/>
              <a:cs typeface="Arial" charset="0"/>
            </a:endParaRPr>
          </a:p>
        </p:txBody>
      </p:sp>
      <p:sp>
        <p:nvSpPr>
          <p:cNvPr id="10" name="TextBox 9"/>
          <p:cNvSpPr txBox="1"/>
          <p:nvPr/>
        </p:nvSpPr>
        <p:spPr>
          <a:xfrm>
            <a:off x="189724" y="5323741"/>
            <a:ext cx="527709" cy="461665"/>
          </a:xfrm>
          <a:prstGeom prst="rect">
            <a:avLst/>
          </a:prstGeom>
          <a:solidFill>
            <a:schemeClr val="accent3">
              <a:lumMod val="20000"/>
              <a:lumOff val="80000"/>
            </a:schemeClr>
          </a:solidFill>
          <a:ln w="12700">
            <a:solidFill>
              <a:schemeClr val="tx1"/>
            </a:solidFill>
          </a:ln>
        </p:spPr>
        <p:txBody>
          <a:bodyPr wrap="none" rtlCol="0">
            <a:spAutoFit/>
          </a:bodyPr>
          <a:lstStyle/>
          <a:p>
            <a:r>
              <a:rPr lang="en-US" sz="2400" b="1" dirty="0" smtClean="0">
                <a:latin typeface="Arial" charset="0"/>
                <a:ea typeface="Arial" charset="0"/>
                <a:cs typeface="Arial" charset="0"/>
              </a:rPr>
              <a:t>#3</a:t>
            </a:r>
            <a:endParaRPr lang="en-US" sz="2400" b="1" dirty="0">
              <a:latin typeface="Arial" charset="0"/>
              <a:ea typeface="Arial" charset="0"/>
              <a:cs typeface="Arial" charset="0"/>
            </a:endParaRPr>
          </a:p>
        </p:txBody>
      </p:sp>
      <p:sp>
        <p:nvSpPr>
          <p:cNvPr id="11" name="TextBox 10"/>
          <p:cNvSpPr txBox="1"/>
          <p:nvPr/>
        </p:nvSpPr>
        <p:spPr>
          <a:xfrm>
            <a:off x="7671503" y="5323741"/>
            <a:ext cx="558799" cy="461665"/>
          </a:xfrm>
          <a:prstGeom prst="rect">
            <a:avLst/>
          </a:prstGeom>
          <a:solidFill>
            <a:schemeClr val="accent4">
              <a:lumMod val="20000"/>
              <a:lumOff val="80000"/>
            </a:schemeClr>
          </a:solidFill>
          <a:ln w="12700">
            <a:solidFill>
              <a:schemeClr val="tx1"/>
            </a:solidFill>
          </a:ln>
        </p:spPr>
        <p:txBody>
          <a:bodyPr wrap="square" rtlCol="0">
            <a:spAutoFit/>
          </a:bodyPr>
          <a:lstStyle/>
          <a:p>
            <a:r>
              <a:rPr lang="en-US" sz="2400" b="1" dirty="0" smtClean="0">
                <a:latin typeface="Arial" charset="0"/>
                <a:ea typeface="Arial" charset="0"/>
                <a:cs typeface="Arial" charset="0"/>
              </a:rPr>
              <a:t>#4</a:t>
            </a:r>
            <a:endParaRPr lang="en-US" sz="2400" b="1" dirty="0">
              <a:latin typeface="Arial" charset="0"/>
              <a:ea typeface="Arial" charset="0"/>
              <a:cs typeface="Arial" charset="0"/>
            </a:endParaRPr>
          </a:p>
        </p:txBody>
      </p:sp>
    </p:spTree>
    <p:extLst>
      <p:ext uri="{BB962C8B-B14F-4D97-AF65-F5344CB8AC3E}">
        <p14:creationId xmlns:p14="http://schemas.microsoft.com/office/powerpoint/2010/main" val="2371582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1" y="64414"/>
            <a:ext cx="3632199" cy="2448173"/>
          </a:xfrm>
          <a:prstGeom prst="rect">
            <a:avLst/>
          </a:prstGeom>
          <a:ln w="19050">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900" y="2758868"/>
            <a:ext cx="3594100" cy="3034492"/>
          </a:xfrm>
          <a:prstGeom prst="rect">
            <a:avLst/>
          </a:prstGeom>
          <a:ln w="19050">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4200" y="991047"/>
            <a:ext cx="4419600" cy="3847652"/>
          </a:xfrm>
          <a:prstGeom prst="rect">
            <a:avLst/>
          </a:prstGeom>
          <a:ln w="19050">
            <a:solidFill>
              <a:schemeClr val="tx1"/>
            </a:solidFill>
          </a:ln>
        </p:spPr>
      </p:pic>
      <p:sp>
        <p:nvSpPr>
          <p:cNvPr id="5" name="TextBox 4"/>
          <p:cNvSpPr txBox="1"/>
          <p:nvPr/>
        </p:nvSpPr>
        <p:spPr>
          <a:xfrm>
            <a:off x="3282291" y="2050922"/>
            <a:ext cx="527709" cy="461665"/>
          </a:xfrm>
          <a:prstGeom prst="rect">
            <a:avLst/>
          </a:prstGeom>
          <a:solidFill>
            <a:schemeClr val="bg1">
              <a:lumMod val="85000"/>
            </a:schemeClr>
          </a:solidFill>
          <a:ln w="12700">
            <a:solidFill>
              <a:schemeClr val="tx1"/>
            </a:solidFill>
          </a:ln>
        </p:spPr>
        <p:txBody>
          <a:bodyPr wrap="none" rtlCol="0">
            <a:spAutoFit/>
          </a:bodyPr>
          <a:lstStyle/>
          <a:p>
            <a:r>
              <a:rPr lang="en-US" sz="2400" b="1" dirty="0" smtClean="0">
                <a:latin typeface="Arial" charset="0"/>
                <a:ea typeface="Arial" charset="0"/>
                <a:cs typeface="Arial" charset="0"/>
              </a:rPr>
              <a:t>#1</a:t>
            </a:r>
            <a:endParaRPr lang="en-US" sz="2400" b="1" dirty="0">
              <a:latin typeface="Arial" charset="0"/>
              <a:ea typeface="Arial" charset="0"/>
              <a:cs typeface="Arial" charset="0"/>
            </a:endParaRPr>
          </a:p>
        </p:txBody>
      </p:sp>
      <p:sp>
        <p:nvSpPr>
          <p:cNvPr id="6" name="TextBox 5"/>
          <p:cNvSpPr txBox="1"/>
          <p:nvPr/>
        </p:nvSpPr>
        <p:spPr>
          <a:xfrm>
            <a:off x="8242300" y="4377034"/>
            <a:ext cx="571500" cy="461665"/>
          </a:xfrm>
          <a:prstGeom prst="rect">
            <a:avLst/>
          </a:prstGeom>
          <a:solidFill>
            <a:schemeClr val="bg1">
              <a:lumMod val="85000"/>
            </a:schemeClr>
          </a:solidFill>
          <a:ln w="12700">
            <a:solidFill>
              <a:schemeClr val="tx1"/>
            </a:solidFill>
          </a:ln>
        </p:spPr>
        <p:txBody>
          <a:bodyPr wrap="square" rtlCol="0">
            <a:spAutoFit/>
          </a:bodyPr>
          <a:lstStyle/>
          <a:p>
            <a:r>
              <a:rPr lang="en-US" sz="2400" b="1" dirty="0" smtClean="0">
                <a:latin typeface="Arial" charset="0"/>
                <a:ea typeface="Arial" charset="0"/>
                <a:cs typeface="Arial" charset="0"/>
              </a:rPr>
              <a:t>#2</a:t>
            </a:r>
            <a:endParaRPr lang="en-US" sz="2400" b="1" dirty="0">
              <a:latin typeface="Arial" charset="0"/>
              <a:ea typeface="Arial" charset="0"/>
              <a:cs typeface="Arial" charset="0"/>
            </a:endParaRPr>
          </a:p>
        </p:txBody>
      </p:sp>
      <p:sp>
        <p:nvSpPr>
          <p:cNvPr id="7" name="TextBox 6"/>
          <p:cNvSpPr txBox="1"/>
          <p:nvPr/>
        </p:nvSpPr>
        <p:spPr>
          <a:xfrm>
            <a:off x="3310536" y="5331695"/>
            <a:ext cx="527709" cy="461665"/>
          </a:xfrm>
          <a:prstGeom prst="rect">
            <a:avLst/>
          </a:prstGeom>
          <a:solidFill>
            <a:schemeClr val="bg1">
              <a:lumMod val="85000"/>
            </a:schemeClr>
          </a:solidFill>
          <a:ln w="12700">
            <a:solidFill>
              <a:schemeClr val="tx1"/>
            </a:solidFill>
          </a:ln>
        </p:spPr>
        <p:txBody>
          <a:bodyPr wrap="none" rtlCol="0">
            <a:spAutoFit/>
          </a:bodyPr>
          <a:lstStyle/>
          <a:p>
            <a:r>
              <a:rPr lang="en-US" sz="2400" b="1" dirty="0" smtClean="0">
                <a:latin typeface="Arial" charset="0"/>
                <a:ea typeface="Arial" charset="0"/>
                <a:cs typeface="Arial" charset="0"/>
              </a:rPr>
              <a:t>#3</a:t>
            </a:r>
            <a:endParaRPr lang="en-US" sz="2400" b="1" dirty="0">
              <a:latin typeface="Arial" charset="0"/>
              <a:ea typeface="Arial" charset="0"/>
              <a:cs typeface="Arial" charset="0"/>
            </a:endParaRPr>
          </a:p>
        </p:txBody>
      </p:sp>
    </p:spTree>
    <p:extLst>
      <p:ext uri="{BB962C8B-B14F-4D97-AF65-F5344CB8AC3E}">
        <p14:creationId xmlns:p14="http://schemas.microsoft.com/office/powerpoint/2010/main" val="1435296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400"/>
            <a:ext cx="9144000" cy="5894094"/>
          </a:xfrm>
          <a:prstGeom prst="rect">
            <a:avLst/>
          </a:prstGeom>
        </p:spPr>
      </p:pic>
    </p:spTree>
    <p:extLst>
      <p:ext uri="{BB962C8B-B14F-4D97-AF65-F5344CB8AC3E}">
        <p14:creationId xmlns:p14="http://schemas.microsoft.com/office/powerpoint/2010/main" val="1332947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0"/>
            <a:ext cx="8265863" cy="6858000"/>
          </a:xfrm>
          <a:prstGeom prst="rect">
            <a:avLst/>
          </a:prstGeom>
        </p:spPr>
      </p:pic>
    </p:spTree>
    <p:extLst>
      <p:ext uri="{BB962C8B-B14F-4D97-AF65-F5344CB8AC3E}">
        <p14:creationId xmlns:p14="http://schemas.microsoft.com/office/powerpoint/2010/main" val="9157027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a:t>
            </a:r>
            <a:r>
              <a:rPr lang="en-US" sz="6000" b="1" dirty="0">
                <a:solidFill>
                  <a:srgbClr val="FFFF00"/>
                </a:solidFill>
                <a:latin typeface="Arial"/>
                <a:cs typeface="Arial"/>
              </a:rPr>
              <a:t>4</a:t>
            </a:r>
            <a:endParaRPr lang="en-US" sz="6000" b="1" dirty="0" smtClean="0">
              <a:solidFill>
                <a:srgbClr val="FFFF00"/>
              </a:solidFill>
              <a:latin typeface="Arial"/>
              <a:cs typeface="Arial"/>
            </a:endParaRPr>
          </a:p>
          <a:p>
            <a:pPr>
              <a:lnSpc>
                <a:spcPct val="90000"/>
              </a:lnSpc>
            </a:pPr>
            <a:endParaRPr lang="en-US" sz="3200" b="1" dirty="0" smtClean="0">
              <a:solidFill>
                <a:schemeClr val="bg1"/>
              </a:solidFill>
              <a:latin typeface="Arial"/>
              <a:cs typeface="Arial"/>
            </a:endParaRPr>
          </a:p>
          <a:p>
            <a:pPr>
              <a:lnSpc>
                <a:spcPct val="90000"/>
              </a:lnSpc>
            </a:pPr>
            <a:r>
              <a:rPr lang="en-US" sz="7200" dirty="0" smtClean="0">
                <a:solidFill>
                  <a:schemeClr val="bg1"/>
                </a:solidFill>
                <a:latin typeface="Arial"/>
                <a:cs typeface="Arial"/>
              </a:rPr>
              <a:t>How to add</a:t>
            </a:r>
          </a:p>
          <a:p>
            <a:pPr>
              <a:lnSpc>
                <a:spcPct val="90000"/>
              </a:lnSpc>
            </a:pPr>
            <a:r>
              <a:rPr lang="en-US" sz="7200" dirty="0" smtClean="0">
                <a:solidFill>
                  <a:schemeClr val="bg1"/>
                </a:solidFill>
                <a:latin typeface="Arial"/>
                <a:cs typeface="Arial"/>
              </a:rPr>
              <a:t> bulleted and numbered lists</a:t>
            </a:r>
          </a:p>
          <a:p>
            <a:pPr>
              <a:lnSpc>
                <a:spcPct val="90000"/>
              </a:lnSpc>
            </a:pPr>
            <a:endParaRPr lang="en-US" sz="3200" dirty="0">
              <a:solidFill>
                <a:schemeClr val="bg1"/>
              </a:solidFill>
              <a:latin typeface="Arial"/>
              <a:cs typeface="Arial"/>
            </a:endParaRPr>
          </a:p>
          <a:p>
            <a:pPr>
              <a:lnSpc>
                <a:spcPct val="90000"/>
              </a:lnSpc>
            </a:pPr>
            <a:endParaRPr lang="en-US" sz="7200" dirty="0" smtClean="0">
              <a:solidFill>
                <a:schemeClr val="bg1"/>
              </a:solidFill>
              <a:latin typeface="Arial"/>
              <a:cs typeface="Arial"/>
            </a:endParaRPr>
          </a:p>
          <a:p>
            <a:pPr>
              <a:lnSpc>
                <a:spcPct val="90000"/>
              </a:lnSpc>
            </a:pPr>
            <a:endParaRPr lang="en-US" sz="7200" dirty="0">
              <a:solidFill>
                <a:schemeClr val="bg1"/>
              </a:solidFill>
              <a:latin typeface="Arial"/>
              <a:cs typeface="Arial"/>
            </a:endParaRPr>
          </a:p>
        </p:txBody>
      </p:sp>
    </p:spTree>
    <p:extLst>
      <p:ext uri="{BB962C8B-B14F-4D97-AF65-F5344CB8AC3E}">
        <p14:creationId xmlns:p14="http://schemas.microsoft.com/office/powerpoint/2010/main" val="2374802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880"/>
            <a:ext cx="9144000" cy="29163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97200"/>
            <a:ext cx="9144000" cy="2874160"/>
          </a:xfrm>
          <a:prstGeom prst="rect">
            <a:avLst/>
          </a:prstGeom>
        </p:spPr>
      </p:pic>
    </p:spTree>
    <p:extLst>
      <p:ext uri="{BB962C8B-B14F-4D97-AF65-F5344CB8AC3E}">
        <p14:creationId xmlns:p14="http://schemas.microsoft.com/office/powerpoint/2010/main" val="820397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597259"/>
          </a:xfrm>
          <a:prstGeom prst="rect">
            <a:avLst/>
          </a:prstGeom>
        </p:spPr>
      </p:pic>
    </p:spTree>
    <p:extLst>
      <p:ext uri="{BB962C8B-B14F-4D97-AF65-F5344CB8AC3E}">
        <p14:creationId xmlns:p14="http://schemas.microsoft.com/office/powerpoint/2010/main" val="1646640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6300"/>
            <a:ext cx="9144000" cy="3825551"/>
          </a:xfrm>
          <a:prstGeom prst="rect">
            <a:avLst/>
          </a:prstGeom>
        </p:spPr>
      </p:pic>
    </p:spTree>
    <p:extLst>
      <p:ext uri="{BB962C8B-B14F-4D97-AF65-F5344CB8AC3E}">
        <p14:creationId xmlns:p14="http://schemas.microsoft.com/office/powerpoint/2010/main" val="1928026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37451"/>
          </a:xfrm>
          <a:prstGeom prst="rect">
            <a:avLst/>
          </a:prstGeom>
        </p:spPr>
      </p:pic>
    </p:spTree>
    <p:extLst>
      <p:ext uri="{BB962C8B-B14F-4D97-AF65-F5344CB8AC3E}">
        <p14:creationId xmlns:p14="http://schemas.microsoft.com/office/powerpoint/2010/main" val="1560370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2100"/>
            <a:ext cx="9144000" cy="4793038"/>
          </a:xfrm>
          <a:prstGeom prst="rect">
            <a:avLst/>
          </a:prstGeom>
        </p:spPr>
      </p:pic>
    </p:spTree>
    <p:extLst>
      <p:ext uri="{BB962C8B-B14F-4D97-AF65-F5344CB8AC3E}">
        <p14:creationId xmlns:p14="http://schemas.microsoft.com/office/powerpoint/2010/main" val="767299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400"/>
            <a:ext cx="9144000" cy="5297531"/>
          </a:xfrm>
          <a:prstGeom prst="rect">
            <a:avLst/>
          </a:prstGeom>
        </p:spPr>
      </p:pic>
    </p:spTree>
    <p:extLst>
      <p:ext uri="{BB962C8B-B14F-4D97-AF65-F5344CB8AC3E}">
        <p14:creationId xmlns:p14="http://schemas.microsoft.com/office/powerpoint/2010/main" val="11100814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5625296"/>
          </a:xfrm>
          <a:prstGeom prst="rect">
            <a:avLst/>
          </a:prstGeom>
        </p:spPr>
      </p:pic>
    </p:spTree>
    <p:extLst>
      <p:ext uri="{BB962C8B-B14F-4D97-AF65-F5344CB8AC3E}">
        <p14:creationId xmlns:p14="http://schemas.microsoft.com/office/powerpoint/2010/main" val="1683594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100"/>
            <a:ext cx="9144000" cy="5484091"/>
          </a:xfrm>
          <a:prstGeom prst="rect">
            <a:avLst/>
          </a:prstGeom>
        </p:spPr>
      </p:pic>
    </p:spTree>
    <p:extLst>
      <p:ext uri="{BB962C8B-B14F-4D97-AF65-F5344CB8AC3E}">
        <p14:creationId xmlns:p14="http://schemas.microsoft.com/office/powerpoint/2010/main" val="925270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7600"/>
            <a:ext cx="9144000" cy="3502162"/>
          </a:xfrm>
          <a:prstGeom prst="rect">
            <a:avLst/>
          </a:prstGeom>
        </p:spPr>
      </p:pic>
    </p:spTree>
    <p:extLst>
      <p:ext uri="{BB962C8B-B14F-4D97-AF65-F5344CB8AC3E}">
        <p14:creationId xmlns:p14="http://schemas.microsoft.com/office/powerpoint/2010/main" val="15549881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900"/>
            <a:ext cx="9144000" cy="5518727"/>
          </a:xfrm>
          <a:prstGeom prst="rect">
            <a:avLst/>
          </a:prstGeom>
        </p:spPr>
      </p:pic>
    </p:spTree>
    <p:extLst>
      <p:ext uri="{BB962C8B-B14F-4D97-AF65-F5344CB8AC3E}">
        <p14:creationId xmlns:p14="http://schemas.microsoft.com/office/powerpoint/2010/main" val="113246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600"/>
            <a:ext cx="9144000" cy="5841347"/>
          </a:xfrm>
          <a:prstGeom prst="rect">
            <a:avLst/>
          </a:prstGeom>
        </p:spPr>
      </p:pic>
    </p:spTree>
    <p:extLst>
      <p:ext uri="{BB962C8B-B14F-4D97-AF65-F5344CB8AC3E}">
        <p14:creationId xmlns:p14="http://schemas.microsoft.com/office/powerpoint/2010/main" val="671565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5935990"/>
          </a:xfrm>
          <a:prstGeom prst="rect">
            <a:avLst/>
          </a:prstGeom>
        </p:spPr>
      </p:pic>
    </p:spTree>
    <p:extLst>
      <p:ext uri="{BB962C8B-B14F-4D97-AF65-F5344CB8AC3E}">
        <p14:creationId xmlns:p14="http://schemas.microsoft.com/office/powerpoint/2010/main" val="19773649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9400"/>
            <a:ext cx="9144000" cy="5998930"/>
          </a:xfrm>
          <a:prstGeom prst="rect">
            <a:avLst/>
          </a:prstGeom>
        </p:spPr>
      </p:pic>
    </p:spTree>
    <p:extLst>
      <p:ext uri="{BB962C8B-B14F-4D97-AF65-F5344CB8AC3E}">
        <p14:creationId xmlns:p14="http://schemas.microsoft.com/office/powerpoint/2010/main" val="786446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9144000" cy="4566472"/>
          </a:xfrm>
          <a:prstGeom prst="rect">
            <a:avLst/>
          </a:prstGeom>
        </p:spPr>
      </p:pic>
    </p:spTree>
    <p:extLst>
      <p:ext uri="{BB962C8B-B14F-4D97-AF65-F5344CB8AC3E}">
        <p14:creationId xmlns:p14="http://schemas.microsoft.com/office/powerpoint/2010/main" val="1904337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54" y="-1"/>
            <a:ext cx="7662246" cy="6030861"/>
          </a:xfrm>
          <a:prstGeom prst="rect">
            <a:avLst/>
          </a:prstGeom>
        </p:spPr>
      </p:pic>
    </p:spTree>
    <p:extLst>
      <p:ext uri="{BB962C8B-B14F-4D97-AF65-F5344CB8AC3E}">
        <p14:creationId xmlns:p14="http://schemas.microsoft.com/office/powerpoint/2010/main" val="11266484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100"/>
            <a:ext cx="9144000" cy="3915537"/>
          </a:xfrm>
          <a:prstGeom prst="rect">
            <a:avLst/>
          </a:prstGeom>
        </p:spPr>
      </p:pic>
    </p:spTree>
    <p:extLst>
      <p:ext uri="{BB962C8B-B14F-4D97-AF65-F5344CB8AC3E}">
        <p14:creationId xmlns:p14="http://schemas.microsoft.com/office/powerpoint/2010/main" val="13158113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9144000" cy="4583693"/>
          </a:xfrm>
          <a:prstGeom prst="rect">
            <a:avLst/>
          </a:prstGeom>
        </p:spPr>
      </p:pic>
    </p:spTree>
    <p:extLst>
      <p:ext uri="{BB962C8B-B14F-4D97-AF65-F5344CB8AC3E}">
        <p14:creationId xmlns:p14="http://schemas.microsoft.com/office/powerpoint/2010/main" val="8688643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5215467"/>
          </a:xfrm>
          <a:prstGeom prst="rect">
            <a:avLst/>
          </a:prstGeom>
        </p:spPr>
      </p:pic>
    </p:spTree>
    <p:extLst>
      <p:ext uri="{BB962C8B-B14F-4D97-AF65-F5344CB8AC3E}">
        <p14:creationId xmlns:p14="http://schemas.microsoft.com/office/powerpoint/2010/main" val="9687874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6600"/>
            <a:ext cx="9144000" cy="5379440"/>
          </a:xfrm>
          <a:prstGeom prst="rect">
            <a:avLst/>
          </a:prstGeom>
        </p:spPr>
      </p:pic>
    </p:spTree>
    <p:extLst>
      <p:ext uri="{BB962C8B-B14F-4D97-AF65-F5344CB8AC3E}">
        <p14:creationId xmlns:p14="http://schemas.microsoft.com/office/powerpoint/2010/main" val="156889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5200"/>
            <a:ext cx="9144000" cy="3546399"/>
          </a:xfrm>
          <a:prstGeom prst="rect">
            <a:avLst/>
          </a:prstGeom>
        </p:spPr>
      </p:pic>
    </p:spTree>
    <p:extLst>
      <p:ext uri="{BB962C8B-B14F-4D97-AF65-F5344CB8AC3E}">
        <p14:creationId xmlns:p14="http://schemas.microsoft.com/office/powerpoint/2010/main" val="4069174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800"/>
            <a:ext cx="9144000" cy="6494585"/>
          </a:xfrm>
          <a:prstGeom prst="rect">
            <a:avLst/>
          </a:prstGeom>
        </p:spPr>
      </p:pic>
    </p:spTree>
    <p:extLst>
      <p:ext uri="{BB962C8B-B14F-4D97-AF65-F5344CB8AC3E}">
        <p14:creationId xmlns:p14="http://schemas.microsoft.com/office/powerpoint/2010/main" val="1151039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400" y="218038"/>
            <a:ext cx="5019786" cy="5954162"/>
          </a:xfrm>
          <a:prstGeom prst="rect">
            <a:avLst/>
          </a:prstGeom>
        </p:spPr>
      </p:pic>
    </p:spTree>
    <p:extLst>
      <p:ext uri="{BB962C8B-B14F-4D97-AF65-F5344CB8AC3E}">
        <p14:creationId xmlns:p14="http://schemas.microsoft.com/office/powerpoint/2010/main" val="13594009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a:t>
            </a:r>
            <a:r>
              <a:rPr lang="en-US" sz="6000" b="1" dirty="0">
                <a:solidFill>
                  <a:srgbClr val="FFFF00"/>
                </a:solidFill>
                <a:latin typeface="Arial"/>
                <a:cs typeface="Arial"/>
              </a:rPr>
              <a:t>5</a:t>
            </a:r>
            <a:endParaRPr lang="en-US" sz="6000" b="1" dirty="0" smtClean="0">
              <a:solidFill>
                <a:srgbClr val="FFFF00"/>
              </a:solidFill>
              <a:latin typeface="Arial"/>
              <a:cs typeface="Arial"/>
            </a:endParaRPr>
          </a:p>
          <a:p>
            <a:pPr>
              <a:lnSpc>
                <a:spcPct val="90000"/>
              </a:lnSpc>
            </a:pPr>
            <a:endParaRPr lang="en-US" sz="3200" b="1" dirty="0" smtClean="0">
              <a:solidFill>
                <a:schemeClr val="bg1"/>
              </a:solidFill>
              <a:latin typeface="Arial"/>
              <a:cs typeface="Arial"/>
            </a:endParaRPr>
          </a:p>
          <a:p>
            <a:pPr>
              <a:lnSpc>
                <a:spcPct val="90000"/>
              </a:lnSpc>
            </a:pPr>
            <a:r>
              <a:rPr lang="en-US" sz="7200" dirty="0">
                <a:solidFill>
                  <a:schemeClr val="bg1"/>
                </a:solidFill>
                <a:latin typeface="Arial"/>
                <a:cs typeface="Arial"/>
              </a:rPr>
              <a:t>H</a:t>
            </a:r>
            <a:r>
              <a:rPr lang="en-US" sz="7200" dirty="0" smtClean="0">
                <a:solidFill>
                  <a:schemeClr val="bg1"/>
                </a:solidFill>
                <a:latin typeface="Arial"/>
                <a:cs typeface="Arial"/>
              </a:rPr>
              <a:t>ow to link text</a:t>
            </a:r>
          </a:p>
          <a:p>
            <a:pPr>
              <a:lnSpc>
                <a:spcPct val="90000"/>
              </a:lnSpc>
            </a:pPr>
            <a:endParaRPr lang="en-US" sz="3200" dirty="0">
              <a:solidFill>
                <a:schemeClr val="bg1"/>
              </a:solidFill>
              <a:latin typeface="Arial"/>
              <a:cs typeface="Arial"/>
            </a:endParaRPr>
          </a:p>
          <a:p>
            <a:pPr>
              <a:lnSpc>
                <a:spcPct val="90000"/>
              </a:lnSpc>
            </a:pPr>
            <a:endParaRPr lang="en-US" sz="7200" dirty="0" smtClean="0">
              <a:solidFill>
                <a:schemeClr val="bg1"/>
              </a:solidFill>
              <a:latin typeface="Arial"/>
              <a:cs typeface="Arial"/>
            </a:endParaRPr>
          </a:p>
          <a:p>
            <a:pPr>
              <a:lnSpc>
                <a:spcPct val="90000"/>
              </a:lnSpc>
            </a:pPr>
            <a:endParaRPr lang="en-US" sz="7200" dirty="0">
              <a:solidFill>
                <a:schemeClr val="bg1"/>
              </a:solidFill>
              <a:latin typeface="Arial"/>
              <a:cs typeface="Arial"/>
            </a:endParaRPr>
          </a:p>
        </p:txBody>
      </p:sp>
    </p:spTree>
    <p:extLst>
      <p:ext uri="{BB962C8B-B14F-4D97-AF65-F5344CB8AC3E}">
        <p14:creationId xmlns:p14="http://schemas.microsoft.com/office/powerpoint/2010/main" val="11605992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0"/>
            <a:ext cx="9144000" cy="29545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08300"/>
            <a:ext cx="9144000" cy="2973563"/>
          </a:xfrm>
          <a:prstGeom prst="rect">
            <a:avLst/>
          </a:prstGeom>
        </p:spPr>
      </p:pic>
    </p:spTree>
    <p:extLst>
      <p:ext uri="{BB962C8B-B14F-4D97-AF65-F5344CB8AC3E}">
        <p14:creationId xmlns:p14="http://schemas.microsoft.com/office/powerpoint/2010/main" val="639973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9144000" cy="5162072"/>
          </a:xfrm>
          <a:prstGeom prst="rect">
            <a:avLst/>
          </a:prstGeom>
        </p:spPr>
      </p:pic>
    </p:spTree>
    <p:extLst>
      <p:ext uri="{BB962C8B-B14F-4D97-AF65-F5344CB8AC3E}">
        <p14:creationId xmlns:p14="http://schemas.microsoft.com/office/powerpoint/2010/main" val="409570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9900"/>
            <a:ext cx="9144000" cy="4006392"/>
          </a:xfrm>
          <a:prstGeom prst="rect">
            <a:avLst/>
          </a:prstGeom>
        </p:spPr>
      </p:pic>
    </p:spTree>
    <p:extLst>
      <p:ext uri="{BB962C8B-B14F-4D97-AF65-F5344CB8AC3E}">
        <p14:creationId xmlns:p14="http://schemas.microsoft.com/office/powerpoint/2010/main" val="11372347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4137454"/>
            <a:ext cx="9093200" cy="1473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01379"/>
            <a:ext cx="9144000" cy="14704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 y="190500"/>
            <a:ext cx="9144000" cy="1329359"/>
          </a:xfrm>
          <a:prstGeom prst="rect">
            <a:avLst/>
          </a:prstGeom>
        </p:spPr>
      </p:pic>
    </p:spTree>
    <p:extLst>
      <p:ext uri="{BB962C8B-B14F-4D97-AF65-F5344CB8AC3E}">
        <p14:creationId xmlns:p14="http://schemas.microsoft.com/office/powerpoint/2010/main" val="8996992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5500"/>
            <a:ext cx="9144000" cy="5194877"/>
          </a:xfrm>
          <a:prstGeom prst="rect">
            <a:avLst/>
          </a:prstGeom>
        </p:spPr>
      </p:pic>
    </p:spTree>
    <p:extLst>
      <p:ext uri="{BB962C8B-B14F-4D97-AF65-F5344CB8AC3E}">
        <p14:creationId xmlns:p14="http://schemas.microsoft.com/office/powerpoint/2010/main" val="3381700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00"/>
            <a:ext cx="9144000" cy="4420609"/>
          </a:xfrm>
          <a:prstGeom prst="rect">
            <a:avLst/>
          </a:prstGeom>
        </p:spPr>
      </p:pic>
    </p:spTree>
    <p:extLst>
      <p:ext uri="{BB962C8B-B14F-4D97-AF65-F5344CB8AC3E}">
        <p14:creationId xmlns:p14="http://schemas.microsoft.com/office/powerpoint/2010/main" val="18843744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300"/>
            <a:ext cx="9144000" cy="134506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59200"/>
            <a:ext cx="9144000" cy="1220828"/>
          </a:xfrm>
          <a:prstGeom prst="rect">
            <a:avLst/>
          </a:prstGeom>
        </p:spPr>
      </p:pic>
    </p:spTree>
    <p:extLst>
      <p:ext uri="{BB962C8B-B14F-4D97-AF65-F5344CB8AC3E}">
        <p14:creationId xmlns:p14="http://schemas.microsoft.com/office/powerpoint/2010/main" val="631774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9144000" cy="3489452"/>
          </a:xfrm>
          <a:prstGeom prst="rect">
            <a:avLst/>
          </a:prstGeom>
        </p:spPr>
      </p:pic>
    </p:spTree>
    <p:extLst>
      <p:ext uri="{BB962C8B-B14F-4D97-AF65-F5344CB8AC3E}">
        <p14:creationId xmlns:p14="http://schemas.microsoft.com/office/powerpoint/2010/main" val="1522097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622300"/>
            <a:ext cx="9144000" cy="3541116"/>
          </a:xfrm>
          <a:prstGeom prst="rect">
            <a:avLst/>
          </a:prstGeom>
        </p:spPr>
      </p:pic>
    </p:spTree>
    <p:extLst>
      <p:ext uri="{BB962C8B-B14F-4D97-AF65-F5344CB8AC3E}">
        <p14:creationId xmlns:p14="http://schemas.microsoft.com/office/powerpoint/2010/main" val="16526842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3600"/>
            <a:ext cx="9144000" cy="3736508"/>
          </a:xfrm>
          <a:prstGeom prst="rect">
            <a:avLst/>
          </a:prstGeom>
        </p:spPr>
      </p:pic>
    </p:spTree>
    <p:extLst>
      <p:ext uri="{BB962C8B-B14F-4D97-AF65-F5344CB8AC3E}">
        <p14:creationId xmlns:p14="http://schemas.microsoft.com/office/powerpoint/2010/main" val="11108171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219404"/>
          </a:xfrm>
          <a:prstGeom prst="rect">
            <a:avLst/>
          </a:prstGeom>
        </p:spPr>
      </p:pic>
    </p:spTree>
    <p:extLst>
      <p:ext uri="{BB962C8B-B14F-4D97-AF65-F5344CB8AC3E}">
        <p14:creationId xmlns:p14="http://schemas.microsoft.com/office/powerpoint/2010/main" val="14302276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600"/>
            <a:ext cx="9144000" cy="4166131"/>
          </a:xfrm>
          <a:prstGeom prst="rect">
            <a:avLst/>
          </a:prstGeom>
        </p:spPr>
      </p:pic>
    </p:spTree>
    <p:extLst>
      <p:ext uri="{BB962C8B-B14F-4D97-AF65-F5344CB8AC3E}">
        <p14:creationId xmlns:p14="http://schemas.microsoft.com/office/powerpoint/2010/main" val="532828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700" y="158618"/>
            <a:ext cx="6019800" cy="5828517"/>
          </a:xfrm>
          <a:prstGeom prst="rect">
            <a:avLst/>
          </a:prstGeom>
        </p:spPr>
      </p:pic>
    </p:spTree>
    <p:extLst>
      <p:ext uri="{BB962C8B-B14F-4D97-AF65-F5344CB8AC3E}">
        <p14:creationId xmlns:p14="http://schemas.microsoft.com/office/powerpoint/2010/main" val="2772244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670" y="241300"/>
            <a:ext cx="6021349" cy="5715000"/>
          </a:xfrm>
          <a:prstGeom prst="rect">
            <a:avLst/>
          </a:prstGeom>
        </p:spPr>
      </p:pic>
    </p:spTree>
    <p:extLst>
      <p:ext uri="{BB962C8B-B14F-4D97-AF65-F5344CB8AC3E}">
        <p14:creationId xmlns:p14="http://schemas.microsoft.com/office/powerpoint/2010/main" val="13839745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24" y="152400"/>
            <a:ext cx="5994375" cy="5803900"/>
          </a:xfrm>
          <a:prstGeom prst="rect">
            <a:avLst/>
          </a:prstGeom>
        </p:spPr>
      </p:pic>
    </p:spTree>
    <p:extLst>
      <p:ext uri="{BB962C8B-B14F-4D97-AF65-F5344CB8AC3E}">
        <p14:creationId xmlns:p14="http://schemas.microsoft.com/office/powerpoint/2010/main" val="10652173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332" y="165100"/>
            <a:ext cx="6070867" cy="5880100"/>
          </a:xfrm>
          <a:prstGeom prst="rect">
            <a:avLst/>
          </a:prstGeom>
        </p:spPr>
      </p:pic>
    </p:spTree>
    <p:extLst>
      <p:ext uri="{BB962C8B-B14F-4D97-AF65-F5344CB8AC3E}">
        <p14:creationId xmlns:p14="http://schemas.microsoft.com/office/powerpoint/2010/main" val="874133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614" y="139700"/>
            <a:ext cx="6168585" cy="5918200"/>
          </a:xfrm>
          <a:prstGeom prst="rect">
            <a:avLst/>
          </a:prstGeom>
        </p:spPr>
      </p:pic>
    </p:spTree>
    <p:extLst>
      <p:ext uri="{BB962C8B-B14F-4D97-AF65-F5344CB8AC3E}">
        <p14:creationId xmlns:p14="http://schemas.microsoft.com/office/powerpoint/2010/main" val="10578392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9300" y="2743200"/>
            <a:ext cx="184731"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9992"/>
            <a:ext cx="9144000" cy="4255747"/>
          </a:xfrm>
          <a:prstGeom prst="rect">
            <a:avLst/>
          </a:prstGeom>
        </p:spPr>
      </p:pic>
    </p:spTree>
    <p:extLst>
      <p:ext uri="{BB962C8B-B14F-4D97-AF65-F5344CB8AC3E}">
        <p14:creationId xmlns:p14="http://schemas.microsoft.com/office/powerpoint/2010/main" val="1588277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600" y="546100"/>
            <a:ext cx="5770150" cy="4546600"/>
          </a:xfrm>
          <a:prstGeom prst="rect">
            <a:avLst/>
          </a:prstGeom>
        </p:spPr>
      </p:pic>
    </p:spTree>
    <p:extLst>
      <p:ext uri="{BB962C8B-B14F-4D97-AF65-F5344CB8AC3E}">
        <p14:creationId xmlns:p14="http://schemas.microsoft.com/office/powerpoint/2010/main" val="10663869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200"/>
            <a:ext cx="9144000" cy="5225143"/>
          </a:xfrm>
          <a:prstGeom prst="rect">
            <a:avLst/>
          </a:prstGeom>
        </p:spPr>
      </p:pic>
    </p:spTree>
    <p:extLst>
      <p:ext uri="{BB962C8B-B14F-4D97-AF65-F5344CB8AC3E}">
        <p14:creationId xmlns:p14="http://schemas.microsoft.com/office/powerpoint/2010/main" val="15264630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0"/>
            <a:ext cx="9144000" cy="6219777"/>
          </a:xfrm>
          <a:prstGeom prst="rect">
            <a:avLst/>
          </a:prstGeom>
        </p:spPr>
      </p:pic>
    </p:spTree>
    <p:extLst>
      <p:ext uri="{BB962C8B-B14F-4D97-AF65-F5344CB8AC3E}">
        <p14:creationId xmlns:p14="http://schemas.microsoft.com/office/powerpoint/2010/main" val="6343867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700"/>
            <a:ext cx="9144000" cy="4118686"/>
          </a:xfrm>
          <a:prstGeom prst="rect">
            <a:avLst/>
          </a:prstGeom>
        </p:spPr>
      </p:pic>
    </p:spTree>
    <p:extLst>
      <p:ext uri="{BB962C8B-B14F-4D97-AF65-F5344CB8AC3E}">
        <p14:creationId xmlns:p14="http://schemas.microsoft.com/office/powerpoint/2010/main" val="12008096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6500"/>
            <a:ext cx="9144000" cy="2777383"/>
          </a:xfrm>
          <a:prstGeom prst="rect">
            <a:avLst/>
          </a:prstGeom>
        </p:spPr>
      </p:pic>
    </p:spTree>
    <p:extLst>
      <p:ext uri="{BB962C8B-B14F-4D97-AF65-F5344CB8AC3E}">
        <p14:creationId xmlns:p14="http://schemas.microsoft.com/office/powerpoint/2010/main" val="18777179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9627" y="2197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err="1" smtClean="0">
                <a:solidFill>
                  <a:srgbClr val="1C9FDC"/>
                </a:solidFill>
                <a:latin typeface="Arial"/>
                <a:cs typeface="Arial"/>
              </a:rPr>
              <a:t>Pressbooks</a:t>
            </a:r>
            <a:r>
              <a:rPr lang="en-US" sz="2800" b="1" dirty="0" smtClean="0">
                <a:solidFill>
                  <a:srgbClr val="1C9FDC"/>
                </a:solidFill>
                <a:latin typeface="Arial"/>
                <a:cs typeface="Arial"/>
              </a:rPr>
              <a:t> Feedback</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27" y="892899"/>
            <a:ext cx="2214640" cy="40259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4267" y="1320800"/>
            <a:ext cx="5438158" cy="5080000"/>
          </a:xfrm>
          <a:prstGeom prst="rect">
            <a:avLst/>
          </a:prstGeom>
        </p:spPr>
      </p:pic>
    </p:spTree>
    <p:extLst>
      <p:ext uri="{BB962C8B-B14F-4D97-AF65-F5344CB8AC3E}">
        <p14:creationId xmlns:p14="http://schemas.microsoft.com/office/powerpoint/2010/main" val="15301544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8035" y="1250192"/>
            <a:ext cx="7772400" cy="137045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70000"/>
              </a:lnSpc>
            </a:pPr>
            <a:r>
              <a:rPr lang="en-US" sz="8000" b="1" dirty="0" smtClean="0">
                <a:solidFill>
                  <a:srgbClr val="1C97DA"/>
                </a:solidFill>
                <a:latin typeface="Arial"/>
                <a:cs typeface="Arial"/>
              </a:rPr>
              <a:t>Questions?</a:t>
            </a:r>
            <a:endParaRPr lang="en-US" sz="8000" b="1" dirty="0">
              <a:solidFill>
                <a:srgbClr val="1C97DA"/>
              </a:solidFill>
              <a:latin typeface="Arial"/>
              <a:cs typeface="Arial"/>
            </a:endParaRPr>
          </a:p>
        </p:txBody>
      </p:sp>
      <p:sp>
        <p:nvSpPr>
          <p:cNvPr id="8" name="TextBox 7"/>
          <p:cNvSpPr txBox="1"/>
          <p:nvPr/>
        </p:nvSpPr>
        <p:spPr>
          <a:xfrm>
            <a:off x="1398440" y="2743200"/>
            <a:ext cx="5777060" cy="584776"/>
          </a:xfrm>
          <a:prstGeom prst="rect">
            <a:avLst/>
          </a:prstGeom>
          <a:noFill/>
        </p:spPr>
        <p:txBody>
          <a:bodyPr wrap="square" rtlCol="0">
            <a:spAutoFit/>
          </a:bodyPr>
          <a:lstStyle/>
          <a:p>
            <a:pPr algn="ctr"/>
            <a:r>
              <a:rPr lang="en-US" sz="3200" dirty="0" err="1" smtClean="0">
                <a:latin typeface="Arial"/>
                <a:cs typeface="Arial"/>
              </a:rPr>
              <a:t>open.bccampus.ca</a:t>
            </a:r>
            <a:r>
              <a:rPr lang="en-US" sz="3200" dirty="0" smtClean="0">
                <a:latin typeface="Arial"/>
                <a:cs typeface="Arial"/>
              </a:rPr>
              <a:t> </a:t>
            </a:r>
            <a:endParaRPr lang="en-US" sz="3200" dirty="0">
              <a:latin typeface="Arial"/>
              <a:cs typeface="Arial"/>
            </a:endParaRPr>
          </a:p>
        </p:txBody>
      </p:sp>
      <p:sp>
        <p:nvSpPr>
          <p:cNvPr id="4" name="Subtitle 2"/>
          <p:cNvSpPr txBox="1">
            <a:spLocks/>
          </p:cNvSpPr>
          <p:nvPr/>
        </p:nvSpPr>
        <p:spPr>
          <a:xfrm>
            <a:off x="177801" y="4681766"/>
            <a:ext cx="4445000" cy="10586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endParaRPr lang="en-US" sz="1000" dirty="0" smtClean="0">
              <a:solidFill>
                <a:srgbClr val="000000"/>
              </a:solidFill>
              <a:latin typeface="Arial"/>
              <a:cs typeface="Arial"/>
            </a:endParaRPr>
          </a:p>
        </p:txBody>
      </p:sp>
      <p:pic>
        <p:nvPicPr>
          <p:cNvPr id="6" name="Picture 5" descr="OpenEd OTProject.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106569"/>
            <a:ext cx="5318634" cy="2092065"/>
          </a:xfrm>
          <a:prstGeom prst="rect">
            <a:avLst/>
          </a:prstGeom>
        </p:spPr>
      </p:pic>
    </p:spTree>
    <p:extLst>
      <p:ext uri="{BB962C8B-B14F-4D97-AF65-F5344CB8AC3E}">
        <p14:creationId xmlns:p14="http://schemas.microsoft.com/office/powerpoint/2010/main" val="16738958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pen Textbook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ccamp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Open Textbooks(1).potx</Template>
  <TotalTime>22523</TotalTime>
  <Words>5348</Words>
  <Application>Microsoft Macintosh PowerPoint</Application>
  <PresentationFormat>On-screen Show (4:3)</PresentationFormat>
  <Paragraphs>495</Paragraphs>
  <Slides>95</Slides>
  <Notes>94</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95</vt:i4>
      </vt:variant>
    </vt:vector>
  </HeadingPairs>
  <TitlesOfParts>
    <vt:vector size="105" baseType="lpstr">
      <vt:lpstr>Calibri</vt:lpstr>
      <vt:lpstr>Courier New</vt:lpstr>
      <vt:lpstr>Mangal</vt:lpstr>
      <vt:lpstr>Arial</vt:lpstr>
      <vt:lpstr>Open Textbooks(1)</vt:lpstr>
      <vt:lpstr>bccampus</vt:lpstr>
      <vt:lpstr>1_Custom Design</vt:lpstr>
      <vt:lpstr>3_Custom Design</vt:lpstr>
      <vt:lpstr>2_Custom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BC Campus</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bccampus</dc:creator>
  <cp:lastModifiedBy>Lauri Aesoph</cp:lastModifiedBy>
  <cp:revision>462</cp:revision>
  <dcterms:created xsi:type="dcterms:W3CDTF">2014-02-18T00:12:04Z</dcterms:created>
  <dcterms:modified xsi:type="dcterms:W3CDTF">2018-06-06T23:24:53Z</dcterms:modified>
</cp:coreProperties>
</file>