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4660"/>
  </p:normalViewPr>
  <p:slideViewPr>
    <p:cSldViewPr snapToGrid="0">
      <p:cViewPr varScale="1">
        <p:scale>
          <a:sx n="112" d="100"/>
          <a:sy n="112" d="100"/>
        </p:scale>
        <p:origin x="12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5203-43EC-CCF0-F8AE-6407FB77EB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8740E47-F76B-3DBF-EBEB-9C9DADA7FF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EDC22EF-8892-1ECB-C2D7-423D911EA8D7}"/>
              </a:ext>
            </a:extLst>
          </p:cNvPr>
          <p:cNvSpPr>
            <a:spLocks noGrp="1"/>
          </p:cNvSpPr>
          <p:nvPr>
            <p:ph type="dt" sz="half" idx="10"/>
          </p:nvPr>
        </p:nvSpPr>
        <p:spPr/>
        <p:txBody>
          <a:bodyPr/>
          <a:lstStyle/>
          <a:p>
            <a:fld id="{86D03F7C-F898-44C4-9670-F29F4222A729}" type="datetimeFigureOut">
              <a:rPr lang="en-CA" smtClean="0"/>
              <a:t>2024-01-02</a:t>
            </a:fld>
            <a:endParaRPr lang="en-CA"/>
          </a:p>
        </p:txBody>
      </p:sp>
      <p:sp>
        <p:nvSpPr>
          <p:cNvPr id="5" name="Footer Placeholder 4">
            <a:extLst>
              <a:ext uri="{FF2B5EF4-FFF2-40B4-BE49-F238E27FC236}">
                <a16:creationId xmlns:a16="http://schemas.microsoft.com/office/drawing/2014/main" id="{8E59D067-5E0F-2101-7788-886FFCE819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1E02087-DC9C-DE19-6805-E50C507E18F0}"/>
              </a:ext>
            </a:extLst>
          </p:cNvPr>
          <p:cNvSpPr>
            <a:spLocks noGrp="1"/>
          </p:cNvSpPr>
          <p:nvPr>
            <p:ph type="sldNum" sz="quarter" idx="12"/>
          </p:nvPr>
        </p:nvSpPr>
        <p:spPr/>
        <p:txBody>
          <a:bodyPr/>
          <a:lstStyle/>
          <a:p>
            <a:fld id="{B37A1751-A104-4CFB-BF55-8572CA07EC6E}" type="slidenum">
              <a:rPr lang="en-CA" smtClean="0"/>
              <a:t>‹#›</a:t>
            </a:fld>
            <a:endParaRPr lang="en-CA"/>
          </a:p>
        </p:txBody>
      </p:sp>
    </p:spTree>
    <p:extLst>
      <p:ext uri="{BB962C8B-B14F-4D97-AF65-F5344CB8AC3E}">
        <p14:creationId xmlns:p14="http://schemas.microsoft.com/office/powerpoint/2010/main" val="1965346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BA1E-CD0C-84DA-C45F-1AAF6F1F53E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3CC1A63-B7B5-936A-448B-D555D88008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DB72076-2405-5CE5-7C37-7EEA224B8EC6}"/>
              </a:ext>
            </a:extLst>
          </p:cNvPr>
          <p:cNvSpPr>
            <a:spLocks noGrp="1"/>
          </p:cNvSpPr>
          <p:nvPr>
            <p:ph type="dt" sz="half" idx="10"/>
          </p:nvPr>
        </p:nvSpPr>
        <p:spPr/>
        <p:txBody>
          <a:bodyPr/>
          <a:lstStyle/>
          <a:p>
            <a:fld id="{86D03F7C-F898-44C4-9670-F29F4222A729}" type="datetimeFigureOut">
              <a:rPr lang="en-CA" smtClean="0"/>
              <a:t>2024-01-02</a:t>
            </a:fld>
            <a:endParaRPr lang="en-CA"/>
          </a:p>
        </p:txBody>
      </p:sp>
      <p:sp>
        <p:nvSpPr>
          <p:cNvPr id="5" name="Footer Placeholder 4">
            <a:extLst>
              <a:ext uri="{FF2B5EF4-FFF2-40B4-BE49-F238E27FC236}">
                <a16:creationId xmlns:a16="http://schemas.microsoft.com/office/drawing/2014/main" id="{28F984C0-E8AB-D95F-7544-A475666DBE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9BBF324-53AE-9676-A6B5-F838811343D6}"/>
              </a:ext>
            </a:extLst>
          </p:cNvPr>
          <p:cNvSpPr>
            <a:spLocks noGrp="1"/>
          </p:cNvSpPr>
          <p:nvPr>
            <p:ph type="sldNum" sz="quarter" idx="12"/>
          </p:nvPr>
        </p:nvSpPr>
        <p:spPr/>
        <p:txBody>
          <a:bodyPr/>
          <a:lstStyle/>
          <a:p>
            <a:fld id="{B37A1751-A104-4CFB-BF55-8572CA07EC6E}" type="slidenum">
              <a:rPr lang="en-CA" smtClean="0"/>
              <a:t>‹#›</a:t>
            </a:fld>
            <a:endParaRPr lang="en-CA"/>
          </a:p>
        </p:txBody>
      </p:sp>
    </p:spTree>
    <p:extLst>
      <p:ext uri="{BB962C8B-B14F-4D97-AF65-F5344CB8AC3E}">
        <p14:creationId xmlns:p14="http://schemas.microsoft.com/office/powerpoint/2010/main" val="322141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9F9D14-4E65-70A6-AC4E-2B08F9FDDE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E5519F6-97D2-4D21-F5A3-336B78E66C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E6C573F-C143-3DBA-D1A5-3563B9486FB7}"/>
              </a:ext>
            </a:extLst>
          </p:cNvPr>
          <p:cNvSpPr>
            <a:spLocks noGrp="1"/>
          </p:cNvSpPr>
          <p:nvPr>
            <p:ph type="dt" sz="half" idx="10"/>
          </p:nvPr>
        </p:nvSpPr>
        <p:spPr/>
        <p:txBody>
          <a:bodyPr/>
          <a:lstStyle/>
          <a:p>
            <a:fld id="{86D03F7C-F898-44C4-9670-F29F4222A729}" type="datetimeFigureOut">
              <a:rPr lang="en-CA" smtClean="0"/>
              <a:t>2024-01-02</a:t>
            </a:fld>
            <a:endParaRPr lang="en-CA"/>
          </a:p>
        </p:txBody>
      </p:sp>
      <p:sp>
        <p:nvSpPr>
          <p:cNvPr id="5" name="Footer Placeholder 4">
            <a:extLst>
              <a:ext uri="{FF2B5EF4-FFF2-40B4-BE49-F238E27FC236}">
                <a16:creationId xmlns:a16="http://schemas.microsoft.com/office/drawing/2014/main" id="{CAC45670-F500-C663-6733-B0EA2B11B9A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9EE6D81-D652-9F11-94C3-5822B564F0A2}"/>
              </a:ext>
            </a:extLst>
          </p:cNvPr>
          <p:cNvSpPr>
            <a:spLocks noGrp="1"/>
          </p:cNvSpPr>
          <p:nvPr>
            <p:ph type="sldNum" sz="quarter" idx="12"/>
          </p:nvPr>
        </p:nvSpPr>
        <p:spPr/>
        <p:txBody>
          <a:bodyPr/>
          <a:lstStyle/>
          <a:p>
            <a:fld id="{B37A1751-A104-4CFB-BF55-8572CA07EC6E}" type="slidenum">
              <a:rPr lang="en-CA" smtClean="0"/>
              <a:t>‹#›</a:t>
            </a:fld>
            <a:endParaRPr lang="en-CA"/>
          </a:p>
        </p:txBody>
      </p:sp>
    </p:spTree>
    <p:extLst>
      <p:ext uri="{BB962C8B-B14F-4D97-AF65-F5344CB8AC3E}">
        <p14:creationId xmlns:p14="http://schemas.microsoft.com/office/powerpoint/2010/main" val="325917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79A7-1774-042C-2899-AF902A97380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DE44C69-CB0B-3C66-9342-1041D2AF34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01AD49E-B527-4D33-A0B5-A228087BECB2}"/>
              </a:ext>
            </a:extLst>
          </p:cNvPr>
          <p:cNvSpPr>
            <a:spLocks noGrp="1"/>
          </p:cNvSpPr>
          <p:nvPr>
            <p:ph type="dt" sz="half" idx="10"/>
          </p:nvPr>
        </p:nvSpPr>
        <p:spPr/>
        <p:txBody>
          <a:bodyPr/>
          <a:lstStyle/>
          <a:p>
            <a:fld id="{86D03F7C-F898-44C4-9670-F29F4222A729}" type="datetimeFigureOut">
              <a:rPr lang="en-CA" smtClean="0"/>
              <a:t>2024-01-02</a:t>
            </a:fld>
            <a:endParaRPr lang="en-CA"/>
          </a:p>
        </p:txBody>
      </p:sp>
      <p:sp>
        <p:nvSpPr>
          <p:cNvPr id="5" name="Footer Placeholder 4">
            <a:extLst>
              <a:ext uri="{FF2B5EF4-FFF2-40B4-BE49-F238E27FC236}">
                <a16:creationId xmlns:a16="http://schemas.microsoft.com/office/drawing/2014/main" id="{688CFAC8-7DC6-46B7-0CDB-A4C0225A627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6E9D490-AF4F-C4B5-7513-25BB7DAE7CE6}"/>
              </a:ext>
            </a:extLst>
          </p:cNvPr>
          <p:cNvSpPr>
            <a:spLocks noGrp="1"/>
          </p:cNvSpPr>
          <p:nvPr>
            <p:ph type="sldNum" sz="quarter" idx="12"/>
          </p:nvPr>
        </p:nvSpPr>
        <p:spPr/>
        <p:txBody>
          <a:bodyPr/>
          <a:lstStyle/>
          <a:p>
            <a:fld id="{B37A1751-A104-4CFB-BF55-8572CA07EC6E}" type="slidenum">
              <a:rPr lang="en-CA" smtClean="0"/>
              <a:t>‹#›</a:t>
            </a:fld>
            <a:endParaRPr lang="en-CA"/>
          </a:p>
        </p:txBody>
      </p:sp>
    </p:spTree>
    <p:extLst>
      <p:ext uri="{BB962C8B-B14F-4D97-AF65-F5344CB8AC3E}">
        <p14:creationId xmlns:p14="http://schemas.microsoft.com/office/powerpoint/2010/main" val="1697680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3E69-5F69-383C-CD9D-36FB694624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FEFA208-6D7B-3119-567A-9208C0EB3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D28824-C79C-75FC-A686-3620DDC24E30}"/>
              </a:ext>
            </a:extLst>
          </p:cNvPr>
          <p:cNvSpPr>
            <a:spLocks noGrp="1"/>
          </p:cNvSpPr>
          <p:nvPr>
            <p:ph type="dt" sz="half" idx="10"/>
          </p:nvPr>
        </p:nvSpPr>
        <p:spPr/>
        <p:txBody>
          <a:bodyPr/>
          <a:lstStyle/>
          <a:p>
            <a:fld id="{86D03F7C-F898-44C4-9670-F29F4222A729}" type="datetimeFigureOut">
              <a:rPr lang="en-CA" smtClean="0"/>
              <a:t>2024-01-02</a:t>
            </a:fld>
            <a:endParaRPr lang="en-CA"/>
          </a:p>
        </p:txBody>
      </p:sp>
      <p:sp>
        <p:nvSpPr>
          <p:cNvPr id="5" name="Footer Placeholder 4">
            <a:extLst>
              <a:ext uri="{FF2B5EF4-FFF2-40B4-BE49-F238E27FC236}">
                <a16:creationId xmlns:a16="http://schemas.microsoft.com/office/drawing/2014/main" id="{BA32E305-2FF3-5BCD-B949-B1AC7F2C7B1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F90F7E5-B7AB-E71E-C359-D4DE2EB27E23}"/>
              </a:ext>
            </a:extLst>
          </p:cNvPr>
          <p:cNvSpPr>
            <a:spLocks noGrp="1"/>
          </p:cNvSpPr>
          <p:nvPr>
            <p:ph type="sldNum" sz="quarter" idx="12"/>
          </p:nvPr>
        </p:nvSpPr>
        <p:spPr/>
        <p:txBody>
          <a:bodyPr/>
          <a:lstStyle/>
          <a:p>
            <a:fld id="{B37A1751-A104-4CFB-BF55-8572CA07EC6E}" type="slidenum">
              <a:rPr lang="en-CA" smtClean="0"/>
              <a:t>‹#›</a:t>
            </a:fld>
            <a:endParaRPr lang="en-CA"/>
          </a:p>
        </p:txBody>
      </p:sp>
    </p:spTree>
    <p:extLst>
      <p:ext uri="{BB962C8B-B14F-4D97-AF65-F5344CB8AC3E}">
        <p14:creationId xmlns:p14="http://schemas.microsoft.com/office/powerpoint/2010/main" val="197276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30FD-A83F-CE40-B39E-132CB6D011C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6DB0BD2-AA41-957F-9D76-9B26C9A2A0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236B60A-71BD-3F39-78FF-AD19B7772E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6799B0F-2F34-0E41-DD30-48CFE9C2B67A}"/>
              </a:ext>
            </a:extLst>
          </p:cNvPr>
          <p:cNvSpPr>
            <a:spLocks noGrp="1"/>
          </p:cNvSpPr>
          <p:nvPr>
            <p:ph type="dt" sz="half" idx="10"/>
          </p:nvPr>
        </p:nvSpPr>
        <p:spPr/>
        <p:txBody>
          <a:bodyPr/>
          <a:lstStyle/>
          <a:p>
            <a:fld id="{86D03F7C-F898-44C4-9670-F29F4222A729}" type="datetimeFigureOut">
              <a:rPr lang="en-CA" smtClean="0"/>
              <a:t>2024-01-02</a:t>
            </a:fld>
            <a:endParaRPr lang="en-CA"/>
          </a:p>
        </p:txBody>
      </p:sp>
      <p:sp>
        <p:nvSpPr>
          <p:cNvPr id="6" name="Footer Placeholder 5">
            <a:extLst>
              <a:ext uri="{FF2B5EF4-FFF2-40B4-BE49-F238E27FC236}">
                <a16:creationId xmlns:a16="http://schemas.microsoft.com/office/drawing/2014/main" id="{D7DB212C-E549-CF26-568E-C1393CD22FA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A666B0E-90AC-68D9-979E-E46C01180129}"/>
              </a:ext>
            </a:extLst>
          </p:cNvPr>
          <p:cNvSpPr>
            <a:spLocks noGrp="1"/>
          </p:cNvSpPr>
          <p:nvPr>
            <p:ph type="sldNum" sz="quarter" idx="12"/>
          </p:nvPr>
        </p:nvSpPr>
        <p:spPr/>
        <p:txBody>
          <a:bodyPr/>
          <a:lstStyle/>
          <a:p>
            <a:fld id="{B37A1751-A104-4CFB-BF55-8572CA07EC6E}" type="slidenum">
              <a:rPr lang="en-CA" smtClean="0"/>
              <a:t>‹#›</a:t>
            </a:fld>
            <a:endParaRPr lang="en-CA"/>
          </a:p>
        </p:txBody>
      </p:sp>
    </p:spTree>
    <p:extLst>
      <p:ext uri="{BB962C8B-B14F-4D97-AF65-F5344CB8AC3E}">
        <p14:creationId xmlns:p14="http://schemas.microsoft.com/office/powerpoint/2010/main" val="184499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E741-51AC-9320-B7C7-6488666E59E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86B0D5F-1343-44A8-E916-924E6753AD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AFDC0F-A21F-D509-94E4-88BAF4E7B2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493FFC7-F701-0276-E475-A3D506239B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830409-EF44-59F1-E609-819940FC61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5821DDC-548E-9128-14EA-27155DFACBE0}"/>
              </a:ext>
            </a:extLst>
          </p:cNvPr>
          <p:cNvSpPr>
            <a:spLocks noGrp="1"/>
          </p:cNvSpPr>
          <p:nvPr>
            <p:ph type="dt" sz="half" idx="10"/>
          </p:nvPr>
        </p:nvSpPr>
        <p:spPr/>
        <p:txBody>
          <a:bodyPr/>
          <a:lstStyle/>
          <a:p>
            <a:fld id="{86D03F7C-F898-44C4-9670-F29F4222A729}" type="datetimeFigureOut">
              <a:rPr lang="en-CA" smtClean="0"/>
              <a:t>2024-01-02</a:t>
            </a:fld>
            <a:endParaRPr lang="en-CA"/>
          </a:p>
        </p:txBody>
      </p:sp>
      <p:sp>
        <p:nvSpPr>
          <p:cNvPr id="8" name="Footer Placeholder 7">
            <a:extLst>
              <a:ext uri="{FF2B5EF4-FFF2-40B4-BE49-F238E27FC236}">
                <a16:creationId xmlns:a16="http://schemas.microsoft.com/office/drawing/2014/main" id="{C28EC193-1884-769E-0678-BD7078EFA6C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AC41D28-7292-3E4D-A292-D536840DDCA3}"/>
              </a:ext>
            </a:extLst>
          </p:cNvPr>
          <p:cNvSpPr>
            <a:spLocks noGrp="1"/>
          </p:cNvSpPr>
          <p:nvPr>
            <p:ph type="sldNum" sz="quarter" idx="12"/>
          </p:nvPr>
        </p:nvSpPr>
        <p:spPr/>
        <p:txBody>
          <a:bodyPr/>
          <a:lstStyle/>
          <a:p>
            <a:fld id="{B37A1751-A104-4CFB-BF55-8572CA07EC6E}" type="slidenum">
              <a:rPr lang="en-CA" smtClean="0"/>
              <a:t>‹#›</a:t>
            </a:fld>
            <a:endParaRPr lang="en-CA"/>
          </a:p>
        </p:txBody>
      </p:sp>
    </p:spTree>
    <p:extLst>
      <p:ext uri="{BB962C8B-B14F-4D97-AF65-F5344CB8AC3E}">
        <p14:creationId xmlns:p14="http://schemas.microsoft.com/office/powerpoint/2010/main" val="2297207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395B-7F90-1C16-B0FE-6B2783C1362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773B6CE-0F03-AA0F-BC1C-257AC20B49C0}"/>
              </a:ext>
            </a:extLst>
          </p:cNvPr>
          <p:cNvSpPr>
            <a:spLocks noGrp="1"/>
          </p:cNvSpPr>
          <p:nvPr>
            <p:ph type="dt" sz="half" idx="10"/>
          </p:nvPr>
        </p:nvSpPr>
        <p:spPr/>
        <p:txBody>
          <a:bodyPr/>
          <a:lstStyle/>
          <a:p>
            <a:fld id="{86D03F7C-F898-44C4-9670-F29F4222A729}" type="datetimeFigureOut">
              <a:rPr lang="en-CA" smtClean="0"/>
              <a:t>2024-01-02</a:t>
            </a:fld>
            <a:endParaRPr lang="en-CA"/>
          </a:p>
        </p:txBody>
      </p:sp>
      <p:sp>
        <p:nvSpPr>
          <p:cNvPr id="4" name="Footer Placeholder 3">
            <a:extLst>
              <a:ext uri="{FF2B5EF4-FFF2-40B4-BE49-F238E27FC236}">
                <a16:creationId xmlns:a16="http://schemas.microsoft.com/office/drawing/2014/main" id="{2634D9B4-9DB4-4F6D-E7A2-41CADA90958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F59CDAC-B58F-16DC-CBEA-BC0464972113}"/>
              </a:ext>
            </a:extLst>
          </p:cNvPr>
          <p:cNvSpPr>
            <a:spLocks noGrp="1"/>
          </p:cNvSpPr>
          <p:nvPr>
            <p:ph type="sldNum" sz="quarter" idx="12"/>
          </p:nvPr>
        </p:nvSpPr>
        <p:spPr/>
        <p:txBody>
          <a:bodyPr/>
          <a:lstStyle/>
          <a:p>
            <a:fld id="{B37A1751-A104-4CFB-BF55-8572CA07EC6E}" type="slidenum">
              <a:rPr lang="en-CA" smtClean="0"/>
              <a:t>‹#›</a:t>
            </a:fld>
            <a:endParaRPr lang="en-CA"/>
          </a:p>
        </p:txBody>
      </p:sp>
    </p:spTree>
    <p:extLst>
      <p:ext uri="{BB962C8B-B14F-4D97-AF65-F5344CB8AC3E}">
        <p14:creationId xmlns:p14="http://schemas.microsoft.com/office/powerpoint/2010/main" val="309436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C8631F-5ADC-AC43-2F5C-38A6082FAECE}"/>
              </a:ext>
            </a:extLst>
          </p:cNvPr>
          <p:cNvSpPr>
            <a:spLocks noGrp="1"/>
          </p:cNvSpPr>
          <p:nvPr>
            <p:ph type="dt" sz="half" idx="10"/>
          </p:nvPr>
        </p:nvSpPr>
        <p:spPr/>
        <p:txBody>
          <a:bodyPr/>
          <a:lstStyle/>
          <a:p>
            <a:fld id="{86D03F7C-F898-44C4-9670-F29F4222A729}" type="datetimeFigureOut">
              <a:rPr lang="en-CA" smtClean="0"/>
              <a:t>2024-01-02</a:t>
            </a:fld>
            <a:endParaRPr lang="en-CA"/>
          </a:p>
        </p:txBody>
      </p:sp>
      <p:sp>
        <p:nvSpPr>
          <p:cNvPr id="3" name="Footer Placeholder 2">
            <a:extLst>
              <a:ext uri="{FF2B5EF4-FFF2-40B4-BE49-F238E27FC236}">
                <a16:creationId xmlns:a16="http://schemas.microsoft.com/office/drawing/2014/main" id="{E74B0527-0E55-6F6B-8399-3A09E2659F0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F562B69-2B9C-A533-6187-1E7EF3215CBE}"/>
              </a:ext>
            </a:extLst>
          </p:cNvPr>
          <p:cNvSpPr>
            <a:spLocks noGrp="1"/>
          </p:cNvSpPr>
          <p:nvPr>
            <p:ph type="sldNum" sz="quarter" idx="12"/>
          </p:nvPr>
        </p:nvSpPr>
        <p:spPr/>
        <p:txBody>
          <a:bodyPr/>
          <a:lstStyle/>
          <a:p>
            <a:fld id="{B37A1751-A104-4CFB-BF55-8572CA07EC6E}" type="slidenum">
              <a:rPr lang="en-CA" smtClean="0"/>
              <a:t>‹#›</a:t>
            </a:fld>
            <a:endParaRPr lang="en-CA"/>
          </a:p>
        </p:txBody>
      </p:sp>
    </p:spTree>
    <p:extLst>
      <p:ext uri="{BB962C8B-B14F-4D97-AF65-F5344CB8AC3E}">
        <p14:creationId xmlns:p14="http://schemas.microsoft.com/office/powerpoint/2010/main" val="133095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966A-F179-822D-F58D-F5A9C9F43D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42A64BD-0B7A-5BE3-399D-59448D66DE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DE6A383-1ABB-F6EC-0E9B-A665B4F94B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C19A23-4715-4F8C-98C6-6927A1FCD32B}"/>
              </a:ext>
            </a:extLst>
          </p:cNvPr>
          <p:cNvSpPr>
            <a:spLocks noGrp="1"/>
          </p:cNvSpPr>
          <p:nvPr>
            <p:ph type="dt" sz="half" idx="10"/>
          </p:nvPr>
        </p:nvSpPr>
        <p:spPr/>
        <p:txBody>
          <a:bodyPr/>
          <a:lstStyle/>
          <a:p>
            <a:fld id="{86D03F7C-F898-44C4-9670-F29F4222A729}" type="datetimeFigureOut">
              <a:rPr lang="en-CA" smtClean="0"/>
              <a:t>2024-01-02</a:t>
            </a:fld>
            <a:endParaRPr lang="en-CA"/>
          </a:p>
        </p:txBody>
      </p:sp>
      <p:sp>
        <p:nvSpPr>
          <p:cNvPr id="6" name="Footer Placeholder 5">
            <a:extLst>
              <a:ext uri="{FF2B5EF4-FFF2-40B4-BE49-F238E27FC236}">
                <a16:creationId xmlns:a16="http://schemas.microsoft.com/office/drawing/2014/main" id="{55B7894C-9F1E-8D29-24D3-BE0441FD8FB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F9B1104-2C18-80A1-95CD-605D74FDE0EB}"/>
              </a:ext>
            </a:extLst>
          </p:cNvPr>
          <p:cNvSpPr>
            <a:spLocks noGrp="1"/>
          </p:cNvSpPr>
          <p:nvPr>
            <p:ph type="sldNum" sz="quarter" idx="12"/>
          </p:nvPr>
        </p:nvSpPr>
        <p:spPr/>
        <p:txBody>
          <a:bodyPr/>
          <a:lstStyle/>
          <a:p>
            <a:fld id="{B37A1751-A104-4CFB-BF55-8572CA07EC6E}" type="slidenum">
              <a:rPr lang="en-CA" smtClean="0"/>
              <a:t>‹#›</a:t>
            </a:fld>
            <a:endParaRPr lang="en-CA"/>
          </a:p>
        </p:txBody>
      </p:sp>
    </p:spTree>
    <p:extLst>
      <p:ext uri="{BB962C8B-B14F-4D97-AF65-F5344CB8AC3E}">
        <p14:creationId xmlns:p14="http://schemas.microsoft.com/office/powerpoint/2010/main" val="244386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675B-4826-7592-AF4F-EDEE0D69E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5331D77-BF83-4EE5-08D8-7B7636FAB7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D405810-BA1D-F6A1-3F2A-5AF54EE36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E351C3-C819-D65E-B406-51B8B723DB69}"/>
              </a:ext>
            </a:extLst>
          </p:cNvPr>
          <p:cNvSpPr>
            <a:spLocks noGrp="1"/>
          </p:cNvSpPr>
          <p:nvPr>
            <p:ph type="dt" sz="half" idx="10"/>
          </p:nvPr>
        </p:nvSpPr>
        <p:spPr/>
        <p:txBody>
          <a:bodyPr/>
          <a:lstStyle/>
          <a:p>
            <a:fld id="{86D03F7C-F898-44C4-9670-F29F4222A729}" type="datetimeFigureOut">
              <a:rPr lang="en-CA" smtClean="0"/>
              <a:t>2024-01-02</a:t>
            </a:fld>
            <a:endParaRPr lang="en-CA"/>
          </a:p>
        </p:txBody>
      </p:sp>
      <p:sp>
        <p:nvSpPr>
          <p:cNvPr id="6" name="Footer Placeholder 5">
            <a:extLst>
              <a:ext uri="{FF2B5EF4-FFF2-40B4-BE49-F238E27FC236}">
                <a16:creationId xmlns:a16="http://schemas.microsoft.com/office/drawing/2014/main" id="{FF6F8879-4839-CE49-7028-7DA8FF1CDC4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5888966-8CE1-A6A3-C9FB-6A8943546AEF}"/>
              </a:ext>
            </a:extLst>
          </p:cNvPr>
          <p:cNvSpPr>
            <a:spLocks noGrp="1"/>
          </p:cNvSpPr>
          <p:nvPr>
            <p:ph type="sldNum" sz="quarter" idx="12"/>
          </p:nvPr>
        </p:nvSpPr>
        <p:spPr/>
        <p:txBody>
          <a:bodyPr/>
          <a:lstStyle/>
          <a:p>
            <a:fld id="{B37A1751-A104-4CFB-BF55-8572CA07EC6E}" type="slidenum">
              <a:rPr lang="en-CA" smtClean="0"/>
              <a:t>‹#›</a:t>
            </a:fld>
            <a:endParaRPr lang="en-CA"/>
          </a:p>
        </p:txBody>
      </p:sp>
    </p:spTree>
    <p:extLst>
      <p:ext uri="{BB962C8B-B14F-4D97-AF65-F5344CB8AC3E}">
        <p14:creationId xmlns:p14="http://schemas.microsoft.com/office/powerpoint/2010/main" val="417966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C908E0-AD8C-F900-A91F-CACB71CC0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B881C7F-0471-1D03-9BC0-65E557214D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66583E2-7B09-609B-C00C-D08DD01060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03F7C-F898-44C4-9670-F29F4222A729}" type="datetimeFigureOut">
              <a:rPr lang="en-CA" smtClean="0"/>
              <a:t>2024-01-02</a:t>
            </a:fld>
            <a:endParaRPr lang="en-CA"/>
          </a:p>
        </p:txBody>
      </p:sp>
      <p:sp>
        <p:nvSpPr>
          <p:cNvPr id="5" name="Footer Placeholder 4">
            <a:extLst>
              <a:ext uri="{FF2B5EF4-FFF2-40B4-BE49-F238E27FC236}">
                <a16:creationId xmlns:a16="http://schemas.microsoft.com/office/drawing/2014/main" id="{5A801F28-1AC8-8976-D97D-A78AB3F949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B728BDE-8175-FD19-497A-ACE9CC6FF2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A1751-A104-4CFB-BF55-8572CA07EC6E}" type="slidenum">
              <a:rPr lang="en-CA" smtClean="0"/>
              <a:t>‹#›</a:t>
            </a:fld>
            <a:endParaRPr lang="en-CA"/>
          </a:p>
        </p:txBody>
      </p:sp>
    </p:spTree>
    <p:extLst>
      <p:ext uri="{BB962C8B-B14F-4D97-AF65-F5344CB8AC3E}">
        <p14:creationId xmlns:p14="http://schemas.microsoft.com/office/powerpoint/2010/main" val="3033365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physicalactivity/basics/adults/health-benefits-of-physical-activity.html#adult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unsplash.com/photos/woman-in-black-jacket-sitting-beside-brown-dog-on-rock-near-body-of-water-during-daytime-SrgELjlFlY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FD76EA06-82CF-01BA-7F09-0B6AC70F06CD}"/>
              </a:ext>
            </a:extLst>
          </p:cNvPr>
          <p:cNvSpPr>
            <a:spLocks noGrp="1"/>
          </p:cNvSpPr>
          <p:nvPr>
            <p:ph type="ctrTitle"/>
          </p:nvPr>
        </p:nvSpPr>
        <p:spPr>
          <a:xfrm>
            <a:off x="3215729" y="1764407"/>
            <a:ext cx="5760846" cy="2310312"/>
          </a:xfrm>
        </p:spPr>
        <p:txBody>
          <a:bodyPr>
            <a:normAutofit/>
          </a:bodyPr>
          <a:lstStyle/>
          <a:p>
            <a:r>
              <a:rPr lang="en-CA" sz="5200" dirty="0">
                <a:solidFill>
                  <a:schemeClr val="tx2"/>
                </a:solidFill>
              </a:rPr>
              <a:t>Promoting Your Physical and Mental Health</a:t>
            </a:r>
          </a:p>
        </p:txBody>
      </p:sp>
    </p:spTree>
    <p:extLst>
      <p:ext uri="{BB962C8B-B14F-4D97-AF65-F5344CB8AC3E}">
        <p14:creationId xmlns:p14="http://schemas.microsoft.com/office/powerpoint/2010/main" val="121660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9" name="Rectangle 1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DE8B3A-BB13-872C-D372-75488DDB38FC}"/>
              </a:ext>
            </a:extLst>
          </p:cNvPr>
          <p:cNvSpPr>
            <a:spLocks noGrp="1"/>
          </p:cNvSpPr>
          <p:nvPr>
            <p:ph type="title"/>
          </p:nvPr>
        </p:nvSpPr>
        <p:spPr>
          <a:xfrm>
            <a:off x="761803" y="350196"/>
            <a:ext cx="4646904" cy="1624520"/>
          </a:xfrm>
        </p:spPr>
        <p:txBody>
          <a:bodyPr anchor="ctr">
            <a:normAutofit/>
          </a:bodyPr>
          <a:lstStyle/>
          <a:p>
            <a:r>
              <a:rPr lang="en-CA" sz="4000" dirty="0"/>
              <a:t>Achieving a Lifestyle Balance</a:t>
            </a:r>
          </a:p>
        </p:txBody>
      </p:sp>
      <p:sp>
        <p:nvSpPr>
          <p:cNvPr id="3" name="Content Placeholder 2">
            <a:extLst>
              <a:ext uri="{FF2B5EF4-FFF2-40B4-BE49-F238E27FC236}">
                <a16:creationId xmlns:a16="http://schemas.microsoft.com/office/drawing/2014/main" id="{FF5FF80D-2231-BC4A-B5DE-C17824835040}"/>
              </a:ext>
            </a:extLst>
          </p:cNvPr>
          <p:cNvSpPr>
            <a:spLocks noGrp="1"/>
          </p:cNvSpPr>
          <p:nvPr>
            <p:ph idx="1"/>
          </p:nvPr>
        </p:nvSpPr>
        <p:spPr>
          <a:xfrm>
            <a:off x="761802" y="1854438"/>
            <a:ext cx="4646905" cy="4501912"/>
          </a:xfrm>
        </p:spPr>
        <p:txBody>
          <a:bodyPr anchor="ctr">
            <a:normAutofit/>
          </a:bodyPr>
          <a:lstStyle/>
          <a:p>
            <a:pPr marL="0" indent="0" algn="ctr">
              <a:buNone/>
            </a:pPr>
            <a:r>
              <a:rPr lang="en-CA" b="1" dirty="0">
                <a:solidFill>
                  <a:schemeClr val="tx2"/>
                </a:solidFill>
              </a:rPr>
              <a:t>You cannot care for others unless you take care of yourself.</a:t>
            </a:r>
          </a:p>
          <a:p>
            <a:pPr marL="0" indent="0">
              <a:buNone/>
            </a:pPr>
            <a:endParaRPr lang="en-CA" sz="2000" dirty="0"/>
          </a:p>
          <a:p>
            <a:r>
              <a:rPr lang="en-CA" sz="2000" dirty="0"/>
              <a:t>Nutrition</a:t>
            </a:r>
          </a:p>
          <a:p>
            <a:r>
              <a:rPr lang="en-CA" sz="2000" dirty="0"/>
              <a:t>Physical Activity</a:t>
            </a:r>
          </a:p>
          <a:p>
            <a:r>
              <a:rPr lang="en-CA" sz="2000" dirty="0"/>
              <a:t>Leisure and Rest</a:t>
            </a:r>
          </a:p>
          <a:p>
            <a:r>
              <a:rPr lang="en-CA" sz="2000" dirty="0"/>
              <a:t>Reducing other risk factors.</a:t>
            </a:r>
          </a:p>
        </p:txBody>
      </p:sp>
      <p:pic>
        <p:nvPicPr>
          <p:cNvPr id="20" name="Picture 19" descr="Rocks stacked on driftwood with the sea on background">
            <a:extLst>
              <a:ext uri="{FF2B5EF4-FFF2-40B4-BE49-F238E27FC236}">
                <a16:creationId xmlns:a16="http://schemas.microsoft.com/office/drawing/2014/main" id="{53DB4689-4003-D943-A9A4-83A6C00E47DE}"/>
              </a:ext>
            </a:extLst>
          </p:cNvPr>
          <p:cNvPicPr>
            <a:picLocks noChangeAspect="1"/>
          </p:cNvPicPr>
          <p:nvPr/>
        </p:nvPicPr>
        <p:blipFill rotWithShape="1">
          <a:blip r:embed="rId2"/>
          <a:srcRect l="19559" r="21040" b="-2"/>
          <a:stretch/>
        </p:blipFill>
        <p:spPr>
          <a:xfrm>
            <a:off x="6096000" y="1"/>
            <a:ext cx="6102825" cy="6858000"/>
          </a:xfrm>
          <a:prstGeom prst="rect">
            <a:avLst/>
          </a:prstGeom>
        </p:spPr>
      </p:pic>
    </p:spTree>
    <p:extLst>
      <p:ext uri="{BB962C8B-B14F-4D97-AF65-F5344CB8AC3E}">
        <p14:creationId xmlns:p14="http://schemas.microsoft.com/office/powerpoint/2010/main" val="16642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B5D15-09E7-B50D-002D-C86B5EB21987}"/>
              </a:ext>
            </a:extLst>
          </p:cNvPr>
          <p:cNvSpPr>
            <a:spLocks noGrp="1"/>
          </p:cNvSpPr>
          <p:nvPr>
            <p:ph type="title"/>
          </p:nvPr>
        </p:nvSpPr>
        <p:spPr>
          <a:xfrm>
            <a:off x="337527" y="811658"/>
            <a:ext cx="6155742" cy="5109370"/>
          </a:xfrm>
        </p:spPr>
        <p:txBody>
          <a:bodyPr vert="horz" lIns="91440" tIns="45720" rIns="91440" bIns="45720" rtlCol="0" anchor="b">
            <a:normAutofit/>
          </a:bodyPr>
          <a:lstStyle/>
          <a:p>
            <a:r>
              <a:rPr lang="en-US" dirty="0"/>
              <a:t>Nutrition</a:t>
            </a:r>
            <a:br>
              <a:rPr lang="en-US" dirty="0"/>
            </a:br>
            <a:br>
              <a:rPr lang="en-US" dirty="0"/>
            </a:br>
            <a:r>
              <a:rPr lang="en-US" sz="1800" dirty="0"/>
              <a:t>As Educators, one of our most important roles is to be a good models to the children in our care.  As such we need to maintain a healthy relationship with food. </a:t>
            </a:r>
            <a:br>
              <a:rPr lang="en-US" sz="1800" dirty="0"/>
            </a:br>
            <a:br>
              <a:rPr lang="en-US" sz="1800" dirty="0"/>
            </a:br>
            <a:r>
              <a:rPr lang="en-US" sz="1800" dirty="0"/>
              <a:t>However, is not the only reason why you should maintain a healthy outcome - As you will learn in Section 4: Nutrition, maintaining a healthy diet and regular physical activity is important for both your physical and mental well being. </a:t>
            </a:r>
            <a:br>
              <a:rPr lang="en-US" sz="1800" dirty="0"/>
            </a:br>
            <a:br>
              <a:rPr lang="en-US" sz="1800" dirty="0"/>
            </a:br>
            <a:r>
              <a:rPr lang="en-US" sz="1800" dirty="0"/>
              <a:t>Food provides us with energy to complete the many tasks we need to do each day.   Eating nutritional foods keeps our minds and bodies functioning at their optimum level.  </a:t>
            </a:r>
            <a:br>
              <a:rPr lang="en-US" sz="1800" dirty="0"/>
            </a:br>
            <a:br>
              <a:rPr lang="en-US" sz="1800" dirty="0"/>
            </a:br>
            <a:r>
              <a:rPr lang="en-US" sz="1800" dirty="0"/>
              <a:t>Eating nutritionally also helps to prevent injury and illness.</a:t>
            </a:r>
            <a:br>
              <a:rPr lang="en-US" sz="1800" dirty="0"/>
            </a:br>
            <a:r>
              <a:rPr lang="en-US" sz="1800" dirty="0"/>
              <a:t> </a:t>
            </a:r>
            <a:endParaRPr lang="en-US" dirty="0"/>
          </a:p>
        </p:txBody>
      </p:sp>
      <p:pic>
        <p:nvPicPr>
          <p:cNvPr id="5" name="Picture 4" descr="Vegetables on display at a market">
            <a:extLst>
              <a:ext uri="{FF2B5EF4-FFF2-40B4-BE49-F238E27FC236}">
                <a16:creationId xmlns:a16="http://schemas.microsoft.com/office/drawing/2014/main" id="{1940BC25-ABFC-893A-77F2-571204B533B5}"/>
              </a:ext>
            </a:extLst>
          </p:cNvPr>
          <p:cNvPicPr>
            <a:picLocks noChangeAspect="1"/>
          </p:cNvPicPr>
          <p:nvPr/>
        </p:nvPicPr>
        <p:blipFill rotWithShape="1">
          <a:blip r:embed="rId2"/>
          <a:srcRect l="27313" r="1464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2357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52221-F99C-D324-CF87-1FEAAED92F60}"/>
              </a:ext>
            </a:extLst>
          </p:cNvPr>
          <p:cNvSpPr>
            <a:spLocks noGrp="1"/>
          </p:cNvSpPr>
          <p:nvPr>
            <p:ph type="title"/>
          </p:nvPr>
        </p:nvSpPr>
        <p:spPr>
          <a:xfrm>
            <a:off x="393107" y="-1434054"/>
            <a:ext cx="6862617" cy="4741276"/>
          </a:xfrm>
        </p:spPr>
        <p:txBody>
          <a:bodyPr vert="horz" lIns="91440" tIns="45720" rIns="91440" bIns="45720" rtlCol="0" anchor="b">
            <a:normAutofit/>
          </a:bodyPr>
          <a:lstStyle/>
          <a:p>
            <a:r>
              <a:rPr lang="en-US" dirty="0"/>
              <a:t>Physical Activity</a:t>
            </a:r>
            <a:br>
              <a:rPr lang="en-US" dirty="0"/>
            </a:br>
            <a:r>
              <a:rPr lang="en-US" sz="1800" dirty="0"/>
              <a:t> </a:t>
            </a:r>
            <a:br>
              <a:rPr lang="en-US" sz="1800" dirty="0"/>
            </a:br>
            <a:r>
              <a:rPr lang="en-US" sz="1800" dirty="0"/>
              <a:t>Healthy eating and physical activity is a winning combination. </a:t>
            </a:r>
            <a:br>
              <a:rPr lang="en-US" sz="1800" dirty="0"/>
            </a:br>
            <a:br>
              <a:rPr lang="en-US" sz="1800" dirty="0"/>
            </a:br>
            <a:r>
              <a:rPr lang="en-US" sz="1800" dirty="0"/>
              <a:t>Brain health – physical activity elevates and balances the three brain transmitters – Serotonin, Norepinephrine and Dopamine – each positively influences your mental health (Pimento and </a:t>
            </a:r>
            <a:r>
              <a:rPr lang="en-US" sz="1800" dirty="0" err="1"/>
              <a:t>Kernsested</a:t>
            </a:r>
            <a:r>
              <a:rPr lang="en-US" sz="1800" dirty="0"/>
              <a:t>, 2019).</a:t>
            </a:r>
            <a:br>
              <a:rPr lang="en-US" dirty="0"/>
            </a:br>
            <a:r>
              <a:rPr lang="en-US" dirty="0"/>
              <a:t> </a:t>
            </a:r>
          </a:p>
        </p:txBody>
      </p:sp>
      <p:pic>
        <p:nvPicPr>
          <p:cNvPr id="5" name="Picture 4" descr="Worm's eye view of the feet of a person running on the road">
            <a:extLst>
              <a:ext uri="{FF2B5EF4-FFF2-40B4-BE49-F238E27FC236}">
                <a16:creationId xmlns:a16="http://schemas.microsoft.com/office/drawing/2014/main" id="{9D6CC079-8DA0-87C2-7BC9-D4E6CD30E773}"/>
              </a:ext>
            </a:extLst>
          </p:cNvPr>
          <p:cNvPicPr>
            <a:picLocks noChangeAspect="1"/>
          </p:cNvPicPr>
          <p:nvPr/>
        </p:nvPicPr>
        <p:blipFill rotWithShape="1">
          <a:blip r:embed="rId2"/>
          <a:srcRect l="27343" r="1722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Picture 5">
            <a:extLst>
              <a:ext uri="{FF2B5EF4-FFF2-40B4-BE49-F238E27FC236}">
                <a16:creationId xmlns:a16="http://schemas.microsoft.com/office/drawing/2014/main" id="{56595F14-3B2C-0F9C-1F9C-64B498978566}"/>
              </a:ext>
            </a:extLst>
          </p:cNvPr>
          <p:cNvPicPr>
            <a:picLocks noChangeAspect="1"/>
          </p:cNvPicPr>
          <p:nvPr/>
        </p:nvPicPr>
        <p:blipFill>
          <a:blip r:embed="rId3"/>
          <a:stretch>
            <a:fillRect/>
          </a:stretch>
        </p:blipFill>
        <p:spPr>
          <a:xfrm>
            <a:off x="624021" y="2956845"/>
            <a:ext cx="5128075" cy="3605339"/>
          </a:xfrm>
          <a:prstGeom prst="rect">
            <a:avLst/>
          </a:prstGeom>
        </p:spPr>
      </p:pic>
    </p:spTree>
    <p:extLst>
      <p:ext uri="{BB962C8B-B14F-4D97-AF65-F5344CB8AC3E}">
        <p14:creationId xmlns:p14="http://schemas.microsoft.com/office/powerpoint/2010/main" val="159827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 name="Content Placeholder 8">
            <a:extLst>
              <a:ext uri="{FF2B5EF4-FFF2-40B4-BE49-F238E27FC236}">
                <a16:creationId xmlns:a16="http://schemas.microsoft.com/office/drawing/2014/main" id="{656EBDDF-547D-C396-4DFC-A707F7AD2189}"/>
              </a:ext>
            </a:extLst>
          </p:cNvPr>
          <p:cNvSpPr>
            <a:spLocks noGrp="1"/>
          </p:cNvSpPr>
          <p:nvPr>
            <p:ph idx="1"/>
          </p:nvPr>
        </p:nvSpPr>
        <p:spPr>
          <a:xfrm>
            <a:off x="459509" y="1117854"/>
            <a:ext cx="5747327" cy="3172136"/>
          </a:xfrm>
        </p:spPr>
        <p:txBody>
          <a:bodyPr>
            <a:normAutofit/>
          </a:bodyPr>
          <a:lstStyle/>
          <a:p>
            <a:pPr marL="0" indent="0">
              <a:buNone/>
            </a:pPr>
            <a:r>
              <a:rPr lang="en-US" sz="4400" dirty="0"/>
              <a:t>Physical Activity</a:t>
            </a:r>
          </a:p>
          <a:p>
            <a:pPr marL="0" indent="0">
              <a:buNone/>
            </a:pPr>
            <a:endParaRPr lang="en-US" sz="2000" dirty="0"/>
          </a:p>
          <a:p>
            <a:pPr marL="0" indent="0">
              <a:buNone/>
            </a:pPr>
            <a:r>
              <a:rPr lang="en-US" sz="2000" dirty="0">
                <a:latin typeface="Calibri Light" panose="020F0302020204030204" pitchFamily="34" charset="0"/>
                <a:cs typeface="Calibri Light" panose="020F0302020204030204" pitchFamily="34" charset="0"/>
              </a:rPr>
              <a:t>According to the CDC “Regular physical activity is one of the most important things you can do for your health.  Being physically active can improve your brain health, help manage weight, reduce risk of disease, strengthen bone and muscles and improve your ability to do everyday things” (CDC, 2023).</a:t>
            </a:r>
          </a:p>
        </p:txBody>
      </p:sp>
      <p:pic>
        <p:nvPicPr>
          <p:cNvPr id="7" name="Picture 6">
            <a:extLst>
              <a:ext uri="{FF2B5EF4-FFF2-40B4-BE49-F238E27FC236}">
                <a16:creationId xmlns:a16="http://schemas.microsoft.com/office/drawing/2014/main" id="{DF28A736-CFB3-4392-3E99-3518A734000D}"/>
              </a:ext>
            </a:extLst>
          </p:cNvPr>
          <p:cNvPicPr>
            <a:picLocks noChangeAspect="1"/>
          </p:cNvPicPr>
          <p:nvPr/>
        </p:nvPicPr>
        <p:blipFill>
          <a:blip r:embed="rId2"/>
          <a:stretch>
            <a:fillRect/>
          </a:stretch>
        </p:blipFill>
        <p:spPr>
          <a:xfrm>
            <a:off x="7025807" y="643234"/>
            <a:ext cx="4297904" cy="5599876"/>
          </a:xfrm>
          <a:prstGeom prst="rect">
            <a:avLst/>
          </a:prstGeom>
        </p:spPr>
      </p:pic>
      <p:sp>
        <p:nvSpPr>
          <p:cNvPr id="10" name="TextBox 9">
            <a:extLst>
              <a:ext uri="{FF2B5EF4-FFF2-40B4-BE49-F238E27FC236}">
                <a16:creationId xmlns:a16="http://schemas.microsoft.com/office/drawing/2014/main" id="{F1406310-74B5-F7B5-FE8D-B13035F8E899}"/>
              </a:ext>
            </a:extLst>
          </p:cNvPr>
          <p:cNvSpPr txBox="1"/>
          <p:nvPr/>
        </p:nvSpPr>
        <p:spPr>
          <a:xfrm>
            <a:off x="6999004" y="6238430"/>
            <a:ext cx="4460905" cy="276999"/>
          </a:xfrm>
          <a:prstGeom prst="rect">
            <a:avLst/>
          </a:prstGeom>
          <a:noFill/>
        </p:spPr>
        <p:txBody>
          <a:bodyPr wrap="square" rtlCol="0">
            <a:spAutoFit/>
          </a:bodyPr>
          <a:lstStyle/>
          <a:p>
            <a:r>
              <a:rPr lang="en-CA" sz="1200" dirty="0"/>
              <a:t>Taken from: </a:t>
            </a:r>
            <a:r>
              <a:rPr lang="en-CA" sz="1200" dirty="0">
                <a:hlinkClick r:id="rId3"/>
              </a:rPr>
              <a:t>Centers for Disease Control and Prevention </a:t>
            </a:r>
            <a:r>
              <a:rPr lang="en-CA" sz="1200" dirty="0"/>
              <a:t>(CDC), 2020</a:t>
            </a:r>
          </a:p>
        </p:txBody>
      </p:sp>
    </p:spTree>
    <p:extLst>
      <p:ext uri="{BB962C8B-B14F-4D97-AF65-F5344CB8AC3E}">
        <p14:creationId xmlns:p14="http://schemas.microsoft.com/office/powerpoint/2010/main" val="3294962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0DEB6-9E4B-3446-7571-E415DA43FF94}"/>
              </a:ext>
            </a:extLst>
          </p:cNvPr>
          <p:cNvSpPr>
            <a:spLocks noGrp="1"/>
          </p:cNvSpPr>
          <p:nvPr>
            <p:ph type="title"/>
          </p:nvPr>
        </p:nvSpPr>
        <p:spPr>
          <a:xfrm>
            <a:off x="838201" y="365125"/>
            <a:ext cx="5251316" cy="1807305"/>
          </a:xfrm>
        </p:spPr>
        <p:txBody>
          <a:bodyPr>
            <a:normAutofit fontScale="90000"/>
          </a:bodyPr>
          <a:lstStyle/>
          <a:p>
            <a:br>
              <a:rPr lang="en-CA" sz="3100" dirty="0"/>
            </a:br>
            <a:r>
              <a:rPr lang="en-CA" sz="4900" dirty="0"/>
              <a:t>Physical Activity:</a:t>
            </a:r>
            <a:br>
              <a:rPr lang="en-CA" sz="4900" dirty="0"/>
            </a:br>
            <a:r>
              <a:rPr lang="en-CA" sz="4900" dirty="0"/>
              <a:t>The Five (5)Fitness Components</a:t>
            </a:r>
            <a:br>
              <a:rPr lang="en-CA" sz="3100" dirty="0"/>
            </a:br>
            <a:endParaRPr lang="en-CA" sz="3100" dirty="0"/>
          </a:p>
        </p:txBody>
      </p:sp>
      <p:sp>
        <p:nvSpPr>
          <p:cNvPr id="3" name="Content Placeholder 2">
            <a:extLst>
              <a:ext uri="{FF2B5EF4-FFF2-40B4-BE49-F238E27FC236}">
                <a16:creationId xmlns:a16="http://schemas.microsoft.com/office/drawing/2014/main" id="{3FCBF3A2-44B4-EE90-53E9-9BBC6B76B432}"/>
              </a:ext>
            </a:extLst>
          </p:cNvPr>
          <p:cNvSpPr>
            <a:spLocks noGrp="1"/>
          </p:cNvSpPr>
          <p:nvPr>
            <p:ph idx="1"/>
          </p:nvPr>
        </p:nvSpPr>
        <p:spPr>
          <a:xfrm>
            <a:off x="838200" y="2333297"/>
            <a:ext cx="6412345" cy="3843666"/>
          </a:xfrm>
        </p:spPr>
        <p:txBody>
          <a:bodyPr>
            <a:normAutofit fontScale="92500" lnSpcReduction="10000"/>
          </a:bodyPr>
          <a:lstStyle/>
          <a:p>
            <a:pPr marL="0" indent="0">
              <a:buNone/>
            </a:pPr>
            <a:r>
              <a:rPr lang="en-CA" sz="1800" dirty="0"/>
              <a:t>Cardiovascular Endurance:  </a:t>
            </a:r>
          </a:p>
          <a:p>
            <a:pPr marL="457200" lvl="1" indent="0">
              <a:buNone/>
            </a:pPr>
            <a:r>
              <a:rPr lang="en-CA" sz="1800" dirty="0"/>
              <a:t>the ability of the heart and lungs to deliver the oxygen needed to perform a medium to high intensity activity for an amount of time.</a:t>
            </a:r>
          </a:p>
          <a:p>
            <a:pPr marL="0" indent="0">
              <a:buNone/>
            </a:pPr>
            <a:r>
              <a:rPr lang="en-CA" sz="1800" dirty="0"/>
              <a:t>Flexibility:</a:t>
            </a:r>
          </a:p>
          <a:p>
            <a:pPr marL="457200" lvl="1" indent="0">
              <a:buNone/>
            </a:pPr>
            <a:r>
              <a:rPr lang="en-CA" sz="1800" dirty="0"/>
              <a:t>The ability to move muscles and joints though a range of motion.</a:t>
            </a:r>
          </a:p>
          <a:p>
            <a:pPr marL="0" indent="0">
              <a:buNone/>
            </a:pPr>
            <a:r>
              <a:rPr lang="en-CA" sz="1800" dirty="0"/>
              <a:t>Strength:</a:t>
            </a:r>
          </a:p>
          <a:p>
            <a:pPr marL="457200" lvl="1" indent="0">
              <a:buNone/>
            </a:pPr>
            <a:r>
              <a:rPr lang="en-CA" sz="1800" dirty="0"/>
              <a:t>Our ability to exert force during an activity</a:t>
            </a:r>
          </a:p>
          <a:p>
            <a:pPr marL="0" indent="0">
              <a:buNone/>
            </a:pPr>
            <a:r>
              <a:rPr lang="en-CA" sz="1800" dirty="0"/>
              <a:t>Muscular Endurance:</a:t>
            </a:r>
          </a:p>
          <a:p>
            <a:pPr marL="457200" lvl="1" indent="0">
              <a:buNone/>
            </a:pPr>
            <a:r>
              <a:rPr lang="en-CA" sz="1800" dirty="0"/>
              <a:t>The ability of our muscles to continue to perform an activity without fatiguing. </a:t>
            </a:r>
          </a:p>
          <a:p>
            <a:pPr marL="0" indent="0">
              <a:buNone/>
            </a:pPr>
            <a:r>
              <a:rPr lang="en-CA" sz="1800" dirty="0"/>
              <a:t>Body Composition:</a:t>
            </a:r>
          </a:p>
          <a:p>
            <a:pPr marL="457200" lvl="1" indent="0">
              <a:buNone/>
            </a:pPr>
            <a:r>
              <a:rPr lang="en-CA" sz="1800" dirty="0"/>
              <a:t>The amount of body fat, muscle, bone and other tissues that make up our body. </a:t>
            </a:r>
          </a:p>
        </p:txBody>
      </p:sp>
      <p:pic>
        <p:nvPicPr>
          <p:cNvPr id="36" name="Picture 35" descr="Close-up of a martial arts belt">
            <a:extLst>
              <a:ext uri="{FF2B5EF4-FFF2-40B4-BE49-F238E27FC236}">
                <a16:creationId xmlns:a16="http://schemas.microsoft.com/office/drawing/2014/main" id="{424888E6-8DA0-02B2-A541-14343DF91296}"/>
              </a:ext>
            </a:extLst>
          </p:cNvPr>
          <p:cNvPicPr>
            <a:picLocks noChangeAspect="1"/>
          </p:cNvPicPr>
          <p:nvPr/>
        </p:nvPicPr>
        <p:blipFill rotWithShape="1">
          <a:blip r:embed="rId2"/>
          <a:srcRect l="20463" r="21499" b="-1"/>
          <a:stretch/>
        </p:blipFill>
        <p:spPr>
          <a:xfrm>
            <a:off x="7379855" y="10"/>
            <a:ext cx="481214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2998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2D0CB-64FA-87CD-1BE3-27AE43FE7D1B}"/>
              </a:ext>
            </a:extLst>
          </p:cNvPr>
          <p:cNvSpPr>
            <a:spLocks noGrp="1"/>
          </p:cNvSpPr>
          <p:nvPr>
            <p:ph type="title"/>
          </p:nvPr>
        </p:nvSpPr>
        <p:spPr>
          <a:xfrm>
            <a:off x="643468" y="643468"/>
            <a:ext cx="4620584" cy="3457478"/>
          </a:xfrm>
        </p:spPr>
        <p:txBody>
          <a:bodyPr vert="horz" lIns="91440" tIns="45720" rIns="91440" bIns="45720" rtlCol="0" anchor="b">
            <a:normAutofit/>
          </a:bodyPr>
          <a:lstStyle/>
          <a:p>
            <a:r>
              <a:rPr lang="en-US" dirty="0"/>
              <a:t>Leisure and Rest</a:t>
            </a:r>
            <a:br>
              <a:rPr lang="en-US" dirty="0"/>
            </a:br>
            <a:r>
              <a:rPr lang="en-US" sz="1800" dirty="0"/>
              <a:t> </a:t>
            </a:r>
            <a:br>
              <a:rPr lang="en-US" dirty="0"/>
            </a:br>
            <a:r>
              <a:rPr lang="en-US" sz="1800" dirty="0"/>
              <a:t>Leisure and rest mean different things to different people.  The commonality that we all share is that we all need time to relax.</a:t>
            </a:r>
            <a:br>
              <a:rPr lang="en-US" sz="1800" dirty="0"/>
            </a:br>
            <a:br>
              <a:rPr lang="en-US" sz="1800" dirty="0"/>
            </a:br>
            <a:r>
              <a:rPr lang="en-US" sz="1800" dirty="0"/>
              <a:t>Taking time to relax allows us to reset.  Rest allows our bodies and mind to repair and revitalize.</a:t>
            </a:r>
            <a:br>
              <a:rPr lang="en-US" sz="1800" dirty="0"/>
            </a:br>
            <a:br>
              <a:rPr lang="en-US" sz="1800" dirty="0"/>
            </a:br>
            <a:r>
              <a:rPr lang="en-US" sz="1800" dirty="0"/>
              <a:t>Stress take a toll on both your mind and your body.</a:t>
            </a:r>
            <a:endParaRPr lang="en-US" dirty="0"/>
          </a:p>
        </p:txBody>
      </p:sp>
      <p:pic>
        <p:nvPicPr>
          <p:cNvPr id="5" name="Picture 4" descr="Foggy landscape of mountains reflecting onto a lake at twilight">
            <a:extLst>
              <a:ext uri="{FF2B5EF4-FFF2-40B4-BE49-F238E27FC236}">
                <a16:creationId xmlns:a16="http://schemas.microsoft.com/office/drawing/2014/main" id="{469AF8A2-A10C-EB42-0DBE-AF7E4D5404EC}"/>
              </a:ext>
            </a:extLst>
          </p:cNvPr>
          <p:cNvPicPr>
            <a:picLocks noChangeAspect="1"/>
          </p:cNvPicPr>
          <p:nvPr/>
        </p:nvPicPr>
        <p:blipFill rotWithShape="1">
          <a:blip r:embed="rId2"/>
          <a:srcRect l="19936" r="2202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0370492F-5C18-FBAC-E859-75C129E2F3E1}"/>
              </a:ext>
            </a:extLst>
          </p:cNvPr>
          <p:cNvSpPr txBox="1"/>
          <p:nvPr/>
        </p:nvSpPr>
        <p:spPr>
          <a:xfrm>
            <a:off x="4073239" y="4017819"/>
            <a:ext cx="2253672" cy="2585323"/>
          </a:xfrm>
          <a:prstGeom prst="rect">
            <a:avLst/>
          </a:prstGeom>
          <a:noFill/>
        </p:spPr>
        <p:txBody>
          <a:bodyPr wrap="square" rtlCol="0">
            <a:spAutoFit/>
          </a:bodyPr>
          <a:lstStyle/>
          <a:p>
            <a:r>
              <a:rPr lang="en-CA" dirty="0"/>
              <a:t>Ways to Relax:</a:t>
            </a:r>
          </a:p>
          <a:p>
            <a:endParaRPr lang="en-CA" dirty="0"/>
          </a:p>
          <a:p>
            <a:pPr marL="285750" indent="-285750">
              <a:buFont typeface="Arial" panose="020B0604020202020204" pitchFamily="34" charset="0"/>
              <a:buChar char="•"/>
            </a:pPr>
            <a:r>
              <a:rPr lang="en-CA" dirty="0"/>
              <a:t>Meditation</a:t>
            </a:r>
          </a:p>
          <a:p>
            <a:pPr marL="285750" indent="-285750">
              <a:buFont typeface="Arial" panose="020B0604020202020204" pitchFamily="34" charset="0"/>
              <a:buChar char="•"/>
            </a:pPr>
            <a:r>
              <a:rPr lang="en-CA" dirty="0"/>
              <a:t>Mindfulness</a:t>
            </a:r>
          </a:p>
          <a:p>
            <a:pPr marL="285750" indent="-285750">
              <a:buFont typeface="Arial" panose="020B0604020202020204" pitchFamily="34" charset="0"/>
              <a:buChar char="•"/>
            </a:pPr>
            <a:r>
              <a:rPr lang="en-CA" dirty="0"/>
              <a:t>Socialize</a:t>
            </a:r>
          </a:p>
          <a:p>
            <a:pPr marL="285750" indent="-285750">
              <a:buFont typeface="Arial" panose="020B0604020202020204" pitchFamily="34" charset="0"/>
              <a:buChar char="•"/>
            </a:pPr>
            <a:r>
              <a:rPr lang="en-CA" dirty="0"/>
              <a:t>Read a book</a:t>
            </a:r>
          </a:p>
          <a:p>
            <a:pPr marL="285750" indent="-285750">
              <a:buFont typeface="Arial" panose="020B0604020202020204" pitchFamily="34" charset="0"/>
              <a:buChar char="•"/>
            </a:pPr>
            <a:r>
              <a:rPr lang="en-CA" dirty="0"/>
              <a:t>Go for a walk</a:t>
            </a:r>
          </a:p>
          <a:p>
            <a:pPr marL="285750" indent="-285750">
              <a:buFont typeface="Arial" panose="020B0604020202020204" pitchFamily="34" charset="0"/>
              <a:buChar char="•"/>
            </a:pPr>
            <a:r>
              <a:rPr lang="en-CA" dirty="0"/>
              <a:t>Listen to music</a:t>
            </a:r>
          </a:p>
          <a:p>
            <a:endParaRPr lang="en-CA" dirty="0"/>
          </a:p>
        </p:txBody>
      </p:sp>
      <p:pic>
        <p:nvPicPr>
          <p:cNvPr id="2050" name="Picture 2" descr="woman in black jacket sitting beside brown dog on rock near body of water during daytime">
            <a:extLst>
              <a:ext uri="{FF2B5EF4-FFF2-40B4-BE49-F238E27FC236}">
                <a16:creationId xmlns:a16="http://schemas.microsoft.com/office/drawing/2014/main" id="{9A21EA82-A70B-70FC-B7C2-8CD50F917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37" y="4181764"/>
            <a:ext cx="2964872" cy="22236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38FDAD2-CB73-5243-6424-130D7C2B7180}"/>
              </a:ext>
            </a:extLst>
          </p:cNvPr>
          <p:cNvSpPr txBox="1"/>
          <p:nvPr/>
        </p:nvSpPr>
        <p:spPr>
          <a:xfrm>
            <a:off x="406400" y="6373091"/>
            <a:ext cx="2779864" cy="276999"/>
          </a:xfrm>
          <a:prstGeom prst="rect">
            <a:avLst/>
          </a:prstGeom>
          <a:noFill/>
        </p:spPr>
        <p:txBody>
          <a:bodyPr wrap="none" rtlCol="0">
            <a:spAutoFit/>
          </a:bodyPr>
          <a:lstStyle/>
          <a:p>
            <a:r>
              <a:rPr lang="en-CA" sz="1200" dirty="0"/>
              <a:t>Photo by </a:t>
            </a:r>
            <a:r>
              <a:rPr lang="en-CA" sz="1200" dirty="0">
                <a:hlinkClick r:id="rId4"/>
              </a:rPr>
              <a:t>Jamie Street from upslpash.com</a:t>
            </a:r>
            <a:endParaRPr lang="en-CA" sz="1200" dirty="0"/>
          </a:p>
        </p:txBody>
      </p:sp>
    </p:spTree>
    <p:extLst>
      <p:ext uri="{BB962C8B-B14F-4D97-AF65-F5344CB8AC3E}">
        <p14:creationId xmlns:p14="http://schemas.microsoft.com/office/powerpoint/2010/main" val="207707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B8D327-70E5-D257-8026-33A0F4F21F7B}"/>
              </a:ext>
            </a:extLst>
          </p:cNvPr>
          <p:cNvSpPr txBox="1"/>
          <p:nvPr/>
        </p:nvSpPr>
        <p:spPr>
          <a:xfrm>
            <a:off x="838201" y="365125"/>
            <a:ext cx="6347690"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dirty="0">
                <a:latin typeface="+mj-lt"/>
                <a:ea typeface="+mj-ea"/>
                <a:cs typeface="+mj-cs"/>
              </a:rPr>
              <a:t>Reducing other risk factors to achieve a lifestyle balance</a:t>
            </a:r>
          </a:p>
        </p:txBody>
      </p:sp>
      <p:sp>
        <p:nvSpPr>
          <p:cNvPr id="5" name="TextBox 4">
            <a:extLst>
              <a:ext uri="{FF2B5EF4-FFF2-40B4-BE49-F238E27FC236}">
                <a16:creationId xmlns:a16="http://schemas.microsoft.com/office/drawing/2014/main" id="{826E9078-DDA3-98EC-9EF1-B2559EC877F1}"/>
              </a:ext>
            </a:extLst>
          </p:cNvPr>
          <p:cNvSpPr txBox="1"/>
          <p:nvPr/>
        </p:nvSpPr>
        <p:spPr>
          <a:xfrm>
            <a:off x="838200" y="2333297"/>
            <a:ext cx="6615545" cy="3843666"/>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dirty="0"/>
              <a:t>Quitting smoking</a:t>
            </a:r>
          </a:p>
          <a:p>
            <a:pPr marL="285750" indent="-228600">
              <a:lnSpc>
                <a:spcPct val="90000"/>
              </a:lnSpc>
              <a:spcAft>
                <a:spcPts val="600"/>
              </a:spcAft>
              <a:buFont typeface="Arial" panose="020B0604020202020204" pitchFamily="34" charset="0"/>
              <a:buChar char="•"/>
            </a:pPr>
            <a:r>
              <a:rPr lang="en-US" sz="2000" dirty="0"/>
              <a:t>Limit alcohol </a:t>
            </a:r>
          </a:p>
          <a:p>
            <a:pPr marL="285750" indent="-228600">
              <a:lnSpc>
                <a:spcPct val="90000"/>
              </a:lnSpc>
              <a:spcAft>
                <a:spcPts val="600"/>
              </a:spcAft>
              <a:buFont typeface="Arial" panose="020B0604020202020204" pitchFamily="34" charset="0"/>
              <a:buChar char="•"/>
            </a:pPr>
            <a:r>
              <a:rPr lang="en-US" sz="2000" dirty="0"/>
              <a:t>Avoiding illegal drugs </a:t>
            </a:r>
          </a:p>
          <a:p>
            <a:pPr marL="285750" indent="-228600">
              <a:lnSpc>
                <a:spcPct val="90000"/>
              </a:lnSpc>
              <a:spcAft>
                <a:spcPts val="600"/>
              </a:spcAft>
              <a:buFont typeface="Arial" panose="020B0604020202020204" pitchFamily="34" charset="0"/>
              <a:buChar char="•"/>
            </a:pPr>
            <a:r>
              <a:rPr lang="en-US" sz="2000" dirty="0"/>
              <a:t>Take medication as prescribed. </a:t>
            </a:r>
          </a:p>
          <a:p>
            <a:pPr marL="285750" indent="-228600">
              <a:lnSpc>
                <a:spcPct val="90000"/>
              </a:lnSpc>
              <a:spcAft>
                <a:spcPts val="600"/>
              </a:spcAft>
              <a:buFont typeface="Arial" panose="020B0604020202020204" pitchFamily="34" charset="0"/>
              <a:buChar char="•"/>
            </a:pPr>
            <a:r>
              <a:rPr lang="en-US" sz="2000" dirty="0"/>
              <a:t>Schedule regular yearly physicals with your doctor</a:t>
            </a:r>
          </a:p>
          <a:p>
            <a:pPr marL="285750" indent="-228600">
              <a:lnSpc>
                <a:spcPct val="90000"/>
              </a:lnSpc>
              <a:spcAft>
                <a:spcPts val="600"/>
              </a:spcAft>
              <a:buFont typeface="Arial" panose="020B0604020202020204" pitchFamily="34" charset="0"/>
              <a:buChar char="•"/>
            </a:pPr>
            <a:r>
              <a:rPr lang="en-US" sz="2000" dirty="0"/>
              <a:t>Schedule regular dental check-ups</a:t>
            </a:r>
          </a:p>
          <a:p>
            <a:pPr marL="285750" indent="-228600">
              <a:lnSpc>
                <a:spcPct val="90000"/>
              </a:lnSpc>
              <a:spcAft>
                <a:spcPts val="600"/>
              </a:spcAft>
              <a:buFont typeface="Arial" panose="020B0604020202020204" pitchFamily="34" charset="0"/>
              <a:buChar char="•"/>
            </a:pPr>
            <a:r>
              <a:rPr lang="en-US" sz="2000" dirty="0"/>
              <a:t>Perform monthly self-examination of breasts or testicles for signs of cancer</a:t>
            </a:r>
          </a:p>
          <a:p>
            <a:pPr marL="285750" indent="-228600">
              <a:lnSpc>
                <a:spcPct val="90000"/>
              </a:lnSpc>
              <a:spcAft>
                <a:spcPts val="600"/>
              </a:spcAft>
              <a:buFont typeface="Arial" panose="020B0604020202020204" pitchFamily="34" charset="0"/>
              <a:buChar char="•"/>
            </a:pPr>
            <a:r>
              <a:rPr lang="en-US" sz="2000" dirty="0"/>
              <a:t>Practice safe sex</a:t>
            </a:r>
          </a:p>
          <a:p>
            <a:pPr marL="285750" indent="-228600">
              <a:lnSpc>
                <a:spcPct val="90000"/>
              </a:lnSpc>
              <a:spcAft>
                <a:spcPts val="600"/>
              </a:spcAft>
              <a:buFont typeface="Arial" panose="020B0604020202020204" pitchFamily="34" charset="0"/>
              <a:buChar char="•"/>
            </a:pPr>
            <a:r>
              <a:rPr lang="en-US" sz="2000" dirty="0"/>
              <a:t>Maintain your immunizations</a:t>
            </a:r>
          </a:p>
        </p:txBody>
      </p:sp>
      <p:pic>
        <p:nvPicPr>
          <p:cNvPr id="22" name="Picture 21" descr="Desk with stethoscope and computer keyboard">
            <a:extLst>
              <a:ext uri="{FF2B5EF4-FFF2-40B4-BE49-F238E27FC236}">
                <a16:creationId xmlns:a16="http://schemas.microsoft.com/office/drawing/2014/main" id="{EE5C69DD-A912-6A69-E471-051916674D13}"/>
              </a:ext>
            </a:extLst>
          </p:cNvPr>
          <p:cNvPicPr>
            <a:picLocks noChangeAspect="1"/>
          </p:cNvPicPr>
          <p:nvPr/>
        </p:nvPicPr>
        <p:blipFill rotWithShape="1">
          <a:blip r:embed="rId2"/>
          <a:srcRect l="41964"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93950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533</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Promoting Your Physical and Mental Health</vt:lpstr>
      <vt:lpstr>Achieving a Lifestyle Balance</vt:lpstr>
      <vt:lpstr>Nutrition  As Educators, one of our most important roles is to be a good models to the children in our care.  As such we need to maintain a healthy relationship with food.   However, is not the only reason why you should maintain a healthy outcome - As you will learn in Section 4: Nutrition, maintaining a healthy diet and regular physical activity is important for both your physical and mental well being.   Food provides us with energy to complete the many tasks we need to do each day.   Eating nutritional foods keeps our minds and bodies functioning at their optimum level.    Eating nutritionally also helps to prevent injury and illness.  </vt:lpstr>
      <vt:lpstr>Physical Activity   Healthy eating and physical activity is a winning combination.   Brain health – physical activity elevates and balances the three brain transmitters – Serotonin, Norepinephrine and Dopamine – each positively influences your mental health (Pimento and Kernsested, 2019).  </vt:lpstr>
      <vt:lpstr>PowerPoint Presentation</vt:lpstr>
      <vt:lpstr> Physical Activity: The Five (5)Fitness Components </vt:lpstr>
      <vt:lpstr>Leisure and Rest   Leisure and rest mean different things to different people.  The commonality that we all share is that we all need time to relax.  Taking time to relax allows us to reset.  Rest allows our bodies and mind to repair and revitalize.  Stress take a toll on both your mind and your body.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Your Physical and Mental Health</dc:title>
  <dc:creator>Flegel, Carrie</dc:creator>
  <cp:lastModifiedBy>Carrie Flegel</cp:lastModifiedBy>
  <cp:revision>2</cp:revision>
  <cp:lastPrinted>2024-01-03T03:44:12Z</cp:lastPrinted>
  <dcterms:created xsi:type="dcterms:W3CDTF">2024-01-03T00:03:35Z</dcterms:created>
  <dcterms:modified xsi:type="dcterms:W3CDTF">2024-01-03T03:45:36Z</dcterms:modified>
</cp:coreProperties>
</file>