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Proxima Nova" panose="020B0604020202020204" charset="0"/>
      <p:regular r:id="rId21"/>
      <p:bold r:id="rId22"/>
      <p:italic r:id="rId23"/>
      <p:boldItalic r:id="rId24"/>
    </p:embeddedFont>
    <p:embeddedFont>
      <p:font typeface="Open Sa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66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17878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255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ab538c2e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1ab538c2e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0963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caa0d3a4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bcaa0d3a4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9315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bcaa0d3a4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bcaa0d3a4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0134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bda8b0325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bda8b0325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5024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c0f90e31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c0f90e31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0121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20aaa759d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20aaa759d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189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da8b03256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bda8b0325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5142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22857a73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22857a73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1096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28fdc2d1e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28fdc2d1e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925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bcaa0d3a4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bcaa0d3a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4171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25853336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25853336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081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cac57d7f4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cac57d7f4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1151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bc9771f03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bc9771f03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828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bc9771f033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bc9771f033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229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da8b032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da8b032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rgbClr val="1F497D"/>
              </a:solidFill>
            </a:endParaRPr>
          </a:p>
        </p:txBody>
      </p:sp>
    </p:spTree>
    <p:extLst>
      <p:ext uri="{BB962C8B-B14F-4D97-AF65-F5344CB8AC3E}">
        <p14:creationId xmlns:p14="http://schemas.microsoft.com/office/powerpoint/2010/main" val="1627614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20aaa759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20aaa759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531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224d152ea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224d152e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8699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2.0/?ref=ccsearch&amp;atype=rich" TargetMode="External"/><Relationship Id="rId5" Type="http://schemas.openxmlformats.org/officeDocument/2006/relationships/hyperlink" Target="https://www.flickr.com/photos/45940879@N04" TargetMode="External"/><Relationship Id="rId4" Type="http://schemas.openxmlformats.org/officeDocument/2006/relationships/hyperlink" Target="https://www.flickr.com/photos/45940879@N04/7176605114" TargetMode="External"/><Relationship Id="rId9" Type="http://schemas.openxmlformats.org/officeDocument/2006/relationships/hyperlink" Target="http://creativecommons.org/licenses/by/4.0/?ref=chooser-v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hyperlink" Target="https://wiki.creativecommons.org/wiki/Main_Page" TargetMode="External"/><Relationship Id="rId3" Type="http://schemas.openxmlformats.org/officeDocument/2006/relationships/image" Target="../media/image14.jpg"/><Relationship Id="rId7" Type="http://schemas.openxmlformats.org/officeDocument/2006/relationships/hyperlink" Target="https://wiki.creativecommons.org/wiki/best_practices_for_attributio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creativecommons.org/licenses/by/2.0/?ref=ccsearch&amp;atype=rich" TargetMode="External"/><Relationship Id="rId5" Type="http://schemas.openxmlformats.org/officeDocument/2006/relationships/hyperlink" Target="https://www.flickr.com/photos/10361931@N06" TargetMode="External"/><Relationship Id="rId4" Type="http://schemas.openxmlformats.org/officeDocument/2006/relationships/hyperlink" Target="https://www.flickr.com/photos/10361931@N06/4839454263" TargetMode="External"/><Relationship Id="rId9" Type="http://schemas.openxmlformats.org/officeDocument/2006/relationships/hyperlink" Target="https://creativecommons.org/licenses/by/4.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hooser-beta.creativecommons.org/" TargetMode="External"/><Relationship Id="rId7" Type="http://schemas.openxmlformats.org/officeDocument/2006/relationships/hyperlink" Target="https://creativecommons.org/licenses/by/2.0/?ref=ccsearch&amp;atype=rich"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flickr.com/photos/31166238@N02" TargetMode="External"/><Relationship Id="rId5" Type="http://schemas.openxmlformats.org/officeDocument/2006/relationships/hyperlink" Target="https://www.flickr.com/photos/31166238@N02/4168966589" TargetMode="Externa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creativecommons.org/licenses/by/4.0/" TargetMode="External"/><Relationship Id="rId5" Type="http://schemas.openxmlformats.org/officeDocument/2006/relationships/hyperlink" Target="https://wiki.creativecommons.org/wiki/Wiki/cc_license_compatibility" TargetMode="External"/><Relationship Id="rId4" Type="http://schemas.openxmlformats.org/officeDocument/2006/relationships/hyperlink" Target="https://en.wikipedia.org/wiki/CC"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creativecommons.org/licenses/by/4.0/" TargetMode="External"/><Relationship Id="rId3" Type="http://schemas.openxmlformats.org/officeDocument/2006/relationships/hyperlink" Target="https://www.carl-abrc.ca/influencing-policy/copyright/opencopyrightcourse/" TargetMode="External"/><Relationship Id="rId7" Type="http://schemas.openxmlformats.org/officeDocument/2006/relationships/hyperlink" Target="https://sites.library.ualberta.ca/copyright/modules/open-licensing-and-creative-commons-2/"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sites.library.ualberta.ca/copyright/" TargetMode="External"/><Relationship Id="rId11" Type="http://schemas.openxmlformats.org/officeDocument/2006/relationships/hyperlink" Target="https://certificates.creativecommons.org/cccertedu/" TargetMode="External"/><Relationship Id="rId5" Type="http://schemas.openxmlformats.org/officeDocument/2006/relationships/hyperlink" Target="https://creativecommons.org/licenses/by-nc/4.0/" TargetMode="External"/><Relationship Id="rId10" Type="http://schemas.openxmlformats.org/officeDocument/2006/relationships/hyperlink" Target="https://certificates.creativecommons.org/" TargetMode="External"/><Relationship Id="rId4" Type="http://schemas.openxmlformats.org/officeDocument/2006/relationships/hyperlink" Target="https://www.carl-abrc.ca/influencing-policy/copyright/opencopyrightcourse/module-7/" TargetMode="External"/><Relationship Id="rId9" Type="http://schemas.openxmlformats.org/officeDocument/2006/relationships/hyperlink" Target="https://sites.library.ualberta.ca/copyright/modules/finding-open-and-creative-commons-conte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s://creativecommons.org/licenses/by/2.0/?ref=openvers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flickr.com/photos/31013861@N00" TargetMode="External"/><Relationship Id="rId5" Type="http://schemas.openxmlformats.org/officeDocument/2006/relationships/hyperlink" Target="https://www.flickr.com/photos/31013861@N00/40762630534" TargetMode="External"/><Relationship Id="rId4" Type="http://schemas.openxmlformats.org/officeDocument/2006/relationships/hyperlink" Target="https://www.flickr.com/photos/ter-bu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creativecommons.org/licenses/by-nc/4.0/" TargetMode="External"/><Relationship Id="rId5" Type="http://schemas.openxmlformats.org/officeDocument/2006/relationships/hyperlink" Target="http://creativecommons.org/licenses/by-nd/4.0/" TargetMode="External"/><Relationship Id="rId4" Type="http://schemas.openxmlformats.org/officeDocument/2006/relationships/hyperlink" Target="https://creativecommons.org/licenses/by-nc/4.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hyperlink" Target="https://creativecommons.org/licenses/by/4.0/" TargetMode="External"/><Relationship Id="rId5" Type="http://schemas.openxmlformats.org/officeDocument/2006/relationships/image" Target="../media/image10.png"/><Relationship Id="rId10" Type="http://schemas.openxmlformats.org/officeDocument/2006/relationships/hyperlink" Target="https://creativecommons.org/" TargetMode="External"/><Relationship Id="rId4" Type="http://schemas.openxmlformats.org/officeDocument/2006/relationships/image" Target="../media/image9.png"/><Relationship Id="rId9" Type="http://schemas.openxmlformats.org/officeDocument/2006/relationships/hyperlink" Target="https://certificates.creativecommons.org/about/certificate-resources-cc-b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iki.creativecommons.org/wiki/Main_Pag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4.0/" TargetMode="External"/><Relationship Id="rId4" Type="http://schemas.openxmlformats.org/officeDocument/2006/relationships/hyperlink" Target="https://wiki.creativecommons.org/wiki/Considerations_for_licensors_and_licensees#Considerations_for_licensor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mages.google.co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bing.com/images/details/%7b0%7d"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26650"/>
            <a:ext cx="3442800" cy="95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2480" b="1">
                <a:latin typeface="Open Sans"/>
                <a:ea typeface="Open Sans"/>
                <a:cs typeface="Open Sans"/>
                <a:sym typeface="Open Sans"/>
              </a:rPr>
              <a:t>Creative Commons Licensing Workshop</a:t>
            </a:r>
            <a:endParaRPr sz="2480" b="1">
              <a:latin typeface="Open Sans"/>
              <a:ea typeface="Open Sans"/>
              <a:cs typeface="Open Sans"/>
              <a:sym typeface="Open Sans"/>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n</a:t>
            </a:r>
            <a:endParaRPr/>
          </a:p>
        </p:txBody>
      </p:sp>
      <p:sp>
        <p:nvSpPr>
          <p:cNvPr id="56" name="Google Shape;56;p13"/>
          <p:cNvSpPr txBox="1"/>
          <p:nvPr/>
        </p:nvSpPr>
        <p:spPr>
          <a:xfrm>
            <a:off x="6757700" y="4326850"/>
            <a:ext cx="2306700" cy="100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u="sng">
                <a:solidFill>
                  <a:schemeClr val="hlink"/>
                </a:solidFill>
                <a:latin typeface="Open Sans"/>
                <a:ea typeface="Open Sans"/>
                <a:cs typeface="Open Sans"/>
                <a:sym typeface="Open Sans"/>
                <a:hlinkClick r:id="rId4"/>
              </a:rPr>
              <a:t>"Creative Commons - cc stickers"</a:t>
            </a:r>
            <a:r>
              <a:rPr lang="en" sz="1200">
                <a:solidFill>
                  <a:schemeClr val="dk1"/>
                </a:solidFill>
                <a:latin typeface="Open Sans"/>
                <a:ea typeface="Open Sans"/>
                <a:cs typeface="Open Sans"/>
                <a:sym typeface="Open Sans"/>
              </a:rPr>
              <a:t> by</a:t>
            </a:r>
            <a:r>
              <a:rPr lang="en" sz="1200">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200" u="sng">
                <a:solidFill>
                  <a:schemeClr val="hlink"/>
                </a:solidFill>
                <a:latin typeface="Open Sans"/>
                <a:ea typeface="Open Sans"/>
                <a:cs typeface="Open Sans"/>
                <a:sym typeface="Open Sans"/>
                <a:hlinkClick r:id="rId5"/>
              </a:rPr>
              <a:t>Kalexanderson</a:t>
            </a:r>
            <a:r>
              <a:rPr lang="en" sz="1200">
                <a:solidFill>
                  <a:schemeClr val="dk1"/>
                </a:solidFill>
                <a:latin typeface="Open Sans"/>
                <a:ea typeface="Open Sans"/>
                <a:cs typeface="Open Sans"/>
                <a:sym typeface="Open Sans"/>
              </a:rPr>
              <a:t> is licensed under</a:t>
            </a:r>
            <a:r>
              <a:rPr lang="en" sz="1200">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200" u="sng">
                <a:solidFill>
                  <a:schemeClr val="hlink"/>
                </a:solidFill>
                <a:latin typeface="Open Sans"/>
                <a:ea typeface="Open Sans"/>
                <a:cs typeface="Open Sans"/>
                <a:sym typeface="Open Sans"/>
                <a:hlinkClick r:id="rId6"/>
              </a:rPr>
              <a:t>CC BY 2.0</a:t>
            </a:r>
            <a:r>
              <a:rPr lang="en" sz="1200" u="sng">
                <a:solidFill>
                  <a:schemeClr val="hlink"/>
                </a:solidFill>
                <a:latin typeface="Open Sans"/>
                <a:ea typeface="Open Sans"/>
                <a:cs typeface="Open Sans"/>
                <a:sym typeface="Open Sans"/>
              </a:rPr>
              <a:t> </a:t>
            </a:r>
            <a:r>
              <a:rPr lang="en" sz="1500">
                <a:latin typeface="Open Sans"/>
                <a:ea typeface="Open Sans"/>
                <a:cs typeface="Open Sans"/>
                <a:sym typeface="Open Sans"/>
              </a:rPr>
              <a:t>. </a:t>
            </a:r>
            <a:endParaRPr sz="1500">
              <a:latin typeface="Open Sans"/>
              <a:ea typeface="Open Sans"/>
              <a:cs typeface="Open Sans"/>
              <a:sym typeface="Open Sans"/>
            </a:endParaRPr>
          </a:p>
          <a:p>
            <a:pPr marL="0" lvl="0" indent="0" algn="l" rtl="0">
              <a:spcBef>
                <a:spcPts val="0"/>
              </a:spcBef>
              <a:spcAft>
                <a:spcPts val="0"/>
              </a:spcAft>
              <a:buNone/>
            </a:pPr>
            <a:endParaRPr/>
          </a:p>
        </p:txBody>
      </p:sp>
      <p:sp>
        <p:nvSpPr>
          <p:cNvPr id="57" name="Google Shape;57;p13"/>
          <p:cNvSpPr txBox="1"/>
          <p:nvPr/>
        </p:nvSpPr>
        <p:spPr>
          <a:xfrm>
            <a:off x="311700" y="1000525"/>
            <a:ext cx="1719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Christina Winter</a:t>
            </a:r>
            <a:br>
              <a:rPr lang="en">
                <a:latin typeface="Open Sans"/>
                <a:ea typeface="Open Sans"/>
                <a:cs typeface="Open Sans"/>
                <a:sym typeface="Open Sans"/>
              </a:rPr>
            </a:br>
            <a:r>
              <a:rPr lang="en">
                <a:latin typeface="Open Sans"/>
                <a:ea typeface="Open Sans"/>
                <a:cs typeface="Open Sans"/>
                <a:sym typeface="Open Sans"/>
              </a:rPr>
              <a:t>May 9, 2022</a:t>
            </a:r>
            <a:endParaRPr>
              <a:latin typeface="Open Sans"/>
              <a:ea typeface="Open Sans"/>
              <a:cs typeface="Open Sans"/>
              <a:sym typeface="Open Sans"/>
            </a:endParaRPr>
          </a:p>
        </p:txBody>
      </p:sp>
      <p:pic>
        <p:nvPicPr>
          <p:cNvPr id="58" name="Google Shape;58;p13"/>
          <p:cNvPicPr preferRelativeResize="0"/>
          <p:nvPr/>
        </p:nvPicPr>
        <p:blipFill>
          <a:blip r:embed="rId7">
            <a:alphaModFix/>
          </a:blip>
          <a:stretch>
            <a:fillRect/>
          </a:stretch>
        </p:blipFill>
        <p:spPr>
          <a:xfrm>
            <a:off x="3938100" y="152400"/>
            <a:ext cx="190500" cy="190500"/>
          </a:xfrm>
          <a:prstGeom prst="rect">
            <a:avLst/>
          </a:prstGeom>
          <a:noFill/>
          <a:ln>
            <a:noFill/>
          </a:ln>
        </p:spPr>
      </p:pic>
      <p:pic>
        <p:nvPicPr>
          <p:cNvPr id="59" name="Google Shape;59;p13"/>
          <p:cNvPicPr preferRelativeResize="0"/>
          <p:nvPr/>
        </p:nvPicPr>
        <p:blipFill>
          <a:blip r:embed="rId8">
            <a:alphaModFix/>
          </a:blip>
          <a:stretch>
            <a:fillRect/>
          </a:stretch>
        </p:blipFill>
        <p:spPr>
          <a:xfrm>
            <a:off x="3595200" y="152400"/>
            <a:ext cx="190500" cy="190500"/>
          </a:xfrm>
          <a:prstGeom prst="rect">
            <a:avLst/>
          </a:prstGeom>
          <a:noFill/>
          <a:ln>
            <a:noFill/>
          </a:ln>
        </p:spPr>
      </p:pic>
      <p:sp>
        <p:nvSpPr>
          <p:cNvPr id="60" name="Google Shape;60;p13"/>
          <p:cNvSpPr txBox="1"/>
          <p:nvPr/>
        </p:nvSpPr>
        <p:spPr>
          <a:xfrm>
            <a:off x="220350" y="2057400"/>
            <a:ext cx="2169900" cy="13284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r>
              <a:rPr lang="en" sz="1100"/>
              <a:t>This work is licensed under</a:t>
            </a:r>
            <a:r>
              <a:rPr lang="en" sz="1100">
                <a:uFill>
                  <a:noFill/>
                </a:uFill>
                <a:hlinkClick r:id="rId9"/>
              </a:rPr>
              <a:t> </a:t>
            </a:r>
            <a:r>
              <a:rPr lang="en" sz="1100" u="sng">
                <a:solidFill>
                  <a:schemeClr val="hlink"/>
                </a:solidFill>
                <a:hlinkClick r:id="rId9"/>
              </a:rPr>
              <a:t>CC BY 4.0</a:t>
            </a:r>
            <a:endParaRPr sz="1100" u="sng">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45833"/>
              <a:buFont typeface="Arial"/>
              <a:buNone/>
            </a:pPr>
            <a:r>
              <a:rPr lang="en" sz="2400" b="1">
                <a:solidFill>
                  <a:schemeClr val="dk2"/>
                </a:solidFill>
                <a:latin typeface="Open Sans"/>
                <a:ea typeface="Open Sans"/>
                <a:cs typeface="Open Sans"/>
                <a:sym typeface="Open Sans"/>
              </a:rPr>
              <a:t>Activity # -2 Find a CC Licensed Work that Can Be Modified</a:t>
            </a:r>
            <a:endParaRPr>
              <a:latin typeface="Open Sans"/>
              <a:ea typeface="Open Sans"/>
              <a:cs typeface="Open Sans"/>
              <a:sym typeface="Open Sans"/>
            </a:endParaRPr>
          </a:p>
        </p:txBody>
      </p:sp>
      <p:sp>
        <p:nvSpPr>
          <p:cNvPr id="137" name="Google Shape;137;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2000">
              <a:latin typeface="Open Sans"/>
              <a:ea typeface="Open Sans"/>
              <a:cs typeface="Open Sans"/>
              <a:sym typeface="Open Sans"/>
            </a:endParaRPr>
          </a:p>
          <a:p>
            <a:pPr marL="0" lvl="0" indent="0" algn="l" rtl="0">
              <a:spcBef>
                <a:spcPts val="1200"/>
              </a:spcBef>
              <a:spcAft>
                <a:spcPts val="1200"/>
              </a:spcAft>
              <a:buNone/>
            </a:pPr>
            <a:r>
              <a:rPr lang="en" sz="2000">
                <a:latin typeface="Open Sans"/>
                <a:ea typeface="Open Sans"/>
                <a:cs typeface="Open Sans"/>
                <a:sym typeface="Open Sans"/>
              </a:rPr>
              <a:t>Use any search engine (Google, Bing, etc.) or resource to find a CC licensed work that can be modified. Make some changes, and show how you would attribute the work.</a:t>
            </a:r>
            <a:endParaRPr sz="2000">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4873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How to Attribute a CC Licensed work</a:t>
            </a:r>
            <a:endParaRPr b="1"/>
          </a:p>
        </p:txBody>
      </p:sp>
      <p:sp>
        <p:nvSpPr>
          <p:cNvPr id="143" name="Google Shape;14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44" name="Google Shape;144;p23"/>
          <p:cNvPicPr preferRelativeResize="0"/>
          <p:nvPr/>
        </p:nvPicPr>
        <p:blipFill>
          <a:blip r:embed="rId3">
            <a:alphaModFix/>
          </a:blip>
          <a:stretch>
            <a:fillRect/>
          </a:stretch>
        </p:blipFill>
        <p:spPr>
          <a:xfrm>
            <a:off x="311700" y="1189225"/>
            <a:ext cx="4747170" cy="3342897"/>
          </a:xfrm>
          <a:prstGeom prst="rect">
            <a:avLst/>
          </a:prstGeom>
          <a:noFill/>
          <a:ln>
            <a:noFill/>
          </a:ln>
        </p:spPr>
      </p:pic>
      <p:sp>
        <p:nvSpPr>
          <p:cNvPr id="145" name="Google Shape;145;p23"/>
          <p:cNvSpPr txBox="1"/>
          <p:nvPr/>
        </p:nvSpPr>
        <p:spPr>
          <a:xfrm>
            <a:off x="5181075" y="3779725"/>
            <a:ext cx="33399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4"/>
              </a:rPr>
              <a:t>"Large copyright sign made of jigsaw puzzle pieces"</a:t>
            </a:r>
            <a:r>
              <a:rPr lang="en" sz="1100">
                <a:solidFill>
                  <a:schemeClr val="dk1"/>
                </a:solidFill>
              </a:rPr>
              <a:t> by</a:t>
            </a:r>
            <a:r>
              <a:rPr lang="en" sz="1100">
                <a:solidFill>
                  <a:schemeClr val="dk1"/>
                </a:solidFill>
                <a:uFill>
                  <a:noFill/>
                </a:uFil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100" u="sng">
                <a:solidFill>
                  <a:schemeClr val="hlink"/>
                </a:solidFill>
                <a:hlinkClick r:id="rId5"/>
              </a:rPr>
              <a:t>Horia Varlan</a:t>
            </a:r>
            <a:r>
              <a:rPr lang="en" sz="1100">
                <a:solidFill>
                  <a:schemeClr val="dk1"/>
                </a:solidFill>
              </a:rPr>
              <a:t> is licensed under</a:t>
            </a:r>
            <a:r>
              <a:rPr lang="en" sz="1100">
                <a:solidFill>
                  <a:schemeClr val="dk1"/>
                </a:solidFill>
                <a:uFill>
                  <a:noFill/>
                </a:u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100" u="sng">
                <a:solidFill>
                  <a:schemeClr val="hlink"/>
                </a:solidFill>
                <a:hlinkClick r:id="rId6"/>
              </a:rPr>
              <a:t>CC BY 2.0</a:t>
            </a:r>
            <a:r>
              <a:rPr lang="en" sz="1100" u="sng">
                <a:solidFill>
                  <a:schemeClr val="hlink"/>
                </a:solidFill>
              </a:rPr>
              <a:t> </a:t>
            </a:r>
            <a:endParaRPr/>
          </a:p>
        </p:txBody>
      </p:sp>
      <p:sp>
        <p:nvSpPr>
          <p:cNvPr id="146" name="Google Shape;146;p23"/>
          <p:cNvSpPr txBox="1"/>
          <p:nvPr/>
        </p:nvSpPr>
        <p:spPr>
          <a:xfrm>
            <a:off x="5378375" y="1493725"/>
            <a:ext cx="31425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Include:</a:t>
            </a:r>
            <a:br>
              <a:rPr lang="en"/>
            </a:br>
            <a:endParaRPr/>
          </a:p>
          <a:p>
            <a:pPr marL="0" lvl="0" indent="0" algn="l" rtl="0">
              <a:spcBef>
                <a:spcPts val="0"/>
              </a:spcBef>
              <a:spcAft>
                <a:spcPts val="0"/>
              </a:spcAft>
              <a:buNone/>
            </a:pPr>
            <a:r>
              <a:rPr lang="en" b="1"/>
              <a:t>T</a:t>
            </a:r>
            <a:r>
              <a:rPr lang="en"/>
              <a:t>title</a:t>
            </a:r>
            <a:br>
              <a:rPr lang="en"/>
            </a:br>
            <a:r>
              <a:rPr lang="en" b="1"/>
              <a:t>A</a:t>
            </a:r>
            <a:r>
              <a:rPr lang="en"/>
              <a:t>uthor</a:t>
            </a:r>
            <a:br>
              <a:rPr lang="en"/>
            </a:br>
            <a:r>
              <a:rPr lang="en" b="1"/>
              <a:t>S</a:t>
            </a:r>
            <a:r>
              <a:rPr lang="en"/>
              <a:t>ource</a:t>
            </a:r>
            <a:br>
              <a:rPr lang="en"/>
            </a:br>
            <a:r>
              <a:rPr lang="en" b="1"/>
              <a:t>L</a:t>
            </a:r>
            <a:r>
              <a:rPr lang="en"/>
              <a:t>icense</a:t>
            </a:r>
            <a:endParaRPr/>
          </a:p>
        </p:txBody>
      </p:sp>
      <p:sp>
        <p:nvSpPr>
          <p:cNvPr id="147" name="Google Shape;147;p23"/>
          <p:cNvSpPr txBox="1"/>
          <p:nvPr/>
        </p:nvSpPr>
        <p:spPr>
          <a:xfrm>
            <a:off x="5223350" y="3029725"/>
            <a:ext cx="3072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t>“</a:t>
            </a:r>
            <a:r>
              <a:rPr lang="en" sz="1100" u="sng">
                <a:solidFill>
                  <a:schemeClr val="hlink"/>
                </a:solidFill>
                <a:hlinkClick r:id="rId7"/>
              </a:rPr>
              <a:t>Best practices for attribution</a:t>
            </a:r>
            <a:r>
              <a:rPr lang="en" sz="1100"/>
              <a:t>” by </a:t>
            </a:r>
            <a:r>
              <a:rPr lang="en" sz="1100" u="sng">
                <a:solidFill>
                  <a:schemeClr val="hlink"/>
                </a:solidFill>
                <a:hlinkClick r:id="rId8"/>
              </a:rPr>
              <a:t>CC Wiki</a:t>
            </a:r>
            <a:r>
              <a:rPr lang="en" sz="1100"/>
              <a:t> is licensed under </a:t>
            </a:r>
            <a:r>
              <a:rPr lang="en" sz="1100" u="sng">
                <a:solidFill>
                  <a:schemeClr val="hlink"/>
                </a:solidFill>
                <a:hlinkClick r:id="rId9"/>
              </a:rPr>
              <a:t>CC BY 4.0.</a:t>
            </a:r>
            <a:r>
              <a:rPr lang="en" sz="1100"/>
              <a:t> </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License Chooser </a:t>
            </a:r>
            <a:endParaRPr b="1"/>
          </a:p>
        </p:txBody>
      </p:sp>
      <p:sp>
        <p:nvSpPr>
          <p:cNvPr id="153" name="Google Shape;153;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Need help to decide which CC license to apply to </a:t>
            </a:r>
            <a:endParaRPr/>
          </a:p>
          <a:p>
            <a:pPr marL="0" lvl="0" indent="0" algn="l" rtl="0">
              <a:spcBef>
                <a:spcPts val="1200"/>
              </a:spcBef>
              <a:spcAft>
                <a:spcPts val="0"/>
              </a:spcAft>
              <a:buNone/>
            </a:pPr>
            <a:r>
              <a:rPr lang="en"/>
              <a:t>your work?</a:t>
            </a:r>
            <a:endParaRPr/>
          </a:p>
          <a:p>
            <a:pPr marL="0" lvl="0" indent="0" algn="l" rtl="0">
              <a:spcBef>
                <a:spcPts val="1200"/>
              </a:spcBef>
              <a:spcAft>
                <a:spcPts val="0"/>
              </a:spcAft>
              <a:buNone/>
            </a:pPr>
            <a:r>
              <a:rPr lang="en"/>
              <a:t>Check out the Choose a License tool (beta)</a:t>
            </a:r>
            <a:endParaRPr/>
          </a:p>
          <a:p>
            <a:pPr marL="0" lvl="0" indent="0" algn="l" rtl="0">
              <a:spcBef>
                <a:spcPts val="1200"/>
              </a:spcBef>
              <a:spcAft>
                <a:spcPts val="1200"/>
              </a:spcAft>
              <a:buNone/>
            </a:pPr>
            <a:r>
              <a:rPr lang="en" u="sng">
                <a:solidFill>
                  <a:schemeClr val="hlink"/>
                </a:solidFill>
                <a:hlinkClick r:id="rId3"/>
              </a:rPr>
              <a:t>https://chooser-beta.creativecommons.org/</a:t>
            </a:r>
            <a:endParaRPr/>
          </a:p>
        </p:txBody>
      </p:sp>
      <p:pic>
        <p:nvPicPr>
          <p:cNvPr id="154" name="Google Shape;154;p24"/>
          <p:cNvPicPr preferRelativeResize="0"/>
          <p:nvPr/>
        </p:nvPicPr>
        <p:blipFill>
          <a:blip r:embed="rId4">
            <a:alphaModFix/>
          </a:blip>
          <a:stretch>
            <a:fillRect/>
          </a:stretch>
        </p:blipFill>
        <p:spPr>
          <a:xfrm>
            <a:off x="5845172" y="369500"/>
            <a:ext cx="2890175" cy="3853574"/>
          </a:xfrm>
          <a:prstGeom prst="rect">
            <a:avLst/>
          </a:prstGeom>
          <a:noFill/>
          <a:ln>
            <a:noFill/>
          </a:ln>
        </p:spPr>
      </p:pic>
      <p:sp>
        <p:nvSpPr>
          <p:cNvPr id="155" name="Google Shape;155;p24"/>
          <p:cNvSpPr txBox="1"/>
          <p:nvPr/>
        </p:nvSpPr>
        <p:spPr>
          <a:xfrm>
            <a:off x="4927425" y="4509375"/>
            <a:ext cx="41007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chemeClr val="hlink"/>
                </a:solidFill>
                <a:hlinkClick r:id="rId5"/>
              </a:rPr>
              <a:t>"Question mark"</a:t>
            </a:r>
            <a:r>
              <a:rPr lang="en" sz="1100">
                <a:solidFill>
                  <a:schemeClr val="dk1"/>
                </a:solidFill>
              </a:rPr>
              <a:t> by</a:t>
            </a:r>
            <a:r>
              <a:rPr lang="en" sz="1100">
                <a:solidFill>
                  <a:schemeClr val="dk1"/>
                </a:solidFill>
                <a:uFill>
                  <a:noFill/>
                </a:uFil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100" u="sng">
                <a:solidFill>
                  <a:schemeClr val="hlink"/>
                </a:solidFill>
                <a:hlinkClick r:id="rId6"/>
              </a:rPr>
              <a:t>konradfoerstner</a:t>
            </a:r>
            <a:r>
              <a:rPr lang="en" sz="1100">
                <a:solidFill>
                  <a:schemeClr val="dk1"/>
                </a:solidFill>
              </a:rPr>
              <a:t> is licensed under</a:t>
            </a:r>
            <a:r>
              <a:rPr lang="en" sz="1100">
                <a:solidFill>
                  <a:schemeClr val="dk1"/>
                </a:solidFill>
                <a:uFill>
                  <a:noFill/>
                </a:uFil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sz="1100" u="sng">
                <a:solidFill>
                  <a:schemeClr val="hlink"/>
                </a:solidFill>
                <a:hlinkClick r:id="rId7"/>
              </a:rPr>
              <a:t>CC BY 2.0</a:t>
            </a:r>
            <a:r>
              <a:rPr lang="en" sz="1100" u="sng">
                <a:solidFill>
                  <a:schemeClr val="hlink"/>
                </a:solidFill>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Some Considerations When Using a CC Licensed Work</a:t>
            </a:r>
            <a:endParaRPr b="1"/>
          </a:p>
        </p:txBody>
      </p:sp>
      <p:sp>
        <p:nvSpPr>
          <p:cNvPr id="161" name="Google Shape;16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endParaRPr/>
          </a:p>
        </p:txBody>
      </p:sp>
      <p:pic>
        <p:nvPicPr>
          <p:cNvPr id="162" name="Google Shape;162;p25"/>
          <p:cNvPicPr preferRelativeResize="0"/>
          <p:nvPr/>
        </p:nvPicPr>
        <p:blipFill>
          <a:blip r:embed="rId3">
            <a:alphaModFix/>
          </a:blip>
          <a:stretch>
            <a:fillRect/>
          </a:stretch>
        </p:blipFill>
        <p:spPr>
          <a:xfrm>
            <a:off x="1423275" y="1096000"/>
            <a:ext cx="6173970" cy="3652925"/>
          </a:xfrm>
          <a:prstGeom prst="rect">
            <a:avLst/>
          </a:prstGeom>
          <a:noFill/>
          <a:ln>
            <a:noFill/>
          </a:ln>
        </p:spPr>
      </p:pic>
      <p:sp>
        <p:nvSpPr>
          <p:cNvPr id="163" name="Google Shape;163;p25"/>
          <p:cNvSpPr txBox="1"/>
          <p:nvPr/>
        </p:nvSpPr>
        <p:spPr>
          <a:xfrm>
            <a:off x="7689425" y="3692050"/>
            <a:ext cx="1056900" cy="139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400"/>
              </a:spcBef>
              <a:spcAft>
                <a:spcPts val="0"/>
              </a:spcAft>
              <a:buClr>
                <a:schemeClr val="dk1"/>
              </a:buClr>
              <a:buSzPts val="1100"/>
              <a:buFont typeface="Arial"/>
              <a:buNone/>
            </a:pPr>
            <a:r>
              <a:rPr lang="en" sz="1000" u="sng">
                <a:solidFill>
                  <a:schemeClr val="hlink"/>
                </a:solidFill>
                <a:hlinkClick r:id="rId4"/>
              </a:rPr>
              <a:t>CC Wiki</a:t>
            </a:r>
            <a:r>
              <a:rPr lang="en" sz="1000">
                <a:solidFill>
                  <a:schemeClr val="dk1"/>
                </a:solidFill>
              </a:rPr>
              <a:t>,  </a:t>
            </a:r>
            <a:r>
              <a:rPr lang="en" sz="1000" u="sng">
                <a:solidFill>
                  <a:schemeClr val="hlink"/>
                </a:solidFill>
                <a:hlinkClick r:id="rId5"/>
              </a:rPr>
              <a:t>License Compatibility Chart</a:t>
            </a:r>
            <a:r>
              <a:rPr lang="en" sz="1000">
                <a:solidFill>
                  <a:schemeClr val="dk1"/>
                </a:solidFill>
              </a:rPr>
              <a:t>, </a:t>
            </a:r>
            <a:r>
              <a:rPr lang="en" sz="1100" u="sng">
                <a:solidFill>
                  <a:schemeClr val="hlink"/>
                </a:solidFill>
                <a:hlinkClick r:id="rId6"/>
              </a:rPr>
              <a:t>CC BY 4.0</a:t>
            </a:r>
            <a:endParaRPr sz="1000">
              <a:solidFill>
                <a:schemeClr val="dk1"/>
              </a:solidFill>
            </a:endParaRPr>
          </a:p>
          <a:p>
            <a:pPr marL="0" lvl="0" indent="0" algn="l" rtl="0">
              <a:spcBef>
                <a:spcPts val="60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Open Sans"/>
                <a:ea typeface="Open Sans"/>
                <a:cs typeface="Open Sans"/>
                <a:sym typeface="Open Sans"/>
              </a:rPr>
              <a:t>Additional Resources</a:t>
            </a:r>
            <a:endParaRPr b="1">
              <a:latin typeface="Open Sans"/>
              <a:ea typeface="Open Sans"/>
              <a:cs typeface="Open Sans"/>
              <a:sym typeface="Open Sans"/>
            </a:endParaRPr>
          </a:p>
        </p:txBody>
      </p:sp>
      <p:sp>
        <p:nvSpPr>
          <p:cNvPr id="169" name="Google Shape;169;p26"/>
          <p:cNvSpPr txBox="1">
            <a:spLocks noGrp="1"/>
          </p:cNvSpPr>
          <p:nvPr>
            <p:ph type="body" idx="1"/>
          </p:nvPr>
        </p:nvSpPr>
        <p:spPr>
          <a:xfrm>
            <a:off x="311700" y="1152475"/>
            <a:ext cx="8520600" cy="3843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solidFill>
                  <a:schemeClr val="dk1"/>
                </a:solidFill>
                <a:latin typeface="Open Sans"/>
                <a:ea typeface="Open Sans"/>
                <a:cs typeface="Open Sans"/>
                <a:sym typeface="Open Sans"/>
              </a:rPr>
              <a:t>OER Program Manager</a:t>
            </a:r>
            <a:endParaRPr sz="1600">
              <a:solidFill>
                <a:schemeClr val="dk1"/>
              </a:solidFill>
              <a:latin typeface="Open Sans"/>
              <a:ea typeface="Open Sans"/>
              <a:cs typeface="Open Sans"/>
              <a:sym typeface="Open Sans"/>
            </a:endParaRPr>
          </a:p>
          <a:p>
            <a:pPr marL="0" lvl="0" indent="0" algn="l" rtl="0">
              <a:spcBef>
                <a:spcPts val="1200"/>
              </a:spcBef>
              <a:spcAft>
                <a:spcPts val="0"/>
              </a:spcAft>
              <a:buNone/>
            </a:pPr>
            <a:r>
              <a:rPr lang="en" sz="1600">
                <a:solidFill>
                  <a:schemeClr val="dk1"/>
                </a:solidFill>
                <a:latin typeface="Open Sans"/>
                <a:ea typeface="Open Sans"/>
                <a:cs typeface="Open Sans"/>
                <a:sym typeface="Open Sans"/>
              </a:rPr>
              <a:t>Library: copyright, understanding licences, finding OER, subject support, publishing</a:t>
            </a:r>
            <a:endParaRPr sz="1600">
              <a:solidFill>
                <a:schemeClr val="dk1"/>
              </a:solidFill>
              <a:latin typeface="Open Sans"/>
              <a:ea typeface="Open Sans"/>
              <a:cs typeface="Open Sans"/>
              <a:sym typeface="Open Sans"/>
            </a:endParaRPr>
          </a:p>
          <a:p>
            <a:pPr marL="0" lvl="0" indent="0" algn="l" rtl="0">
              <a:spcBef>
                <a:spcPts val="1200"/>
              </a:spcBef>
              <a:spcAft>
                <a:spcPts val="0"/>
              </a:spcAft>
              <a:buNone/>
            </a:pPr>
            <a:r>
              <a:rPr lang="en" sz="1600" u="sng">
                <a:solidFill>
                  <a:schemeClr val="hlink"/>
                </a:solidFill>
                <a:latin typeface="Open Sans"/>
                <a:ea typeface="Open Sans"/>
                <a:cs typeface="Open Sans"/>
                <a:sym typeface="Open Sans"/>
                <a:hlinkClick r:id="rId3"/>
              </a:rPr>
              <a:t>CARL Copyright Open Educational Resource for University Instructors and Staff</a:t>
            </a:r>
            <a:r>
              <a:rPr lang="en" sz="1600">
                <a:latin typeface="Open Sans"/>
                <a:ea typeface="Open Sans"/>
                <a:cs typeface="Open Sans"/>
                <a:sym typeface="Open Sans"/>
              </a:rPr>
              <a:t>, </a:t>
            </a:r>
            <a:r>
              <a:rPr lang="en" sz="1600" u="sng">
                <a:solidFill>
                  <a:schemeClr val="hlink"/>
                </a:solidFill>
                <a:latin typeface="Open Sans"/>
                <a:ea typeface="Open Sans"/>
                <a:cs typeface="Open Sans"/>
                <a:sym typeface="Open Sans"/>
                <a:hlinkClick r:id="rId4"/>
              </a:rPr>
              <a:t>Openly Licensed Materials</a:t>
            </a:r>
            <a:r>
              <a:rPr lang="en" sz="1600">
                <a:latin typeface="Open Sans"/>
                <a:ea typeface="Open Sans"/>
                <a:cs typeface="Open Sans"/>
                <a:sym typeface="Open Sans"/>
              </a:rPr>
              <a:t>, available under </a:t>
            </a:r>
            <a:r>
              <a:rPr lang="en" sz="1600" u="sng">
                <a:solidFill>
                  <a:schemeClr val="hlink"/>
                </a:solidFill>
                <a:latin typeface="Open Sans"/>
                <a:ea typeface="Open Sans"/>
                <a:cs typeface="Open Sans"/>
                <a:sym typeface="Open Sans"/>
                <a:hlinkClick r:id="rId5"/>
              </a:rPr>
              <a:t>CC BY-NC 4.0</a:t>
            </a:r>
            <a:r>
              <a:rPr lang="en" sz="1600">
                <a:latin typeface="Open Sans"/>
                <a:ea typeface="Open Sans"/>
                <a:cs typeface="Open Sans"/>
                <a:sym typeface="Open Sans"/>
              </a:rPr>
              <a:t>. </a:t>
            </a:r>
            <a:endParaRPr sz="1600">
              <a:latin typeface="Open Sans"/>
              <a:ea typeface="Open Sans"/>
              <a:cs typeface="Open Sans"/>
              <a:sym typeface="Open Sans"/>
            </a:endParaRPr>
          </a:p>
          <a:p>
            <a:pPr marL="0" lvl="0" indent="0" algn="l" rtl="0">
              <a:spcBef>
                <a:spcPts val="1200"/>
              </a:spcBef>
              <a:spcAft>
                <a:spcPts val="0"/>
              </a:spcAft>
              <a:buNone/>
            </a:pPr>
            <a:r>
              <a:rPr lang="en" sz="1600" u="sng">
                <a:solidFill>
                  <a:schemeClr val="hlink"/>
                </a:solidFill>
                <a:latin typeface="Open Sans"/>
                <a:ea typeface="Open Sans"/>
                <a:cs typeface="Open Sans"/>
                <a:sym typeface="Open Sans"/>
                <a:hlinkClick r:id="rId6"/>
              </a:rPr>
              <a:t>University of Alberta Opening Up Copyright (OUC) Instructional Modules</a:t>
            </a:r>
            <a:r>
              <a:rPr lang="en" sz="1600">
                <a:latin typeface="Open Sans"/>
                <a:ea typeface="Open Sans"/>
                <a:cs typeface="Open Sans"/>
                <a:sym typeface="Open Sans"/>
              </a:rPr>
              <a:t>, </a:t>
            </a:r>
            <a:r>
              <a:rPr lang="en" sz="1600" u="sng">
                <a:solidFill>
                  <a:schemeClr val="hlink"/>
                </a:solidFill>
                <a:latin typeface="Open Sans"/>
                <a:ea typeface="Open Sans"/>
                <a:cs typeface="Open Sans"/>
                <a:sym typeface="Open Sans"/>
                <a:hlinkClick r:id="rId7"/>
              </a:rPr>
              <a:t>Open Licensing and Creative Commons</a:t>
            </a:r>
            <a:r>
              <a:rPr lang="en" sz="1600">
                <a:latin typeface="Open Sans"/>
                <a:ea typeface="Open Sans"/>
                <a:cs typeface="Open Sans"/>
                <a:sym typeface="Open Sans"/>
              </a:rPr>
              <a:t>, available under </a:t>
            </a:r>
            <a:r>
              <a:rPr lang="en" sz="1600" u="sng">
                <a:solidFill>
                  <a:schemeClr val="hlink"/>
                </a:solidFill>
                <a:latin typeface="Open Sans"/>
                <a:ea typeface="Open Sans"/>
                <a:cs typeface="Open Sans"/>
                <a:sym typeface="Open Sans"/>
                <a:hlinkClick r:id="rId8"/>
              </a:rPr>
              <a:t>CC BY 4.0.</a:t>
            </a:r>
            <a:endParaRPr sz="1600">
              <a:latin typeface="Open Sans"/>
              <a:ea typeface="Open Sans"/>
              <a:cs typeface="Open Sans"/>
              <a:sym typeface="Open Sans"/>
            </a:endParaRPr>
          </a:p>
          <a:p>
            <a:pPr marL="0" lvl="0" indent="0" algn="l" rtl="0">
              <a:spcBef>
                <a:spcPts val="1200"/>
              </a:spcBef>
              <a:spcAft>
                <a:spcPts val="0"/>
              </a:spcAft>
              <a:buNone/>
            </a:pPr>
            <a:r>
              <a:rPr lang="en" sz="1600" u="sng">
                <a:solidFill>
                  <a:schemeClr val="hlink"/>
                </a:solidFill>
                <a:latin typeface="Open Sans"/>
                <a:ea typeface="Open Sans"/>
                <a:cs typeface="Open Sans"/>
                <a:sym typeface="Open Sans"/>
                <a:hlinkClick r:id="rId6"/>
              </a:rPr>
              <a:t>University of Alberta Opening Up Copyright (OUC) Instructional Modules</a:t>
            </a:r>
            <a:r>
              <a:rPr lang="en" sz="1600">
                <a:latin typeface="Open Sans"/>
                <a:ea typeface="Open Sans"/>
                <a:cs typeface="Open Sans"/>
                <a:sym typeface="Open Sans"/>
              </a:rPr>
              <a:t>, </a:t>
            </a:r>
            <a:r>
              <a:rPr lang="en" sz="1600" u="sng">
                <a:solidFill>
                  <a:schemeClr val="hlink"/>
                </a:solidFill>
                <a:latin typeface="Open Sans"/>
                <a:ea typeface="Open Sans"/>
                <a:cs typeface="Open Sans"/>
                <a:sym typeface="Open Sans"/>
                <a:hlinkClick r:id="rId9"/>
              </a:rPr>
              <a:t>Finding Open and Creative Commons Content</a:t>
            </a:r>
            <a:r>
              <a:rPr lang="en" sz="1600">
                <a:latin typeface="Open Sans"/>
                <a:ea typeface="Open Sans"/>
                <a:cs typeface="Open Sans"/>
                <a:sym typeface="Open Sans"/>
              </a:rPr>
              <a:t>, available under </a:t>
            </a:r>
            <a:r>
              <a:rPr lang="en" sz="1600" u="sng">
                <a:solidFill>
                  <a:schemeClr val="accent5"/>
                </a:solidFill>
                <a:latin typeface="Open Sans"/>
                <a:ea typeface="Open Sans"/>
                <a:cs typeface="Open Sans"/>
                <a:sym typeface="Open San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 4.0.</a:t>
            </a:r>
            <a:endParaRPr sz="1600">
              <a:latin typeface="Open Sans"/>
              <a:ea typeface="Open Sans"/>
              <a:cs typeface="Open Sans"/>
              <a:sym typeface="Open Sans"/>
            </a:endParaRPr>
          </a:p>
          <a:p>
            <a:pPr marL="0" lvl="0" indent="0" algn="l" rtl="0">
              <a:spcBef>
                <a:spcPts val="1200"/>
              </a:spcBef>
              <a:spcAft>
                <a:spcPts val="1200"/>
              </a:spcAft>
              <a:buNone/>
            </a:pPr>
            <a:r>
              <a:rPr lang="en" sz="1600" u="sng">
                <a:solidFill>
                  <a:schemeClr val="hlink"/>
                </a:solidFill>
                <a:latin typeface="Open Sans"/>
                <a:ea typeface="Open Sans"/>
                <a:cs typeface="Open Sans"/>
                <a:sym typeface="Open Sans"/>
                <a:hlinkClick r:id="rId10"/>
              </a:rPr>
              <a:t>Creative Commons</a:t>
            </a:r>
            <a:r>
              <a:rPr lang="en" sz="1600">
                <a:latin typeface="Open Sans"/>
                <a:ea typeface="Open Sans"/>
                <a:cs typeface="Open Sans"/>
                <a:sym typeface="Open Sans"/>
              </a:rPr>
              <a:t>, </a:t>
            </a:r>
            <a:r>
              <a:rPr lang="en" sz="1600" u="sng">
                <a:solidFill>
                  <a:schemeClr val="hlink"/>
                </a:solidFill>
                <a:latin typeface="Open Sans"/>
                <a:ea typeface="Open Sans"/>
                <a:cs typeface="Open Sans"/>
                <a:sym typeface="Open Sans"/>
                <a:hlinkClick r:id="rId11"/>
              </a:rPr>
              <a:t>Creative Commons Certificate for Educators, Academic Librarians and GLAM</a:t>
            </a:r>
            <a:r>
              <a:rPr lang="en" sz="1600">
                <a:latin typeface="Open Sans"/>
                <a:ea typeface="Open Sans"/>
                <a:cs typeface="Open Sans"/>
                <a:sym typeface="Open Sans"/>
              </a:rPr>
              <a:t>, </a:t>
            </a:r>
            <a:r>
              <a:rPr lang="en" sz="1600">
                <a:solidFill>
                  <a:schemeClr val="dk1"/>
                </a:solidFill>
                <a:latin typeface="Open Sans"/>
                <a:ea typeface="Open Sans"/>
                <a:cs typeface="Open Sans"/>
                <a:sym typeface="Open Sans"/>
              </a:rPr>
              <a:t>available under </a:t>
            </a:r>
            <a:r>
              <a:rPr lang="en" sz="1600" u="sng">
                <a:solidFill>
                  <a:schemeClr val="hlink"/>
                </a:solidFill>
                <a:latin typeface="Open Sans"/>
                <a:ea typeface="Open Sans"/>
                <a:cs typeface="Open Sans"/>
                <a:sym typeface="Open Sans"/>
                <a:hlinkClick r:id="rId8"/>
              </a:rPr>
              <a:t>CC BY</a:t>
            </a:r>
            <a:r>
              <a:rPr lang="en" sz="1600">
                <a:solidFill>
                  <a:schemeClr val="dk1"/>
                </a:solidFill>
                <a:latin typeface="Open Sans"/>
                <a:ea typeface="Open Sans"/>
                <a:cs typeface="Open Sans"/>
                <a:sym typeface="Open Sans"/>
              </a:rPr>
              <a:t>.</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5" name="Google Shape;175;p27"/>
          <p:cNvSpPr txBox="1">
            <a:spLocks noGrp="1"/>
          </p:cNvSpPr>
          <p:nvPr>
            <p:ph type="body" idx="1"/>
          </p:nvPr>
        </p:nvSpPr>
        <p:spPr>
          <a:xfrm>
            <a:off x="311700" y="399950"/>
            <a:ext cx="8520600" cy="41688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76" name="Google Shape;176;p27"/>
          <p:cNvPicPr preferRelativeResize="0"/>
          <p:nvPr/>
        </p:nvPicPr>
        <p:blipFill>
          <a:blip r:embed="rId3">
            <a:alphaModFix/>
          </a:blip>
          <a:stretch>
            <a:fillRect/>
          </a:stretch>
        </p:blipFill>
        <p:spPr>
          <a:xfrm>
            <a:off x="311700" y="422450"/>
            <a:ext cx="6112302" cy="4123802"/>
          </a:xfrm>
          <a:prstGeom prst="rect">
            <a:avLst/>
          </a:prstGeom>
          <a:noFill/>
          <a:ln>
            <a:noFill/>
          </a:ln>
        </p:spPr>
      </p:pic>
      <p:sp>
        <p:nvSpPr>
          <p:cNvPr id="177" name="Google Shape;177;p27"/>
          <p:cNvSpPr txBox="1"/>
          <p:nvPr/>
        </p:nvSpPr>
        <p:spPr>
          <a:xfrm>
            <a:off x="6696775" y="1562575"/>
            <a:ext cx="16278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500" u="sng">
              <a:solidFill>
                <a:srgbClr val="006DAC"/>
              </a:solidFill>
              <a:latin typeface="Proxima Nova"/>
              <a:ea typeface="Proxima Nova"/>
              <a:cs typeface="Proxima Nova"/>
              <a:sym typeface="Proxima Nova"/>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5080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0"/>
              </a:spcAft>
              <a:buNone/>
            </a:pPr>
            <a:endParaRPr/>
          </a:p>
        </p:txBody>
      </p:sp>
      <p:sp>
        <p:nvSpPr>
          <p:cNvPr id="178" name="Google Shape;178;p27"/>
          <p:cNvSpPr txBox="1"/>
          <p:nvPr/>
        </p:nvSpPr>
        <p:spPr>
          <a:xfrm>
            <a:off x="6715375" y="1655600"/>
            <a:ext cx="242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9" name="Google Shape;179;p27"/>
          <p:cNvSpPr txBox="1"/>
          <p:nvPr/>
        </p:nvSpPr>
        <p:spPr>
          <a:xfrm>
            <a:off x="6631675" y="1469575"/>
            <a:ext cx="2009100" cy="1208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r>
              <a:rPr lang="en" sz="1050">
                <a:solidFill>
                  <a:srgbClr val="30272E"/>
                </a:solidFill>
                <a:latin typeface="Open Sans"/>
                <a:ea typeface="Open Sans"/>
                <a:cs typeface="Open Sans"/>
                <a:sym typeface="Open Sans"/>
              </a:rPr>
              <a:t>"</a:t>
            </a:r>
            <a:r>
              <a:rPr lang="en" sz="1050" u="sng">
                <a:solidFill>
                  <a:schemeClr val="hlink"/>
                </a:solidFill>
                <a:latin typeface="Open Sans"/>
                <a:ea typeface="Open Sans"/>
                <a:cs typeface="Open Sans"/>
                <a:sym typeface="Open Sans"/>
                <a:hlinkClick r:id="rId5"/>
              </a:rPr>
              <a:t>Humans of the Commons at the Creative Commons Global Summit 2018</a:t>
            </a:r>
            <a:r>
              <a:rPr lang="en" sz="1050">
                <a:solidFill>
                  <a:srgbClr val="30272E"/>
                </a:solidFill>
                <a:latin typeface="Open Sans"/>
                <a:ea typeface="Open Sans"/>
                <a:cs typeface="Open Sans"/>
                <a:sym typeface="Open Sans"/>
              </a:rPr>
              <a:t>" by </a:t>
            </a:r>
            <a:r>
              <a:rPr lang="en" sz="1050" u="sng">
                <a:solidFill>
                  <a:schemeClr val="hlink"/>
                </a:solidFill>
                <a:latin typeface="Open Sans"/>
                <a:ea typeface="Open Sans"/>
                <a:cs typeface="Open Sans"/>
                <a:sym typeface="Open Sans"/>
                <a:hlinkClick r:id="rId6"/>
              </a:rPr>
              <a:t>Sebastiaan ter Burg</a:t>
            </a:r>
            <a:r>
              <a:rPr lang="en" sz="1050">
                <a:solidFill>
                  <a:srgbClr val="30272E"/>
                </a:solidFill>
                <a:latin typeface="Open Sans"/>
                <a:ea typeface="Open Sans"/>
                <a:cs typeface="Open Sans"/>
                <a:sym typeface="Open Sans"/>
              </a:rPr>
              <a:t> is marked with </a:t>
            </a:r>
            <a:r>
              <a:rPr lang="en" sz="1050" u="sng">
                <a:solidFill>
                  <a:schemeClr val="hlink"/>
                </a:solidFill>
                <a:latin typeface="Open Sans"/>
                <a:ea typeface="Open Sans"/>
                <a:cs typeface="Open Sans"/>
                <a:sym typeface="Open Sans"/>
                <a:hlinkClick r:id="rId7"/>
              </a:rPr>
              <a:t>CC BY 2.0</a:t>
            </a:r>
            <a:r>
              <a:rPr lang="en" sz="1050">
                <a:solidFill>
                  <a:srgbClr val="30272E"/>
                </a:solidFill>
                <a:latin typeface="Open Sans"/>
                <a:ea typeface="Open Sans"/>
                <a:cs typeface="Open Sans"/>
                <a:sym typeface="Open Sans"/>
              </a:rPr>
              <a:t>.</a:t>
            </a:r>
            <a:endParaRPr>
              <a:latin typeface="Open Sans"/>
              <a:ea typeface="Open Sans"/>
              <a:cs typeface="Open Sans"/>
              <a:sym typeface="Open Sans"/>
            </a:endParaRPr>
          </a:p>
        </p:txBody>
      </p:sp>
      <p:sp>
        <p:nvSpPr>
          <p:cNvPr id="180" name="Google Shape;180;p27"/>
          <p:cNvSpPr txBox="1"/>
          <p:nvPr/>
        </p:nvSpPr>
        <p:spPr>
          <a:xfrm>
            <a:off x="6640975" y="604575"/>
            <a:ext cx="1999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Thank You!</a:t>
            </a:r>
            <a:endParaRPr>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Open Sans"/>
                <a:ea typeface="Open Sans"/>
                <a:cs typeface="Open Sans"/>
                <a:sym typeface="Open Sans"/>
              </a:rPr>
              <a:t>References and Further Reading</a:t>
            </a:r>
            <a:endParaRPr b="1">
              <a:latin typeface="Open Sans"/>
              <a:ea typeface="Open Sans"/>
              <a:cs typeface="Open Sans"/>
              <a:sym typeface="Open Sans"/>
            </a:endParaRPr>
          </a:p>
        </p:txBody>
      </p:sp>
      <p:sp>
        <p:nvSpPr>
          <p:cNvPr id="186" name="Google Shape;186;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latin typeface="Open Sans"/>
                <a:ea typeface="Open Sans"/>
                <a:cs typeface="Open Sans"/>
                <a:sym typeface="Open Sans"/>
              </a:rPr>
              <a:t>4 License Elements Slide:</a:t>
            </a:r>
            <a:endParaRPr>
              <a:latin typeface="Open Sans"/>
              <a:ea typeface="Open Sans"/>
              <a:cs typeface="Open Sans"/>
              <a:sym typeface="Open Sans"/>
            </a:endParaRPr>
          </a:p>
          <a:p>
            <a:pPr marL="0" lvl="0" indent="0" algn="l" rtl="0">
              <a:spcBef>
                <a:spcPts val="1200"/>
              </a:spcBef>
              <a:spcAft>
                <a:spcPts val="0"/>
              </a:spcAft>
              <a:buNone/>
            </a:pPr>
            <a:r>
              <a:rPr lang="en">
                <a:solidFill>
                  <a:schemeClr val="dk1"/>
                </a:solidFill>
                <a:latin typeface="Open Sans"/>
                <a:ea typeface="Open Sans"/>
                <a:cs typeface="Open Sans"/>
                <a:sym typeface="Open Sans"/>
              </a:rPr>
              <a:t>Creative Commons Attribution 4.0 International License</a:t>
            </a:r>
            <a:r>
              <a:rPr lang="en">
                <a:solidFill>
                  <a:schemeClr val="dk1"/>
                </a:solidFill>
                <a:uFill>
                  <a:noFill/>
                </a:u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u="sng">
                <a:solidFill>
                  <a:schemeClr val="hlink"/>
                </a:solidFill>
                <a:latin typeface="Open Sans"/>
                <a:ea typeface="Open Sans"/>
                <a:cs typeface="Open Sans"/>
                <a:sym typeface="Open Sans"/>
                <a:hlinkClick r:id="rId3"/>
              </a:rPr>
              <a:t>http://creativecommons.org/licenses/by/4.0/</a:t>
            </a:r>
            <a:r>
              <a:rPr lang="en">
                <a:solidFill>
                  <a:schemeClr val="dk1"/>
                </a:solidFill>
                <a:latin typeface="Open Sans"/>
                <a:ea typeface="Open Sans"/>
                <a:cs typeface="Open Sans"/>
                <a:sym typeface="Open Sans"/>
              </a:rPr>
              <a:t/>
            </a:r>
            <a:br>
              <a:rPr lang="en">
                <a:solidFill>
                  <a:schemeClr val="dk1"/>
                </a:solidFill>
                <a:latin typeface="Open Sans"/>
                <a:ea typeface="Open Sans"/>
                <a:cs typeface="Open Sans"/>
                <a:sym typeface="Open Sans"/>
              </a:rPr>
            </a:br>
            <a:r>
              <a:rPr lang="en">
                <a:solidFill>
                  <a:schemeClr val="dk1"/>
                </a:solidFill>
                <a:latin typeface="Open Sans"/>
                <a:ea typeface="Open Sans"/>
                <a:cs typeface="Open Sans"/>
                <a:sym typeface="Open Sans"/>
              </a:rPr>
              <a:t>Creative Commons Attribution-Non-Commercial 4.0 International License</a:t>
            </a:r>
            <a:r>
              <a:rPr lang="en">
                <a:solidFill>
                  <a:schemeClr val="dk1"/>
                </a:solidFill>
                <a:uFill>
                  <a:noFill/>
                </a:u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u="sng">
                <a:solidFill>
                  <a:schemeClr val="hlink"/>
                </a:solidFill>
                <a:latin typeface="Open Sans"/>
                <a:ea typeface="Open Sans"/>
                <a:cs typeface="Open Sans"/>
                <a:sym typeface="Open Sans"/>
                <a:hlinkClick r:id="rId4"/>
              </a:rPr>
              <a:t>https://creativecommons.org/licenses/by-nc/4.0/</a:t>
            </a:r>
            <a:r>
              <a:rPr lang="en">
                <a:solidFill>
                  <a:schemeClr val="dk1"/>
                </a:solidFill>
                <a:latin typeface="Open Sans"/>
                <a:ea typeface="Open Sans"/>
                <a:cs typeface="Open Sans"/>
                <a:sym typeface="Open Sans"/>
              </a:rPr>
              <a:t/>
            </a:r>
            <a:br>
              <a:rPr lang="en">
                <a:solidFill>
                  <a:schemeClr val="dk1"/>
                </a:solidFill>
                <a:latin typeface="Open Sans"/>
                <a:ea typeface="Open Sans"/>
                <a:cs typeface="Open Sans"/>
                <a:sym typeface="Open Sans"/>
              </a:rPr>
            </a:br>
            <a:r>
              <a:rPr lang="en">
                <a:solidFill>
                  <a:schemeClr val="dk1"/>
                </a:solidFill>
                <a:latin typeface="Open Sans"/>
                <a:ea typeface="Open Sans"/>
                <a:cs typeface="Open Sans"/>
                <a:sym typeface="Open Sans"/>
              </a:rPr>
              <a:t>Creative Commons Attribution-NoDerivatives 4.0 International License</a:t>
            </a:r>
            <a:r>
              <a:rPr lang="en">
                <a:solidFill>
                  <a:schemeClr val="dk1"/>
                </a:solidFill>
                <a:uFill>
                  <a:noFill/>
                </a:u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u="sng">
                <a:solidFill>
                  <a:schemeClr val="hlink"/>
                </a:solidFill>
                <a:latin typeface="Open Sans"/>
                <a:ea typeface="Open Sans"/>
                <a:cs typeface="Open Sans"/>
                <a:sym typeface="Open Sans"/>
                <a:hlinkClick r:id="rId5"/>
              </a:rPr>
              <a:t>http://creativecommons.org/licenses/by-nd/4.0/</a:t>
            </a:r>
            <a:r>
              <a:rPr lang="en">
                <a:solidFill>
                  <a:schemeClr val="dk1"/>
                </a:solidFill>
                <a:latin typeface="Open Sans"/>
                <a:ea typeface="Open Sans"/>
                <a:cs typeface="Open Sans"/>
                <a:sym typeface="Open Sans"/>
              </a:rPr>
              <a:t/>
            </a:r>
            <a:br>
              <a:rPr lang="en">
                <a:solidFill>
                  <a:schemeClr val="dk1"/>
                </a:solidFill>
                <a:latin typeface="Open Sans"/>
                <a:ea typeface="Open Sans"/>
                <a:cs typeface="Open Sans"/>
                <a:sym typeface="Open Sans"/>
              </a:rPr>
            </a:br>
            <a:r>
              <a:rPr lang="en">
                <a:solidFill>
                  <a:schemeClr val="dk1"/>
                </a:solidFill>
                <a:latin typeface="Open Sans"/>
                <a:ea typeface="Open Sans"/>
                <a:cs typeface="Open Sans"/>
                <a:sym typeface="Open Sans"/>
              </a:rPr>
              <a:t>Creative Commons Attribution-NonCommercial 4.0 International License</a:t>
            </a:r>
            <a:r>
              <a:rPr lang="en">
                <a:solidFill>
                  <a:schemeClr val="dk1"/>
                </a:solidFill>
                <a:uFill>
                  <a:noFill/>
                </a:uFill>
                <a:latin typeface="Open Sans"/>
                <a:ea typeface="Open Sans"/>
                <a:cs typeface="Open Sans"/>
                <a:sym typeface="Open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 u="sng">
                <a:solidFill>
                  <a:schemeClr val="hlink"/>
                </a:solidFill>
                <a:latin typeface="Open Sans"/>
                <a:ea typeface="Open Sans"/>
                <a:cs typeface="Open Sans"/>
                <a:sym typeface="Open Sans"/>
                <a:hlinkClick r:id="rId6"/>
              </a:rPr>
              <a:t>http://creativecommons.org/licenses/by-nc/4.0/</a:t>
            </a:r>
            <a:endParaRPr u="sng">
              <a:solidFill>
                <a:schemeClr val="hlink"/>
              </a:solidFill>
              <a:latin typeface="Open Sans"/>
              <a:ea typeface="Open Sans"/>
              <a:cs typeface="Open Sans"/>
              <a:sym typeface="Open Sans"/>
            </a:endParaRPr>
          </a:p>
          <a:p>
            <a:pPr marL="0" lvl="0" indent="0" algn="l" rtl="0">
              <a:spcBef>
                <a:spcPts val="120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latin typeface="Open Sans"/>
                <a:ea typeface="Open Sans"/>
                <a:cs typeface="Open Sans"/>
                <a:sym typeface="Open Sans"/>
              </a:rPr>
              <a:t>References and Further Reading</a:t>
            </a:r>
            <a:endParaRPr>
              <a:latin typeface="Open Sans"/>
              <a:ea typeface="Open Sans"/>
              <a:cs typeface="Open Sans"/>
              <a:sym typeface="Open Sans"/>
            </a:endParaRPr>
          </a:p>
        </p:txBody>
      </p:sp>
      <p:sp>
        <p:nvSpPr>
          <p:cNvPr id="192" name="Google Shape;192;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600">
                <a:solidFill>
                  <a:schemeClr val="dk1"/>
                </a:solidFill>
                <a:latin typeface="Open Sans"/>
                <a:ea typeface="Open Sans"/>
                <a:cs typeface="Open Sans"/>
                <a:sym typeface="Open Sans"/>
              </a:rPr>
              <a:t>Stewart,D. (2021). Rise of the Copyleft Trolls: When Photographers Sue After Creative</a:t>
            </a:r>
            <a:endParaRPr sz="16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600">
                <a:solidFill>
                  <a:schemeClr val="dk1"/>
                </a:solidFill>
                <a:latin typeface="Open Sans"/>
                <a:ea typeface="Open Sans"/>
                <a:cs typeface="Open Sans"/>
                <a:sym typeface="Open Sans"/>
              </a:rPr>
              <a:t>Commons Licenses Go Awry. (May 11, 2021). Available at SSRN:</a:t>
            </a:r>
            <a:endParaRPr sz="16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600">
                <a:solidFill>
                  <a:schemeClr val="dk1"/>
                </a:solidFill>
                <a:latin typeface="Open Sans"/>
                <a:ea typeface="Open Sans"/>
                <a:cs typeface="Open Sans"/>
                <a:sym typeface="Open Sans"/>
              </a:rPr>
              <a:t>https://ssrn.com/abstract=3844180 or http://dx.doi.org/10.2139/ssrn.3844180</a:t>
            </a:r>
            <a:endParaRPr sz="1600">
              <a:solidFill>
                <a:schemeClr val="dk1"/>
              </a:solidFill>
              <a:latin typeface="Open Sans"/>
              <a:ea typeface="Open Sans"/>
              <a:cs typeface="Open Sans"/>
              <a:sym typeface="Open Sans"/>
            </a:endParaRPr>
          </a:p>
          <a:p>
            <a:pPr marL="0" lvl="0" indent="0" algn="l" rtl="0">
              <a:spcBef>
                <a:spcPts val="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t>Acknowledgements</a:t>
            </a:r>
            <a:endParaRPr b="1"/>
          </a:p>
        </p:txBody>
      </p:sp>
      <p:sp>
        <p:nvSpPr>
          <p:cNvPr id="198" name="Google Shape;198;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chemeClr val="dk1"/>
                </a:solidFill>
                <a:latin typeface="Open Sans"/>
                <a:ea typeface="Open Sans"/>
                <a:cs typeface="Open Sans"/>
                <a:sym typeface="Open Sans"/>
              </a:rPr>
              <a:t>Some of this content has been adapted from the Creative Commons slides (March 22, 2022) by Christina Winter and </a:t>
            </a:r>
            <a:r>
              <a:rPr lang="en">
                <a:solidFill>
                  <a:schemeClr val="dk1"/>
                </a:solidFill>
              </a:rPr>
              <a:t>Brad Doerksen </a:t>
            </a:r>
            <a:r>
              <a:rPr lang="en">
                <a:solidFill>
                  <a:schemeClr val="dk1"/>
                </a:solidFill>
                <a:latin typeface="Open Sans"/>
                <a:ea typeface="Open Sans"/>
                <a:cs typeface="Open Sans"/>
                <a:sym typeface="Open Sans"/>
              </a:rPr>
              <a:t>and is licensed under </a:t>
            </a:r>
            <a:r>
              <a:rPr lang="en" u="sng">
                <a:solidFill>
                  <a:schemeClr val="hlink"/>
                </a:solidFill>
                <a:latin typeface="Open Sans"/>
                <a:ea typeface="Open Sans"/>
                <a:cs typeface="Open Sans"/>
                <a:sym typeface="Open Sans"/>
                <a:hlinkClick r:id="rId3"/>
              </a:rPr>
              <a:t>CC BY 4.0</a:t>
            </a:r>
            <a:r>
              <a:rPr lang="en">
                <a:solidFill>
                  <a:schemeClr val="dk1"/>
                </a:solidFill>
                <a:latin typeface="Open Sans"/>
                <a:ea typeface="Open Sans"/>
                <a:cs typeface="Open Sans"/>
                <a:sym typeface="Open Sans"/>
              </a:rPr>
              <a:t>.</a:t>
            </a:r>
            <a:endParaRPr>
              <a:solidFill>
                <a:schemeClr val="dk1"/>
              </a:solidFill>
              <a:latin typeface="Open Sans"/>
              <a:ea typeface="Open Sans"/>
              <a:cs typeface="Open Sans"/>
              <a:sym typeface="Open Sans"/>
            </a:endParaRPr>
          </a:p>
          <a:p>
            <a:pPr marL="0" lvl="0" indent="0" algn="l" rtl="0">
              <a:spcBef>
                <a:spcPts val="1200"/>
              </a:spcBef>
              <a:spcAft>
                <a:spcPts val="1200"/>
              </a:spcAft>
              <a:buNone/>
            </a:pP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Open Sans"/>
                <a:ea typeface="Open Sans"/>
                <a:cs typeface="Open Sans"/>
                <a:sym typeface="Open Sans"/>
              </a:rPr>
              <a:t>Overview</a:t>
            </a:r>
            <a:endParaRPr b="1">
              <a:latin typeface="Open Sans"/>
              <a:ea typeface="Open Sans"/>
              <a:cs typeface="Open Sans"/>
              <a:sym typeface="Open Sans"/>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Understanding Creative Commons licenses when creating and sharing your own learning resources</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Finding and using existing resources that have been published with a CC license</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Implications and considerations when including existing CC licensed resources in a resource you are creating</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latin typeface="Open Sans"/>
                <a:ea typeface="Open Sans"/>
                <a:cs typeface="Open Sans"/>
                <a:sym typeface="Open Sans"/>
              </a:rPr>
              <a:t>Creative Commons Background</a:t>
            </a:r>
            <a:endParaRPr>
              <a:latin typeface="Open Sans"/>
              <a:ea typeface="Open Sans"/>
              <a:cs typeface="Open Sans"/>
              <a:sym typeface="Open Sans"/>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Sonny Bono Copyright Term Extension Act (US) - increased by 20 years to life of the author +70 years</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Eldred v Ashcroft (2003) - lost appeal at Supreme Court of the United States</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CC - Nonprofit founded in 2002 by Lawrence Lessig</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Set of public copyright licenses</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Part of the larger open movement</a:t>
            </a:r>
            <a:endParaRPr>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Open Sans"/>
                <a:ea typeface="Open Sans"/>
                <a:cs typeface="Open Sans"/>
                <a:sym typeface="Open Sans"/>
              </a:rPr>
              <a:t>Why Creative Commons?</a:t>
            </a:r>
            <a:endParaRPr b="1">
              <a:latin typeface="Open Sans"/>
              <a:ea typeface="Open Sans"/>
              <a:cs typeface="Open Sans"/>
              <a:sym typeface="Open Sans"/>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Default of copyright law is “all rights reserved”</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Need for public copyright licenses that work with copyright law - only a copyright owner can apply a CC license to a work</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Allows creators to determine how their work can be used - “some rights reserved”</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CC licenses communicate to the end user how to work can be used in advance</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No need for further permission or payment as long as the use complies with the license terms</a:t>
            </a:r>
            <a:endParaRPr>
              <a:latin typeface="Open Sans"/>
              <a:ea typeface="Open Sans"/>
              <a:cs typeface="Open Sans"/>
              <a:sym typeface="Open Sans"/>
            </a:endParaRPr>
          </a:p>
          <a:p>
            <a:pPr marL="0" lvl="0" indent="0" algn="l" rtl="0">
              <a:spcBef>
                <a:spcPts val="120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384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Open Sans"/>
                <a:ea typeface="Open Sans"/>
                <a:cs typeface="Open Sans"/>
                <a:sym typeface="Open Sans"/>
              </a:rPr>
              <a:t>4 License Elements</a:t>
            </a:r>
            <a:r>
              <a:rPr lang="en" b="1"/>
              <a:t> </a:t>
            </a:r>
            <a:endParaRPr b="1"/>
          </a:p>
        </p:txBody>
      </p:sp>
      <p:sp>
        <p:nvSpPr>
          <p:cNvPr id="84" name="Google Shape;84;p17"/>
          <p:cNvSpPr txBox="1">
            <a:spLocks noGrp="1"/>
          </p:cNvSpPr>
          <p:nvPr>
            <p:ph type="body" idx="1"/>
          </p:nvPr>
        </p:nvSpPr>
        <p:spPr>
          <a:xfrm>
            <a:off x="39775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lkjkt</a:t>
            </a:r>
            <a:endParaRPr/>
          </a:p>
        </p:txBody>
      </p:sp>
      <p:pic>
        <p:nvPicPr>
          <p:cNvPr id="85" name="Google Shape;85;p17"/>
          <p:cNvPicPr preferRelativeResize="0"/>
          <p:nvPr/>
        </p:nvPicPr>
        <p:blipFill>
          <a:blip r:embed="rId3">
            <a:alphaModFix/>
          </a:blip>
          <a:stretch>
            <a:fillRect/>
          </a:stretch>
        </p:blipFill>
        <p:spPr>
          <a:xfrm>
            <a:off x="311700" y="1152475"/>
            <a:ext cx="609600" cy="609600"/>
          </a:xfrm>
          <a:prstGeom prst="rect">
            <a:avLst/>
          </a:prstGeom>
          <a:noFill/>
          <a:ln>
            <a:noFill/>
          </a:ln>
        </p:spPr>
      </p:pic>
      <p:pic>
        <p:nvPicPr>
          <p:cNvPr id="86" name="Google Shape;86;p17"/>
          <p:cNvPicPr preferRelativeResize="0"/>
          <p:nvPr/>
        </p:nvPicPr>
        <p:blipFill>
          <a:blip r:embed="rId4">
            <a:alphaModFix/>
          </a:blip>
          <a:stretch>
            <a:fillRect/>
          </a:stretch>
        </p:blipFill>
        <p:spPr>
          <a:xfrm>
            <a:off x="311700" y="2055300"/>
            <a:ext cx="609600" cy="609600"/>
          </a:xfrm>
          <a:prstGeom prst="rect">
            <a:avLst/>
          </a:prstGeom>
          <a:noFill/>
          <a:ln>
            <a:noFill/>
          </a:ln>
        </p:spPr>
      </p:pic>
      <p:pic>
        <p:nvPicPr>
          <p:cNvPr id="87" name="Google Shape;87;p17"/>
          <p:cNvPicPr preferRelativeResize="0"/>
          <p:nvPr/>
        </p:nvPicPr>
        <p:blipFill>
          <a:blip r:embed="rId5">
            <a:alphaModFix/>
          </a:blip>
          <a:stretch>
            <a:fillRect/>
          </a:stretch>
        </p:blipFill>
        <p:spPr>
          <a:xfrm>
            <a:off x="311700" y="2958125"/>
            <a:ext cx="609600" cy="609600"/>
          </a:xfrm>
          <a:prstGeom prst="rect">
            <a:avLst/>
          </a:prstGeom>
          <a:noFill/>
          <a:ln>
            <a:noFill/>
          </a:ln>
        </p:spPr>
      </p:pic>
      <p:pic>
        <p:nvPicPr>
          <p:cNvPr id="88" name="Google Shape;88;p17"/>
          <p:cNvPicPr preferRelativeResize="0"/>
          <p:nvPr/>
        </p:nvPicPr>
        <p:blipFill>
          <a:blip r:embed="rId6">
            <a:alphaModFix/>
          </a:blip>
          <a:stretch>
            <a:fillRect/>
          </a:stretch>
        </p:blipFill>
        <p:spPr>
          <a:xfrm>
            <a:off x="320250" y="3959275"/>
            <a:ext cx="609600" cy="609600"/>
          </a:xfrm>
          <a:prstGeom prst="rect">
            <a:avLst/>
          </a:prstGeom>
          <a:noFill/>
          <a:ln>
            <a:noFill/>
          </a:ln>
        </p:spPr>
      </p:pic>
      <p:sp>
        <p:nvSpPr>
          <p:cNvPr id="89" name="Google Shape;89;p17"/>
          <p:cNvSpPr txBox="1"/>
          <p:nvPr/>
        </p:nvSpPr>
        <p:spPr>
          <a:xfrm>
            <a:off x="1118950" y="1257175"/>
            <a:ext cx="707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This is the “Attribution” or “BY” symbol. Requirement to credit the creator of the work. </a:t>
            </a:r>
            <a:endParaRPr>
              <a:latin typeface="Open Sans"/>
              <a:ea typeface="Open Sans"/>
              <a:cs typeface="Open Sans"/>
              <a:sym typeface="Open Sans"/>
            </a:endParaRPr>
          </a:p>
        </p:txBody>
      </p:sp>
      <p:sp>
        <p:nvSpPr>
          <p:cNvPr id="90" name="Google Shape;90;p17"/>
          <p:cNvSpPr txBox="1"/>
          <p:nvPr/>
        </p:nvSpPr>
        <p:spPr>
          <a:xfrm>
            <a:off x="1118950" y="2034875"/>
            <a:ext cx="5620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This is the “ShareAlike” or “SA” symbol. Adaptation of a SA work must be licensed under the same terms. </a:t>
            </a:r>
            <a:endParaRPr>
              <a:latin typeface="Open Sans"/>
              <a:ea typeface="Open Sans"/>
              <a:cs typeface="Open Sans"/>
              <a:sym typeface="Open Sans"/>
            </a:endParaRPr>
          </a:p>
        </p:txBody>
      </p:sp>
      <p:sp>
        <p:nvSpPr>
          <p:cNvPr id="91" name="Google Shape;91;p17"/>
          <p:cNvSpPr txBox="1"/>
          <p:nvPr/>
        </p:nvSpPr>
        <p:spPr>
          <a:xfrm>
            <a:off x="1331600" y="2278400"/>
            <a:ext cx="60900" cy="9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2" name="Google Shape;92;p17"/>
          <p:cNvSpPr txBox="1"/>
          <p:nvPr/>
        </p:nvSpPr>
        <p:spPr>
          <a:xfrm>
            <a:off x="1118950" y="2977125"/>
            <a:ext cx="604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This is the “NonCommercial” or “NC” symbol. Only noncommercial uses of the work are permitted. </a:t>
            </a:r>
            <a:endParaRPr>
              <a:latin typeface="Open Sans"/>
              <a:ea typeface="Open Sans"/>
              <a:cs typeface="Open Sans"/>
              <a:sym typeface="Open Sans"/>
            </a:endParaRPr>
          </a:p>
        </p:txBody>
      </p:sp>
      <p:sp>
        <p:nvSpPr>
          <p:cNvPr id="93" name="Google Shape;93;p17"/>
          <p:cNvSpPr txBox="1"/>
          <p:nvPr/>
        </p:nvSpPr>
        <p:spPr>
          <a:xfrm>
            <a:off x="1286200" y="3918350"/>
            <a:ext cx="5711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This is the “NoDerivatives” or “ND” symbol. Adaptations of the work are not permitted. </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40275" y="5797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Open Sans"/>
                <a:ea typeface="Open Sans"/>
                <a:cs typeface="Open Sans"/>
                <a:sym typeface="Open Sans"/>
              </a:rPr>
              <a:t>6 Creative Commons Licenses</a:t>
            </a:r>
            <a:endParaRPr b="1">
              <a:latin typeface="Open Sans"/>
              <a:ea typeface="Open Sans"/>
              <a:cs typeface="Open Sans"/>
              <a:sym typeface="Open Sans"/>
            </a:endParaRPr>
          </a:p>
        </p:txBody>
      </p:sp>
      <p:sp>
        <p:nvSpPr>
          <p:cNvPr id="99" name="Google Shape;99;p18"/>
          <p:cNvSpPr txBox="1">
            <a:spLocks noGrp="1"/>
          </p:cNvSpPr>
          <p:nvPr>
            <p:ph type="body" idx="1"/>
          </p:nvPr>
        </p:nvSpPr>
        <p:spPr>
          <a:xfrm>
            <a:off x="311700" y="1152475"/>
            <a:ext cx="3999900" cy="3990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00" name="Google Shape;100;p18"/>
          <p:cNvSpPr txBox="1">
            <a:spLocks noGrp="1"/>
          </p:cNvSpPr>
          <p:nvPr>
            <p:ph type="body" idx="2"/>
          </p:nvPr>
        </p:nvSpPr>
        <p:spPr>
          <a:xfrm>
            <a:off x="4725350" y="1237438"/>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1" name="Google Shape;101;p18"/>
          <p:cNvPicPr preferRelativeResize="0"/>
          <p:nvPr/>
        </p:nvPicPr>
        <p:blipFill>
          <a:blip r:embed="rId3">
            <a:alphaModFix/>
          </a:blip>
          <a:stretch>
            <a:fillRect/>
          </a:stretch>
        </p:blipFill>
        <p:spPr>
          <a:xfrm>
            <a:off x="311700" y="1152463"/>
            <a:ext cx="1352550" cy="600075"/>
          </a:xfrm>
          <a:prstGeom prst="rect">
            <a:avLst/>
          </a:prstGeom>
          <a:noFill/>
          <a:ln>
            <a:noFill/>
          </a:ln>
        </p:spPr>
      </p:pic>
      <p:pic>
        <p:nvPicPr>
          <p:cNvPr id="102" name="Google Shape;102;p18"/>
          <p:cNvPicPr preferRelativeResize="0"/>
          <p:nvPr/>
        </p:nvPicPr>
        <p:blipFill>
          <a:blip r:embed="rId4">
            <a:alphaModFix/>
          </a:blip>
          <a:stretch>
            <a:fillRect/>
          </a:stretch>
        </p:blipFill>
        <p:spPr>
          <a:xfrm>
            <a:off x="340275" y="2560638"/>
            <a:ext cx="1295400" cy="609600"/>
          </a:xfrm>
          <a:prstGeom prst="rect">
            <a:avLst/>
          </a:prstGeom>
          <a:noFill/>
          <a:ln>
            <a:noFill/>
          </a:ln>
        </p:spPr>
      </p:pic>
      <p:pic>
        <p:nvPicPr>
          <p:cNvPr id="103" name="Google Shape;103;p18"/>
          <p:cNvPicPr preferRelativeResize="0"/>
          <p:nvPr/>
        </p:nvPicPr>
        <p:blipFill>
          <a:blip r:embed="rId5">
            <a:alphaModFix/>
          </a:blip>
          <a:stretch>
            <a:fillRect/>
          </a:stretch>
        </p:blipFill>
        <p:spPr>
          <a:xfrm>
            <a:off x="340275" y="3978325"/>
            <a:ext cx="1295400" cy="590550"/>
          </a:xfrm>
          <a:prstGeom prst="rect">
            <a:avLst/>
          </a:prstGeom>
          <a:noFill/>
          <a:ln>
            <a:noFill/>
          </a:ln>
        </p:spPr>
      </p:pic>
      <p:sp>
        <p:nvSpPr>
          <p:cNvPr id="104" name="Google Shape;104;p18"/>
          <p:cNvSpPr txBox="1"/>
          <p:nvPr/>
        </p:nvSpPr>
        <p:spPr>
          <a:xfrm>
            <a:off x="1817650" y="1152475"/>
            <a:ext cx="27543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Open Sans"/>
                <a:ea typeface="Open Sans"/>
                <a:cs typeface="Open Sans"/>
                <a:sym typeface="Open Sans"/>
              </a:rPr>
              <a:t>The Attribution license or “CC BY” allows people to use the work for any purpose (even commercially and even in modified form) as long as they give attribution to the creator.</a:t>
            </a:r>
            <a:endParaRPr sz="1000">
              <a:latin typeface="Open Sans"/>
              <a:ea typeface="Open Sans"/>
              <a:cs typeface="Open Sans"/>
              <a:sym typeface="Open Sans"/>
            </a:endParaRPr>
          </a:p>
          <a:p>
            <a:pPr marL="0" lvl="0" indent="0" algn="l" rtl="0">
              <a:spcBef>
                <a:spcPts val="0"/>
              </a:spcBef>
              <a:spcAft>
                <a:spcPts val="0"/>
              </a:spcAft>
              <a:buNone/>
            </a:pPr>
            <a:endParaRPr/>
          </a:p>
        </p:txBody>
      </p:sp>
      <p:sp>
        <p:nvSpPr>
          <p:cNvPr id="105" name="Google Shape;105;p18"/>
          <p:cNvSpPr txBox="1"/>
          <p:nvPr/>
        </p:nvSpPr>
        <p:spPr>
          <a:xfrm>
            <a:off x="1807400" y="2327750"/>
            <a:ext cx="27645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Open Sans"/>
                <a:ea typeface="Open Sans"/>
                <a:cs typeface="Open Sans"/>
                <a:sym typeface="Open Sans"/>
              </a:rPr>
              <a:t>The Attribution-ShareAlike license or “BY-SA” allows people to use the work for any purpose (even commercially and even in modified form), as long as they give attribution to the creator and make any adaptations they share with others available under the same or a compatible license. </a:t>
            </a:r>
            <a:endParaRPr sz="1000">
              <a:latin typeface="Open Sans"/>
              <a:ea typeface="Open Sans"/>
              <a:cs typeface="Open Sans"/>
              <a:sym typeface="Open Sans"/>
            </a:endParaRPr>
          </a:p>
        </p:txBody>
      </p:sp>
      <p:sp>
        <p:nvSpPr>
          <p:cNvPr id="106" name="Google Shape;106;p18"/>
          <p:cNvSpPr txBox="1"/>
          <p:nvPr/>
        </p:nvSpPr>
        <p:spPr>
          <a:xfrm>
            <a:off x="1807950" y="3902150"/>
            <a:ext cx="26070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Open Sans"/>
                <a:ea typeface="Open Sans"/>
                <a:cs typeface="Open Sans"/>
                <a:sym typeface="Open Sans"/>
              </a:rPr>
              <a:t>The Attribution-NoDerivatives license or “BY-ND” allows people to use the unadapted work for any purpose (even commercially), as long as they give attribution to the creator.</a:t>
            </a:r>
            <a:endParaRPr sz="1000">
              <a:latin typeface="Open Sans"/>
              <a:ea typeface="Open Sans"/>
              <a:cs typeface="Open Sans"/>
              <a:sym typeface="Open Sans"/>
            </a:endParaRPr>
          </a:p>
          <a:p>
            <a:pPr marL="0" lvl="0" indent="0" algn="l" rtl="0">
              <a:spcBef>
                <a:spcPts val="0"/>
              </a:spcBef>
              <a:spcAft>
                <a:spcPts val="0"/>
              </a:spcAft>
              <a:buNone/>
            </a:pPr>
            <a:endParaRPr/>
          </a:p>
        </p:txBody>
      </p:sp>
      <p:pic>
        <p:nvPicPr>
          <p:cNvPr id="107" name="Google Shape;107;p18"/>
          <p:cNvPicPr preferRelativeResize="0"/>
          <p:nvPr/>
        </p:nvPicPr>
        <p:blipFill>
          <a:blip r:embed="rId6">
            <a:alphaModFix/>
          </a:blip>
          <a:stretch>
            <a:fillRect/>
          </a:stretch>
        </p:blipFill>
        <p:spPr>
          <a:xfrm>
            <a:off x="4832400" y="1152463"/>
            <a:ext cx="1371600" cy="600075"/>
          </a:xfrm>
          <a:prstGeom prst="rect">
            <a:avLst/>
          </a:prstGeom>
          <a:noFill/>
          <a:ln>
            <a:noFill/>
          </a:ln>
        </p:spPr>
      </p:pic>
      <p:pic>
        <p:nvPicPr>
          <p:cNvPr id="108" name="Google Shape;108;p18"/>
          <p:cNvPicPr preferRelativeResize="0"/>
          <p:nvPr/>
        </p:nvPicPr>
        <p:blipFill>
          <a:blip r:embed="rId7">
            <a:alphaModFix/>
          </a:blip>
          <a:stretch>
            <a:fillRect/>
          </a:stretch>
        </p:blipFill>
        <p:spPr>
          <a:xfrm>
            <a:off x="4832400" y="2645600"/>
            <a:ext cx="1352550" cy="600075"/>
          </a:xfrm>
          <a:prstGeom prst="rect">
            <a:avLst/>
          </a:prstGeom>
          <a:noFill/>
          <a:ln>
            <a:noFill/>
          </a:ln>
        </p:spPr>
      </p:pic>
      <p:pic>
        <p:nvPicPr>
          <p:cNvPr id="109" name="Google Shape;109;p18"/>
          <p:cNvPicPr preferRelativeResize="0"/>
          <p:nvPr/>
        </p:nvPicPr>
        <p:blipFill>
          <a:blip r:embed="rId8">
            <a:alphaModFix/>
          </a:blip>
          <a:stretch>
            <a:fillRect/>
          </a:stretch>
        </p:blipFill>
        <p:spPr>
          <a:xfrm>
            <a:off x="4864700" y="3986325"/>
            <a:ext cx="1295400" cy="572700"/>
          </a:xfrm>
          <a:prstGeom prst="rect">
            <a:avLst/>
          </a:prstGeom>
          <a:noFill/>
          <a:ln>
            <a:noFill/>
          </a:ln>
        </p:spPr>
      </p:pic>
      <p:sp>
        <p:nvSpPr>
          <p:cNvPr id="110" name="Google Shape;110;p18"/>
          <p:cNvSpPr txBox="1"/>
          <p:nvPr/>
        </p:nvSpPr>
        <p:spPr>
          <a:xfrm>
            <a:off x="6165875" y="1152475"/>
            <a:ext cx="26664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Open Sans"/>
                <a:ea typeface="Open Sans"/>
                <a:cs typeface="Open Sans"/>
                <a:sym typeface="Open Sans"/>
              </a:rPr>
              <a:t>The Attribution-NonCommercial license or “BY-NC” allows people to use the work for noncommercial purposes only, and only as long as they give attribution to the creator.</a:t>
            </a:r>
            <a:endParaRPr sz="1000">
              <a:latin typeface="Open Sans"/>
              <a:ea typeface="Open Sans"/>
              <a:cs typeface="Open Sans"/>
              <a:sym typeface="Open Sans"/>
            </a:endParaRPr>
          </a:p>
          <a:p>
            <a:pPr marL="0" lvl="0" indent="0" algn="l" rtl="0">
              <a:spcBef>
                <a:spcPts val="0"/>
              </a:spcBef>
              <a:spcAft>
                <a:spcPts val="0"/>
              </a:spcAft>
              <a:buNone/>
            </a:pPr>
            <a:endParaRPr/>
          </a:p>
        </p:txBody>
      </p:sp>
      <p:sp>
        <p:nvSpPr>
          <p:cNvPr id="111" name="Google Shape;111;p18"/>
          <p:cNvSpPr txBox="1"/>
          <p:nvPr/>
        </p:nvSpPr>
        <p:spPr>
          <a:xfrm>
            <a:off x="6191525" y="2407075"/>
            <a:ext cx="27543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Open Sans"/>
                <a:ea typeface="Open Sans"/>
                <a:cs typeface="Open Sans"/>
                <a:sym typeface="Open Sans"/>
              </a:rPr>
              <a:t>The Attribution-NonCommercial-ShareAlike license or “BY-NC-SA” allows people to use the work for noncommercial purposes only, and only as long as they give attribution to the creator and make any adaptations they share with others available under the same or a compatible license.</a:t>
            </a:r>
            <a:endParaRPr sz="1000">
              <a:latin typeface="Open Sans"/>
              <a:ea typeface="Open Sans"/>
              <a:cs typeface="Open Sans"/>
              <a:sym typeface="Open Sans"/>
            </a:endParaRPr>
          </a:p>
          <a:p>
            <a:pPr marL="0" lvl="0" indent="0" algn="l" rtl="0">
              <a:spcBef>
                <a:spcPts val="0"/>
              </a:spcBef>
              <a:spcAft>
                <a:spcPts val="0"/>
              </a:spcAft>
              <a:buNone/>
            </a:pPr>
            <a:endParaRPr/>
          </a:p>
        </p:txBody>
      </p:sp>
      <p:sp>
        <p:nvSpPr>
          <p:cNvPr id="112" name="Google Shape;112;p18"/>
          <p:cNvSpPr txBox="1"/>
          <p:nvPr/>
        </p:nvSpPr>
        <p:spPr>
          <a:xfrm>
            <a:off x="6294325" y="3677950"/>
            <a:ext cx="26070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Open Sans"/>
                <a:ea typeface="Open Sans"/>
                <a:cs typeface="Open Sans"/>
                <a:sym typeface="Open Sans"/>
              </a:rPr>
              <a:t>The Attribution-NonCommercial-NoDerivatives license or “BY-NC-ND” is the most restrictive license offered by CC. It allows people to use the unadapted work for noncommercial purposes only, and only as long as they give attribution to the licensor.</a:t>
            </a:r>
            <a:endParaRPr sz="1000">
              <a:latin typeface="Open Sans"/>
              <a:ea typeface="Open Sans"/>
              <a:cs typeface="Open Sans"/>
              <a:sym typeface="Open Sans"/>
            </a:endParaRPr>
          </a:p>
          <a:p>
            <a:pPr marL="0" lvl="0" indent="0" algn="l" rtl="0">
              <a:spcBef>
                <a:spcPts val="0"/>
              </a:spcBef>
              <a:spcAft>
                <a:spcPts val="0"/>
              </a:spcAft>
              <a:buNone/>
            </a:pPr>
            <a:endParaRPr/>
          </a:p>
        </p:txBody>
      </p:sp>
      <p:sp>
        <p:nvSpPr>
          <p:cNvPr id="113" name="Google Shape;113;p18"/>
          <p:cNvSpPr txBox="1"/>
          <p:nvPr/>
        </p:nvSpPr>
        <p:spPr>
          <a:xfrm>
            <a:off x="5322000" y="140925"/>
            <a:ext cx="3100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latin typeface="Open Sans"/>
                <a:ea typeface="Open Sans"/>
                <a:cs typeface="Open Sans"/>
                <a:sym typeface="Open Sans"/>
              </a:rPr>
              <a:t>Content on this slide has been adapted from the </a:t>
            </a:r>
            <a:r>
              <a:rPr lang="en" sz="600" u="sng">
                <a:solidFill>
                  <a:schemeClr val="hlink"/>
                </a:solidFill>
                <a:latin typeface="Open Sans"/>
                <a:ea typeface="Open Sans"/>
                <a:cs typeface="Open Sans"/>
                <a:sym typeface="Open Sans"/>
                <a:hlinkClick r:id="rId9"/>
              </a:rPr>
              <a:t>Creative Commons Certificate Resources </a:t>
            </a:r>
            <a:r>
              <a:rPr lang="en" sz="600">
                <a:latin typeface="Open Sans"/>
                <a:ea typeface="Open Sans"/>
                <a:cs typeface="Open Sans"/>
                <a:sym typeface="Open Sans"/>
              </a:rPr>
              <a:t>by</a:t>
            </a:r>
            <a:r>
              <a:rPr lang="en" sz="600" u="sng">
                <a:solidFill>
                  <a:schemeClr val="hlink"/>
                </a:solidFill>
                <a:latin typeface="Open Sans"/>
                <a:ea typeface="Open Sans"/>
                <a:cs typeface="Open Sans"/>
                <a:sym typeface="Open Sans"/>
                <a:hlinkClick r:id="rId10"/>
              </a:rPr>
              <a:t> Creative Commons</a:t>
            </a:r>
            <a:r>
              <a:rPr lang="en" sz="600">
                <a:latin typeface="Open Sans"/>
                <a:ea typeface="Open Sans"/>
                <a:cs typeface="Open Sans"/>
                <a:sym typeface="Open Sans"/>
              </a:rPr>
              <a:t> available under a C</a:t>
            </a:r>
            <a:r>
              <a:rPr lang="en" sz="600" u="sng">
                <a:solidFill>
                  <a:schemeClr val="hlink"/>
                </a:solidFill>
                <a:latin typeface="Open Sans"/>
                <a:ea typeface="Open Sans"/>
                <a:cs typeface="Open Sans"/>
                <a:sym typeface="Open Sans"/>
                <a:hlinkClick r:id="rId11"/>
              </a:rPr>
              <a:t>C BY 4.0 </a:t>
            </a:r>
            <a:r>
              <a:rPr lang="en" sz="600">
                <a:latin typeface="Open Sans"/>
                <a:ea typeface="Open Sans"/>
                <a:cs typeface="Open Sans"/>
                <a:sym typeface="Open Sans"/>
              </a:rPr>
              <a:t>license.</a:t>
            </a:r>
            <a:r>
              <a:rPr lang="en">
                <a:latin typeface="Open Sans"/>
                <a:ea typeface="Open Sans"/>
                <a:cs typeface="Open Sans"/>
                <a:sym typeface="Open Sans"/>
              </a:rPr>
              <a:t> </a:t>
            </a:r>
            <a:endParaRPr>
              <a:latin typeface="Open Sans"/>
              <a:ea typeface="Open Sans"/>
              <a:cs typeface="Open Sans"/>
              <a:sym typeface="Open Sans"/>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Open Sans"/>
                <a:ea typeface="Open Sans"/>
                <a:cs typeface="Open Sans"/>
                <a:sym typeface="Open Sans"/>
              </a:rPr>
              <a:t>Applying a CC License to Your Own Work</a:t>
            </a:r>
            <a:endParaRPr b="1">
              <a:latin typeface="Open Sans"/>
              <a:ea typeface="Open Sans"/>
              <a:cs typeface="Open Sans"/>
              <a:sym typeface="Open Sans"/>
            </a:endParaRPr>
          </a:p>
        </p:txBody>
      </p:sp>
      <p:sp>
        <p:nvSpPr>
          <p:cNvPr id="119" name="Google Shape;119;p19"/>
          <p:cNvSpPr txBox="1">
            <a:spLocks noGrp="1"/>
          </p:cNvSpPr>
          <p:nvPr>
            <p:ph type="body" idx="1"/>
          </p:nvPr>
        </p:nvSpPr>
        <p:spPr>
          <a:xfrm>
            <a:off x="311700" y="1110200"/>
            <a:ext cx="8520600" cy="34164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latin typeface="Open Sans"/>
                <a:ea typeface="Open Sans"/>
                <a:cs typeface="Open Sans"/>
                <a:sym typeface="Open Sans"/>
              </a:rPr>
              <a:t>Some things to consider: </a:t>
            </a:r>
            <a:endParaRPr>
              <a:latin typeface="Open Sans"/>
              <a:ea typeface="Open Sans"/>
              <a:cs typeface="Open Sans"/>
              <a:sym typeface="Open Sans"/>
            </a:endParaRPr>
          </a:p>
          <a:p>
            <a:pPr marL="457200" lvl="0" indent="-342900" algn="l" rtl="0">
              <a:spcBef>
                <a:spcPts val="1200"/>
              </a:spcBef>
              <a:spcAft>
                <a:spcPts val="0"/>
              </a:spcAft>
              <a:buSzPts val="1800"/>
              <a:buFont typeface="Open Sans"/>
              <a:buChar char="●"/>
            </a:pPr>
            <a:r>
              <a:rPr lang="en">
                <a:latin typeface="Open Sans"/>
                <a:ea typeface="Open Sans"/>
                <a:cs typeface="Open Sans"/>
                <a:sym typeface="Open Sans"/>
              </a:rPr>
              <a:t>Irrevocability</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Type of Material</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Nature and adequacy of rights</a:t>
            </a:r>
            <a:endParaRPr>
              <a:latin typeface="Open Sans"/>
              <a:ea typeface="Open Sans"/>
              <a:cs typeface="Open Sans"/>
              <a:sym typeface="Open Sans"/>
            </a:endParaRPr>
          </a:p>
          <a:p>
            <a:pPr marL="457200" lvl="0" indent="-342900" algn="l" rtl="0">
              <a:spcBef>
                <a:spcPts val="0"/>
              </a:spcBef>
              <a:spcAft>
                <a:spcPts val="0"/>
              </a:spcAft>
              <a:buSzPts val="1800"/>
              <a:buFont typeface="Open Sans"/>
              <a:buChar char="●"/>
            </a:pPr>
            <a:r>
              <a:rPr lang="en">
                <a:latin typeface="Open Sans"/>
                <a:ea typeface="Open Sans"/>
                <a:cs typeface="Open Sans"/>
                <a:sym typeface="Open Sans"/>
              </a:rPr>
              <a:t>Type of license</a:t>
            </a:r>
            <a:endParaRPr>
              <a:latin typeface="Open Sans"/>
              <a:ea typeface="Open Sans"/>
              <a:cs typeface="Open Sans"/>
              <a:sym typeface="Open Sans"/>
            </a:endParaRPr>
          </a:p>
          <a:p>
            <a:pPr marL="0" lvl="0" indent="0" algn="l" rtl="0">
              <a:spcBef>
                <a:spcPts val="1200"/>
              </a:spcBef>
              <a:spcAft>
                <a:spcPts val="0"/>
              </a:spcAft>
              <a:buNone/>
            </a:pPr>
            <a:r>
              <a:rPr lang="en">
                <a:latin typeface="Open Sans"/>
                <a:ea typeface="Open Sans"/>
                <a:cs typeface="Open Sans"/>
                <a:sym typeface="Open Sans"/>
              </a:rPr>
              <a:t>Source: </a:t>
            </a:r>
            <a:r>
              <a:rPr lang="en" u="sng">
                <a:solidFill>
                  <a:schemeClr val="hlink"/>
                </a:solidFill>
                <a:latin typeface="Open Sans"/>
                <a:ea typeface="Open Sans"/>
                <a:cs typeface="Open Sans"/>
                <a:sym typeface="Open Sans"/>
                <a:hlinkClick r:id="rId3"/>
              </a:rPr>
              <a:t>CC Wiki</a:t>
            </a:r>
            <a:r>
              <a:rPr lang="en">
                <a:latin typeface="Open Sans"/>
                <a:ea typeface="Open Sans"/>
                <a:cs typeface="Open Sans"/>
                <a:sym typeface="Open Sans"/>
              </a:rPr>
              <a:t>,</a:t>
            </a:r>
            <a:r>
              <a:rPr lang="en" u="sng">
                <a:solidFill>
                  <a:schemeClr val="hlink"/>
                </a:solidFill>
                <a:latin typeface="Open Sans"/>
                <a:ea typeface="Open Sans"/>
                <a:cs typeface="Open Sans"/>
                <a:sym typeface="Open Sans"/>
                <a:hlinkClick r:id="rId4"/>
              </a:rPr>
              <a:t>Considerations for licensors and licensees</a:t>
            </a:r>
            <a:r>
              <a:rPr lang="en">
                <a:latin typeface="Open Sans"/>
                <a:ea typeface="Open Sans"/>
                <a:cs typeface="Open Sans"/>
                <a:sym typeface="Open Sans"/>
              </a:rPr>
              <a:t>, </a:t>
            </a:r>
            <a:r>
              <a:rPr lang="en" u="sng">
                <a:solidFill>
                  <a:schemeClr val="hlink"/>
                </a:solidFill>
                <a:latin typeface="Open Sans"/>
                <a:ea typeface="Open Sans"/>
                <a:cs typeface="Open Sans"/>
                <a:sym typeface="Open Sans"/>
                <a:hlinkClick r:id="rId5"/>
              </a:rPr>
              <a:t>CC BY 4.0</a:t>
            </a:r>
            <a:endParaRPr>
              <a:latin typeface="Open Sans"/>
              <a:ea typeface="Open Sans"/>
              <a:cs typeface="Open Sans"/>
              <a:sym typeface="Open Sans"/>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400" b="1">
                <a:solidFill>
                  <a:schemeClr val="dk2"/>
                </a:solidFill>
                <a:latin typeface="Open Sans"/>
                <a:ea typeface="Open Sans"/>
                <a:cs typeface="Open Sans"/>
                <a:sym typeface="Open Sans"/>
              </a:rPr>
              <a:t>Activity #1 - How to Find CC Licensed Content in Google or Bing </a:t>
            </a:r>
            <a:endParaRPr sz="2400" b="1">
              <a:latin typeface="Open Sans"/>
              <a:ea typeface="Open Sans"/>
              <a:cs typeface="Open Sans"/>
              <a:sym typeface="Open Sans"/>
            </a:endParaRPr>
          </a:p>
        </p:txBody>
      </p:sp>
      <p:sp>
        <p:nvSpPr>
          <p:cNvPr id="125" name="Google Shape;12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en">
                <a:latin typeface="Open Sans"/>
                <a:ea typeface="Open Sans"/>
                <a:cs typeface="Open Sans"/>
                <a:sym typeface="Open Sans"/>
              </a:rPr>
              <a:t/>
            </a:r>
            <a:br>
              <a:rPr lang="en">
                <a:latin typeface="Open Sans"/>
                <a:ea typeface="Open Sans"/>
                <a:cs typeface="Open Sans"/>
                <a:sym typeface="Open Sans"/>
              </a:rPr>
            </a:br>
            <a:r>
              <a:rPr lang="en" sz="2850" b="1">
                <a:latin typeface="Open Sans"/>
                <a:ea typeface="Open Sans"/>
                <a:cs typeface="Open Sans"/>
                <a:sym typeface="Open Sans"/>
              </a:rPr>
              <a:t>Google</a:t>
            </a:r>
            <a:endParaRPr sz="2850" b="1">
              <a:latin typeface="Open Sans"/>
              <a:ea typeface="Open Sans"/>
              <a:cs typeface="Open Sans"/>
              <a:sym typeface="Open Sans"/>
            </a:endParaRPr>
          </a:p>
          <a:p>
            <a:pPr marL="0" lvl="0" indent="0" algn="l" rtl="0">
              <a:spcBef>
                <a:spcPts val="1200"/>
              </a:spcBef>
              <a:spcAft>
                <a:spcPts val="0"/>
              </a:spcAft>
              <a:buNone/>
            </a:pPr>
            <a:r>
              <a:rPr lang="en" sz="2850">
                <a:latin typeface="Open Sans"/>
                <a:ea typeface="Open Sans"/>
                <a:cs typeface="Open Sans"/>
                <a:sym typeface="Open Sans"/>
              </a:rPr>
              <a:t>Search </a:t>
            </a:r>
            <a:r>
              <a:rPr lang="en" sz="2850" u="sng">
                <a:solidFill>
                  <a:schemeClr val="hlink"/>
                </a:solidFill>
                <a:latin typeface="Open Sans"/>
                <a:ea typeface="Open Sans"/>
                <a:cs typeface="Open Sans"/>
                <a:sym typeface="Open Sans"/>
                <a:hlinkClick r:id="rId3"/>
              </a:rPr>
              <a:t>Google Images</a:t>
            </a:r>
            <a:r>
              <a:rPr lang="en" sz="2850">
                <a:latin typeface="Open Sans"/>
                <a:ea typeface="Open Sans"/>
                <a:cs typeface="Open Sans"/>
                <a:sym typeface="Open Sans"/>
              </a:rPr>
              <a:t>:</a:t>
            </a:r>
            <a:br>
              <a:rPr lang="en" sz="2850">
                <a:latin typeface="Open Sans"/>
                <a:ea typeface="Open Sans"/>
                <a:cs typeface="Open Sans"/>
                <a:sym typeface="Open Sans"/>
              </a:rPr>
            </a:br>
            <a:r>
              <a:rPr lang="en" sz="2850">
                <a:latin typeface="Open Sans"/>
                <a:ea typeface="Open Sans"/>
                <a:cs typeface="Open Sans"/>
                <a:sym typeface="Open Sans"/>
              </a:rPr>
              <a:t>Click on Tools, Select Usage Rights, Click on Creative Commons Licenses.</a:t>
            </a:r>
            <a:endParaRPr sz="2850">
              <a:latin typeface="Open Sans"/>
              <a:ea typeface="Open Sans"/>
              <a:cs typeface="Open Sans"/>
              <a:sym typeface="Open Sans"/>
            </a:endParaRPr>
          </a:p>
          <a:p>
            <a:pPr marL="0" lvl="0" indent="0" algn="l" rtl="0">
              <a:spcBef>
                <a:spcPts val="1200"/>
              </a:spcBef>
              <a:spcAft>
                <a:spcPts val="0"/>
              </a:spcAft>
              <a:buNone/>
            </a:pPr>
            <a:r>
              <a:rPr lang="en" sz="2850" b="1">
                <a:latin typeface="Open Sans"/>
                <a:ea typeface="Open Sans"/>
                <a:cs typeface="Open Sans"/>
                <a:sym typeface="Open Sans"/>
              </a:rPr>
              <a:t>Bing</a:t>
            </a:r>
            <a:endParaRPr sz="2850" b="1">
              <a:latin typeface="Open Sans"/>
              <a:ea typeface="Open Sans"/>
              <a:cs typeface="Open Sans"/>
              <a:sym typeface="Open Sans"/>
            </a:endParaRPr>
          </a:p>
          <a:p>
            <a:pPr marL="0" lvl="0" indent="0" algn="l" rtl="0">
              <a:spcBef>
                <a:spcPts val="1200"/>
              </a:spcBef>
              <a:spcAft>
                <a:spcPts val="0"/>
              </a:spcAft>
              <a:buNone/>
            </a:pPr>
            <a:r>
              <a:rPr lang="en" sz="2850">
                <a:latin typeface="Open Sans"/>
                <a:ea typeface="Open Sans"/>
                <a:cs typeface="Open Sans"/>
                <a:sym typeface="Open Sans"/>
              </a:rPr>
              <a:t>Select </a:t>
            </a:r>
            <a:r>
              <a:rPr lang="en" sz="2850" u="sng">
                <a:solidFill>
                  <a:schemeClr val="hlink"/>
                </a:solidFill>
                <a:latin typeface="Open Sans"/>
                <a:ea typeface="Open Sans"/>
                <a:cs typeface="Open Sans"/>
                <a:sym typeface="Open Sans"/>
                <a:hlinkClick r:id="rId4"/>
              </a:rPr>
              <a:t>Images</a:t>
            </a:r>
            <a:endParaRPr sz="2850">
              <a:latin typeface="Open Sans"/>
              <a:ea typeface="Open Sans"/>
              <a:cs typeface="Open Sans"/>
              <a:sym typeface="Open Sans"/>
            </a:endParaRPr>
          </a:p>
          <a:p>
            <a:pPr marL="0" lvl="0" indent="0" algn="l" rtl="0">
              <a:spcBef>
                <a:spcPts val="1200"/>
              </a:spcBef>
              <a:spcAft>
                <a:spcPts val="0"/>
              </a:spcAft>
              <a:buNone/>
            </a:pPr>
            <a:r>
              <a:rPr lang="en" sz="2850">
                <a:latin typeface="Open Sans"/>
                <a:ea typeface="Open Sans"/>
                <a:cs typeface="Open Sans"/>
                <a:sym typeface="Open Sans"/>
              </a:rPr>
              <a:t>Click on Filter, License, Select “All Creative Commons”</a:t>
            </a:r>
            <a:r>
              <a:rPr lang="en">
                <a:latin typeface="Open Sans"/>
                <a:ea typeface="Open Sans"/>
                <a:cs typeface="Open Sans"/>
                <a:sym typeface="Open Sans"/>
              </a:rPr>
              <a:t/>
            </a:r>
            <a:br>
              <a:rPr lang="en">
                <a:latin typeface="Open Sans"/>
                <a:ea typeface="Open Sans"/>
                <a:cs typeface="Open Sans"/>
                <a:sym typeface="Open Sans"/>
              </a:rPr>
            </a:br>
            <a:endParaRPr>
              <a:latin typeface="Open Sans"/>
              <a:ea typeface="Open Sans"/>
              <a:cs typeface="Open Sans"/>
              <a:sym typeface="Open Sans"/>
            </a:endParaRPr>
          </a:p>
          <a:p>
            <a:pPr marL="0" lvl="0" indent="0" algn="l" rtl="0">
              <a:spcBef>
                <a:spcPts val="1200"/>
              </a:spcBef>
              <a:spcAft>
                <a:spcPts val="0"/>
              </a:spcAft>
              <a:buNone/>
            </a:pPr>
            <a:endParaRPr/>
          </a:p>
          <a:p>
            <a:pPr marL="0" lvl="0" indent="0" algn="l" rtl="0">
              <a:spcBef>
                <a:spcPts val="1200"/>
              </a:spcBef>
              <a:spcAft>
                <a:spcPts val="1200"/>
              </a:spcAft>
              <a:buNone/>
            </a:pPr>
            <a:r>
              <a:rPr lang="en"/>
              <a:t/>
            </a:r>
            <a:br>
              <a:rPr lang="en"/>
            </a:br>
            <a:r>
              <a:rPr lang="en"/>
              <a:t/>
            </a:r>
            <a:br>
              <a:rPr lang="en"/>
            </a:b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Open Sans"/>
                <a:ea typeface="Open Sans"/>
                <a:cs typeface="Open Sans"/>
                <a:sym typeface="Open Sans"/>
              </a:rPr>
              <a:t>Find CC Licensed Videos on Youtube</a:t>
            </a:r>
            <a:endParaRPr b="1">
              <a:latin typeface="Open Sans"/>
              <a:ea typeface="Open Sans"/>
              <a:cs typeface="Open Sans"/>
              <a:sym typeface="Open Sans"/>
            </a:endParaRPr>
          </a:p>
        </p:txBody>
      </p:sp>
      <p:sp>
        <p:nvSpPr>
          <p:cNvPr id="131" name="Google Shape;13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latin typeface="Open Sans"/>
                <a:ea typeface="Open Sans"/>
                <a:cs typeface="Open Sans"/>
                <a:sym typeface="Open Sans"/>
              </a:rPr>
              <a:t>Enter search term</a:t>
            </a:r>
            <a:endParaRPr>
              <a:latin typeface="Open Sans"/>
              <a:ea typeface="Open Sans"/>
              <a:cs typeface="Open Sans"/>
              <a:sym typeface="Open Sans"/>
            </a:endParaRPr>
          </a:p>
          <a:p>
            <a:pPr marL="0" lvl="0" indent="0" algn="l" rtl="0">
              <a:spcBef>
                <a:spcPts val="1200"/>
              </a:spcBef>
              <a:spcAft>
                <a:spcPts val="1200"/>
              </a:spcAft>
              <a:buNone/>
            </a:pPr>
            <a:r>
              <a:rPr lang="en">
                <a:latin typeface="Open Sans"/>
                <a:ea typeface="Open Sans"/>
                <a:cs typeface="Open Sans"/>
                <a:sym typeface="Open Sans"/>
              </a:rPr>
              <a:t>Open search filters</a:t>
            </a:r>
            <a:br>
              <a:rPr lang="en">
                <a:latin typeface="Open Sans"/>
                <a:ea typeface="Open Sans"/>
                <a:cs typeface="Open Sans"/>
                <a:sym typeface="Open Sans"/>
              </a:rPr>
            </a:br>
            <a:r>
              <a:rPr lang="en">
                <a:latin typeface="Open Sans"/>
                <a:ea typeface="Open Sans"/>
                <a:cs typeface="Open Sans"/>
                <a:sym typeface="Open Sans"/>
              </a:rPr>
              <a:t>Under Features - select Creative Commons</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1017</Words>
  <Application>Microsoft Office PowerPoint</Application>
  <PresentationFormat>On-screen Show (16:9)</PresentationFormat>
  <Paragraphs>90</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Proxima Nova</vt:lpstr>
      <vt:lpstr>Open Sans</vt:lpstr>
      <vt:lpstr>Arial</vt:lpstr>
      <vt:lpstr>Simple Light</vt:lpstr>
      <vt:lpstr>Creative Commons Licensing Workshop</vt:lpstr>
      <vt:lpstr>Overview</vt:lpstr>
      <vt:lpstr>Creative Commons Background</vt:lpstr>
      <vt:lpstr>Why Creative Commons?</vt:lpstr>
      <vt:lpstr>4 License Elements </vt:lpstr>
      <vt:lpstr>6 Creative Commons Licenses</vt:lpstr>
      <vt:lpstr>Applying a CC License to Your Own Work</vt:lpstr>
      <vt:lpstr>Activity #1 - How to Find CC Licensed Content in Google or Bing </vt:lpstr>
      <vt:lpstr>Find CC Licensed Videos on Youtube</vt:lpstr>
      <vt:lpstr>Activity # -2 Find a CC Licensed Work that Can Be Modified</vt:lpstr>
      <vt:lpstr>How to Attribute a CC Licensed work</vt:lpstr>
      <vt:lpstr>License Chooser </vt:lpstr>
      <vt:lpstr>Some Considerations When Using a CC Licensed Work</vt:lpstr>
      <vt:lpstr>Additional Resources</vt:lpstr>
      <vt:lpstr>PowerPoint Presentation</vt:lpstr>
      <vt:lpstr>References and Further Reading</vt:lpstr>
      <vt:lpstr>References and Further Reading</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Commons Licensing Workshop</dc:title>
  <dc:creator>Christina Winter</dc:creator>
  <cp:lastModifiedBy>Christina Winter</cp:lastModifiedBy>
  <cp:revision>1</cp:revision>
  <dcterms:modified xsi:type="dcterms:W3CDTF">2022-05-16T17:02:11Z</dcterms:modified>
</cp:coreProperties>
</file>