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206"/>
    <a:srgbClr val="FF6801"/>
    <a:srgbClr val="EE6000"/>
    <a:srgbClr val="DA5800"/>
    <a:srgbClr val="F262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4" d="100"/>
          <a:sy n="24" d="100"/>
        </p:scale>
        <p:origin x="14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5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9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6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7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1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3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8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4045D-599D-426F-A092-DE643B69198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E15E2-DE87-4BBE-B76C-AC846F26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9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522150"/>
            <a:ext cx="21965242" cy="7396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25958" y="25522150"/>
            <a:ext cx="21965242" cy="7396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26959" y="576474"/>
            <a:ext cx="407589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0" b="1" dirty="0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Open </a:t>
            </a:r>
            <a:r>
              <a:rPr lang="es-MX" sz="12000" b="1" dirty="0" err="1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Textbooks</a:t>
            </a:r>
            <a:r>
              <a:rPr lang="es-MX" sz="12000" b="1" dirty="0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 &amp; International </a:t>
            </a:r>
            <a:r>
              <a:rPr lang="es-MX" sz="12000" b="1" dirty="0" err="1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Student</a:t>
            </a:r>
            <a:r>
              <a:rPr lang="es-MX" sz="12000" b="1" dirty="0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 </a:t>
            </a:r>
            <a:r>
              <a:rPr lang="es-MX" sz="12000" b="1" dirty="0" err="1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Success</a:t>
            </a:r>
            <a:r>
              <a:rPr lang="es-MX" sz="12000" b="1" dirty="0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: </a:t>
            </a:r>
            <a:r>
              <a:rPr lang="es-MX" sz="12000" b="1" dirty="0" err="1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An</a:t>
            </a:r>
            <a:r>
              <a:rPr lang="es-MX" sz="12000" b="1" dirty="0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 </a:t>
            </a:r>
            <a:r>
              <a:rPr lang="es-MX" sz="12000" b="1" dirty="0" err="1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E</a:t>
            </a:r>
            <a:r>
              <a:rPr lang="es-MX" sz="12000" b="1" dirty="0" err="1" smtClean="0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xploratory</a:t>
            </a:r>
            <a:r>
              <a:rPr lang="es-MX" sz="12000" b="1" dirty="0" smtClean="0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 </a:t>
            </a:r>
            <a:r>
              <a:rPr lang="es-MX" sz="12000" b="1" dirty="0" err="1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S</a:t>
            </a:r>
            <a:r>
              <a:rPr lang="es-MX" sz="12000" b="1" dirty="0" err="1" smtClean="0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tudy</a:t>
            </a:r>
            <a:r>
              <a:rPr lang="es-MX" sz="12000" b="1" dirty="0">
                <a:solidFill>
                  <a:srgbClr val="E05206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.</a:t>
            </a:r>
            <a:endParaRPr lang="en-US" sz="12000" b="1" dirty="0">
              <a:solidFill>
                <a:srgbClr val="E05206"/>
              </a:solidFill>
              <a:latin typeface="Cambria" panose="02040503050406030204" pitchFamily="18" charset="0"/>
              <a:cs typeface="Arabic Typesetting" panose="03020402040406030203" pitchFamily="66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6958" y="4611510"/>
            <a:ext cx="421654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6000" b="1" dirty="0">
                <a:latin typeface="Arial" panose="020B0604020202020204" pitchFamily="34" charset="0"/>
                <a:cs typeface="Arial" panose="020B0604020202020204" pitchFamily="34" charset="0"/>
              </a:rPr>
              <a:t>WHAT IMPACT DO FREE OPEN TEXTBOOKS HAVE ON INTERNATIONAL STUDENTS’ ACADEMIC SUCCESS?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747675"/>
              </p:ext>
            </p:extLst>
          </p:nvPr>
        </p:nvGraphicFramePr>
        <p:xfrm>
          <a:off x="1183417" y="6120683"/>
          <a:ext cx="41590814" cy="18856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95407">
                  <a:extLst>
                    <a:ext uri="{9D8B030D-6E8A-4147-A177-3AD203B41FA5}">
                      <a16:colId xmlns:a16="http://schemas.microsoft.com/office/drawing/2014/main" val="3067980680"/>
                    </a:ext>
                  </a:extLst>
                </a:gridCol>
                <a:gridCol w="20795407">
                  <a:extLst>
                    <a:ext uri="{9D8B030D-6E8A-4147-A177-3AD203B41FA5}">
                      <a16:colId xmlns:a16="http://schemas.microsoft.com/office/drawing/2014/main" val="4050639627"/>
                    </a:ext>
                  </a:extLst>
                </a:gridCol>
              </a:tblGrid>
              <a:tr h="62855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90675"/>
                  </a:ext>
                </a:extLst>
              </a:tr>
              <a:tr h="62855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765909"/>
                  </a:ext>
                </a:extLst>
              </a:tr>
              <a:tr h="62855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47635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26959" y="6120683"/>
            <a:ext cx="1528661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 smtClean="0"/>
              <a:t>COMMERCIAL TEXTBOOK COSTS</a:t>
            </a:r>
          </a:p>
          <a:p>
            <a:pPr algn="just"/>
            <a:r>
              <a:rPr lang="en-US" sz="4000" dirty="0" smtClean="0"/>
              <a:t>The </a:t>
            </a:r>
            <a:r>
              <a:rPr lang="en-US" sz="4000" dirty="0"/>
              <a:t>cost of commercial textbooks has increased by 153% over the past 10 </a:t>
            </a:r>
            <a:r>
              <a:rPr lang="en-US" sz="4000" dirty="0" smtClean="0"/>
              <a:t>years (U.S. Bureau of Labor Statistics). </a:t>
            </a:r>
            <a:endParaRPr lang="en-US" sz="4000" dirty="0" smtClean="0"/>
          </a:p>
          <a:p>
            <a:pPr algn="just"/>
            <a:endParaRPr lang="en-US" sz="4000" dirty="0"/>
          </a:p>
          <a:p>
            <a:pPr algn="just"/>
            <a:r>
              <a:rPr lang="en-US" sz="4000" dirty="0" smtClean="0"/>
              <a:t>In </a:t>
            </a:r>
            <a:r>
              <a:rPr lang="en-US" sz="4000" dirty="0"/>
              <a:t>2018, Canadian university students spent an average of $773 on textbooks. In response to these pressures, students report sharing and pirating textbooks, borrowing library course reserves, or forgoing assigned readings all together (Florida Virtual Campus, 2016).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23225" y="12461543"/>
            <a:ext cx="152866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4000" b="1" dirty="0" smtClean="0"/>
              <a:t>OPEN TEXTBOOKS + LANGARA</a:t>
            </a:r>
          </a:p>
          <a:p>
            <a:pPr algn="just"/>
            <a:r>
              <a:rPr lang="en-US" sz="4000" dirty="0"/>
              <a:t>O</a:t>
            </a:r>
            <a:r>
              <a:rPr lang="en-US" sz="4000" dirty="0" smtClean="0"/>
              <a:t>pen textbooks have saved Langara students over $1,037,000 since 2013</a:t>
            </a:r>
            <a:r>
              <a:rPr lang="en-US" sz="4000" dirty="0"/>
              <a:t>. </a:t>
            </a:r>
            <a:r>
              <a:rPr lang="en-US" sz="4000" dirty="0" smtClean="0"/>
              <a:t>Langara is the second heaviest user of open textbooks among B.C. post-secondary institutions. 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Studies have found that course completion rates, “C- or better” grades, and enrollment intensity are higher among students using free open textbooks versus commercial textbooks (Fisher, Hilton, Robinson, &amp; Wiley, 2015</a:t>
            </a:r>
            <a:r>
              <a:rPr lang="en-US" sz="4000" dirty="0" smtClean="0"/>
              <a:t>).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226958" y="18709440"/>
            <a:ext cx="1528661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 smtClean="0"/>
              <a:t>INTERNATIONAL STUDENTS </a:t>
            </a:r>
          </a:p>
          <a:p>
            <a:r>
              <a:rPr lang="en-US" sz="4000" dirty="0" smtClean="0"/>
              <a:t>During </a:t>
            </a:r>
            <a:r>
              <a:rPr lang="en-US" sz="4000" dirty="0"/>
              <a:t>the 2018-2019 academic year, 3,715 international students were enrolled in full-time university transfer, career, and post-degree diploma programs at Langara. </a:t>
            </a:r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International </a:t>
            </a:r>
            <a:r>
              <a:rPr lang="en-US" sz="4000" dirty="0"/>
              <a:t>students increasingly report feeling under-prepared for the cost of living and studying in Vancouver, one of North America's most expensive cities.</a:t>
            </a:r>
            <a:endParaRPr lang="en-CA" sz="4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2004178" y="6174393"/>
            <a:ext cx="1528661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 smtClean="0"/>
              <a:t>RESEARCH DESIGN</a:t>
            </a:r>
          </a:p>
          <a:p>
            <a:pPr algn="just"/>
            <a:r>
              <a:rPr lang="en-US" sz="4000" dirty="0"/>
              <a:t>The researchers used purposeful sampling to recruit </a:t>
            </a:r>
            <a:r>
              <a:rPr lang="en-US" sz="4000" dirty="0" smtClean="0"/>
              <a:t>participants </a:t>
            </a:r>
            <a:r>
              <a:rPr lang="en-US" sz="4000" dirty="0"/>
              <a:t>within courses currently using open textbooks. Data was collected through: (1) a quantitative survey (demographic and educational information), and (2) in-depth interviews with </a:t>
            </a:r>
            <a:r>
              <a:rPr lang="en-US" sz="4000" dirty="0" smtClean="0"/>
              <a:t>six </a:t>
            </a:r>
            <a:r>
              <a:rPr lang="en-US" sz="4000" dirty="0"/>
              <a:t>participants. </a:t>
            </a:r>
            <a:endParaRPr lang="en-US" sz="4000" dirty="0" smtClean="0"/>
          </a:p>
          <a:p>
            <a:pPr algn="just"/>
            <a:endParaRPr lang="en-US" sz="4000" dirty="0"/>
          </a:p>
          <a:p>
            <a:pPr algn="just"/>
            <a:r>
              <a:rPr lang="en-US" sz="4000" dirty="0" smtClean="0"/>
              <a:t>There </a:t>
            </a:r>
            <a:r>
              <a:rPr lang="en-US" sz="4000" dirty="0"/>
              <a:t>is a dearth </a:t>
            </a:r>
            <a:r>
              <a:rPr lang="en-US" sz="4000" dirty="0" smtClean="0"/>
              <a:t>of </a:t>
            </a:r>
            <a:r>
              <a:rPr lang="en-US" sz="4000" smtClean="0"/>
              <a:t>qualitative studies and </a:t>
            </a:r>
            <a:r>
              <a:rPr lang="en-US" sz="4000" dirty="0" smtClean="0"/>
              <a:t>Canadian </a:t>
            </a:r>
            <a:r>
              <a:rPr lang="en-US" sz="4000" dirty="0"/>
              <a:t>perspectives within </a:t>
            </a:r>
            <a:r>
              <a:rPr lang="en-US" sz="4000" dirty="0" smtClean="0"/>
              <a:t>the existing body of open textbook research. </a:t>
            </a:r>
            <a:r>
              <a:rPr lang="en-US" sz="4000" dirty="0"/>
              <a:t>As such, this small-scale pilot study represents a novel contribution </a:t>
            </a:r>
            <a:r>
              <a:rPr lang="en-US" sz="4000" dirty="0" smtClean="0"/>
              <a:t>to the field and </a:t>
            </a:r>
            <a:r>
              <a:rPr lang="en-US" sz="4000" dirty="0"/>
              <a:t>may encourage further </a:t>
            </a:r>
            <a:r>
              <a:rPr lang="en-US" sz="4000" dirty="0" smtClean="0"/>
              <a:t>research.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387527" y="12483315"/>
            <a:ext cx="1528661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4000" b="1" dirty="0" smtClean="0"/>
              <a:t>EMERGING THEMES</a:t>
            </a:r>
          </a:p>
          <a:p>
            <a:pPr algn="just"/>
            <a:r>
              <a:rPr lang="en-US" sz="4000" b="1" dirty="0" smtClean="0"/>
              <a:t>Differences </a:t>
            </a:r>
            <a:r>
              <a:rPr lang="en-US" sz="4000" b="1" dirty="0"/>
              <a:t>in cost and distribution </a:t>
            </a:r>
            <a:r>
              <a:rPr lang="en-US" sz="4000" b="1" dirty="0" smtClean="0"/>
              <a:t>models for learning materials between countries. </a:t>
            </a:r>
            <a:r>
              <a:rPr lang="en-US" sz="4000" dirty="0" smtClean="0"/>
              <a:t>Participants reported that </a:t>
            </a:r>
            <a:r>
              <a:rPr lang="en-US" sz="4000" dirty="0"/>
              <a:t>textbooks are inexpensive or included in tuition fees in </a:t>
            </a:r>
            <a:r>
              <a:rPr lang="en-US" sz="4000" dirty="0" smtClean="0"/>
              <a:t>their</a:t>
            </a:r>
            <a:r>
              <a:rPr lang="en-US" sz="4000" dirty="0" smtClean="0"/>
              <a:t> </a:t>
            </a:r>
            <a:r>
              <a:rPr lang="en-US" sz="4000" dirty="0"/>
              <a:t>home </a:t>
            </a:r>
            <a:r>
              <a:rPr lang="en-US" sz="4000" dirty="0" smtClean="0"/>
              <a:t>countries. </a:t>
            </a:r>
            <a:endParaRPr lang="en-US" sz="4000" dirty="0"/>
          </a:p>
          <a:p>
            <a:pPr algn="just"/>
            <a:endParaRPr lang="en-US" sz="4000" b="1" dirty="0"/>
          </a:p>
          <a:p>
            <a:pPr algn="just"/>
            <a:r>
              <a:rPr lang="en-US" sz="4000" b="1" dirty="0" smtClean="0"/>
              <a:t>Moving </a:t>
            </a:r>
            <a:r>
              <a:rPr lang="en-US" sz="4000" b="1" dirty="0"/>
              <a:t>beyond the letter grade. </a:t>
            </a:r>
            <a:r>
              <a:rPr lang="en-US" sz="4000" dirty="0" smtClean="0"/>
              <a:t>Letter grades, </a:t>
            </a:r>
            <a:r>
              <a:rPr lang="en-US" sz="4000" dirty="0"/>
              <a:t>c</a:t>
            </a:r>
            <a:r>
              <a:rPr lang="en-US" sz="4000" dirty="0" smtClean="0"/>
              <a:t>ourse completion, and enrollment intensity</a:t>
            </a:r>
            <a:r>
              <a:rPr lang="en-US" sz="4000" dirty="0" smtClean="0"/>
              <a:t> are common measures of impact within open textbook research. However, </a:t>
            </a:r>
            <a:r>
              <a:rPr lang="en-US" sz="4000" dirty="0"/>
              <a:t>p</a:t>
            </a:r>
            <a:r>
              <a:rPr lang="en-US" sz="4000" dirty="0" smtClean="0"/>
              <a:t>articipants </a:t>
            </a:r>
            <a:r>
              <a:rPr lang="en-US" sz="4000" dirty="0"/>
              <a:t>offered a wide range of measures for academic success, including </a:t>
            </a:r>
            <a:r>
              <a:rPr lang="en-US" sz="4000" dirty="0" smtClean="0"/>
              <a:t>improved cross-cultural </a:t>
            </a:r>
            <a:r>
              <a:rPr lang="en-US" sz="4000" dirty="0"/>
              <a:t>communication skills.</a:t>
            </a:r>
            <a:endParaRPr lang="en-CA" sz="4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2004172" y="18702186"/>
            <a:ext cx="152866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 smtClean="0"/>
              <a:t>CONTACT</a:t>
            </a:r>
          </a:p>
          <a:p>
            <a:r>
              <a:rPr lang="en-US" sz="4000" dirty="0"/>
              <a:t>Julian </a:t>
            </a:r>
            <a:r>
              <a:rPr lang="en-US" sz="4000" dirty="0" smtClean="0"/>
              <a:t>Prior (co-investigator)  │  jprior@langara.ca │  @</a:t>
            </a:r>
            <a:r>
              <a:rPr lang="en-US" sz="4000" dirty="0" err="1"/>
              <a:t>jpodcaster</a:t>
            </a:r>
            <a:r>
              <a:rPr lang="en-US" sz="4000" dirty="0"/>
              <a:t> </a:t>
            </a:r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Lindsay Tripp </a:t>
            </a:r>
            <a:r>
              <a:rPr lang="en-US" sz="4000" dirty="0"/>
              <a:t>(co-investigator)</a:t>
            </a:r>
            <a:r>
              <a:rPr lang="en-US" sz="4000" dirty="0" smtClean="0"/>
              <a:t> │  ltripp@langara.ca │ @</a:t>
            </a:r>
            <a:r>
              <a:rPr lang="en-US" sz="4000" dirty="0" err="1" smtClean="0"/>
              <a:t>lltripp</a:t>
            </a:r>
            <a:r>
              <a:rPr lang="en-US" sz="4000" dirty="0" smtClean="0"/>
              <a:t> </a:t>
            </a:r>
          </a:p>
          <a:p>
            <a:endParaRPr lang="en-US" sz="4000" dirty="0"/>
          </a:p>
          <a:p>
            <a:r>
              <a:rPr lang="en-US" sz="4000" dirty="0" smtClean="0"/>
              <a:t>This research is funded by </a:t>
            </a:r>
            <a:r>
              <a:rPr lang="en-US" sz="4000" dirty="0" err="1" smtClean="0"/>
              <a:t>Langara’s</a:t>
            </a:r>
            <a:r>
              <a:rPr lang="en-US" sz="4000" dirty="0" smtClean="0"/>
              <a:t> Research &amp; Scholarly Activities Fund. Special thanks to </a:t>
            </a:r>
            <a:r>
              <a:rPr lang="en-US" sz="4000" smtClean="0"/>
              <a:t>our Research </a:t>
            </a:r>
            <a:r>
              <a:rPr lang="en-US" sz="4000" dirty="0"/>
              <a:t>Assistant, Crislana </a:t>
            </a:r>
            <a:r>
              <a:rPr lang="en-US" sz="4000" dirty="0" smtClean="0"/>
              <a:t>Rafael.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5538" y="18854283"/>
            <a:ext cx="3658902" cy="36589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8050110" y="22604996"/>
            <a:ext cx="3658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Scan to see our References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8273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425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Arabic Typesetting</vt:lpstr>
      <vt:lpstr>Arial</vt:lpstr>
      <vt:lpstr>Calibri</vt:lpstr>
      <vt:lpstr>Calibri Light</vt:lpstr>
      <vt:lpstr>Cambria</vt:lpstr>
      <vt:lpstr>Office Theme</vt:lpstr>
      <vt:lpstr>PowerPoint Presentation</vt:lpstr>
    </vt:vector>
  </TitlesOfParts>
  <Company>Langara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Tripp</dc:creator>
  <cp:lastModifiedBy>Lindsay Tripp</cp:lastModifiedBy>
  <cp:revision>27</cp:revision>
  <dcterms:created xsi:type="dcterms:W3CDTF">2019-03-20T00:11:02Z</dcterms:created>
  <dcterms:modified xsi:type="dcterms:W3CDTF">2019-10-04T17:25:56Z</dcterms:modified>
</cp:coreProperties>
</file>