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6" r:id="rId3"/>
    <p:sldId id="259" r:id="rId4"/>
    <p:sldId id="257" r:id="rId5"/>
    <p:sldId id="263" r:id="rId6"/>
    <p:sldId id="274" r:id="rId7"/>
    <p:sldId id="271" r:id="rId8"/>
    <p:sldId id="276" r:id="rId9"/>
    <p:sldId id="272" r:id="rId10"/>
    <p:sldId id="273" r:id="rId11"/>
    <p:sldId id="277" r:id="rId12"/>
    <p:sldId id="278" r:id="rId13"/>
    <p:sldId id="279" r:id="rId14"/>
    <p:sldId id="268" r:id="rId15"/>
    <p:sldId id="267" r:id="rId16"/>
    <p:sldId id="270" r:id="rId17"/>
    <p:sldId id="258"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2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67828" autoAdjust="0"/>
  </p:normalViewPr>
  <p:slideViewPr>
    <p:cSldViewPr snapToGrid="0">
      <p:cViewPr varScale="1">
        <p:scale>
          <a:sx n="33" d="100"/>
          <a:sy n="33" d="100"/>
        </p:scale>
        <p:origin x="571" y="53"/>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D96BB-0F2C-4AD2-B8F2-0BFAF21767E9}"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en-CA"/>
        </a:p>
      </dgm:t>
    </dgm:pt>
    <dgm:pt modelId="{55D45902-88D4-4B96-9D43-B8218EEC01A6}">
      <dgm:prSet phldrT="[Text]"/>
      <dgm:spPr/>
      <dgm:t>
        <a:bodyPr/>
        <a:lstStyle/>
        <a:p>
          <a:r>
            <a:rPr lang="en-CA" dirty="0"/>
            <a:t>2016</a:t>
          </a:r>
        </a:p>
      </dgm:t>
    </dgm:pt>
    <dgm:pt modelId="{8B0DA9B7-FB71-4F7C-9D49-48F485A36AFA}" type="parTrans" cxnId="{DA05F420-BB06-4E70-AEB5-3DEED0FECC84}">
      <dgm:prSet/>
      <dgm:spPr/>
      <dgm:t>
        <a:bodyPr/>
        <a:lstStyle/>
        <a:p>
          <a:endParaRPr lang="en-CA"/>
        </a:p>
      </dgm:t>
    </dgm:pt>
    <dgm:pt modelId="{8BC7747C-707E-4E93-AF8E-8CCC11A5905B}" type="sibTrans" cxnId="{DA05F420-BB06-4E70-AEB5-3DEED0FECC84}">
      <dgm:prSet/>
      <dgm:spPr/>
      <dgm:t>
        <a:bodyPr/>
        <a:lstStyle/>
        <a:p>
          <a:endParaRPr lang="en-CA"/>
        </a:p>
      </dgm:t>
    </dgm:pt>
    <dgm:pt modelId="{7DC764D6-88E8-41F0-A295-E507FC62848B}">
      <dgm:prSet phldrT="[Text]" custT="1"/>
      <dgm:spPr/>
      <dgm:t>
        <a:bodyPr/>
        <a:lstStyle/>
        <a:p>
          <a:r>
            <a:rPr lang="en-CA" sz="2000" dirty="0"/>
            <a:t>October: OER Exploratory Committee formed</a:t>
          </a:r>
        </a:p>
      </dgm:t>
    </dgm:pt>
    <dgm:pt modelId="{76D886AF-4428-4BBE-B5B5-57C702FCAF0A}" type="parTrans" cxnId="{14981767-2AA5-44A2-A59A-BD83D76064CE}">
      <dgm:prSet/>
      <dgm:spPr/>
      <dgm:t>
        <a:bodyPr/>
        <a:lstStyle/>
        <a:p>
          <a:endParaRPr lang="en-CA"/>
        </a:p>
      </dgm:t>
    </dgm:pt>
    <dgm:pt modelId="{C5E86746-88F0-417A-991C-AE47FDD2FC7C}" type="sibTrans" cxnId="{14981767-2AA5-44A2-A59A-BD83D76064CE}">
      <dgm:prSet/>
      <dgm:spPr/>
      <dgm:t>
        <a:bodyPr/>
        <a:lstStyle/>
        <a:p>
          <a:endParaRPr lang="en-CA"/>
        </a:p>
      </dgm:t>
    </dgm:pt>
    <dgm:pt modelId="{3F46BA68-5E83-4358-A308-7654C1B0D89B}">
      <dgm:prSet phldrT="[Text]"/>
      <dgm:spPr/>
      <dgm:t>
        <a:bodyPr/>
        <a:lstStyle/>
        <a:p>
          <a:r>
            <a:rPr lang="en-CA" dirty="0"/>
            <a:t>2017</a:t>
          </a:r>
        </a:p>
      </dgm:t>
    </dgm:pt>
    <dgm:pt modelId="{D2A184BA-AAED-49EC-88DA-9C75D257E37E}" type="parTrans" cxnId="{E679CFB7-B58A-43FB-AFA3-2A41139A5E30}">
      <dgm:prSet/>
      <dgm:spPr/>
      <dgm:t>
        <a:bodyPr/>
        <a:lstStyle/>
        <a:p>
          <a:endParaRPr lang="en-CA"/>
        </a:p>
      </dgm:t>
    </dgm:pt>
    <dgm:pt modelId="{2BDA7D26-02B1-4CD1-9F91-CE923E94E8E0}" type="sibTrans" cxnId="{E679CFB7-B58A-43FB-AFA3-2A41139A5E30}">
      <dgm:prSet/>
      <dgm:spPr/>
      <dgm:t>
        <a:bodyPr/>
        <a:lstStyle/>
        <a:p>
          <a:endParaRPr lang="en-CA"/>
        </a:p>
      </dgm:t>
    </dgm:pt>
    <dgm:pt modelId="{DC5BAF46-86A6-4F68-8C98-91ACACB79364}">
      <dgm:prSet phldrT="[Text]" custT="1"/>
      <dgm:spPr/>
      <dgm:t>
        <a:bodyPr/>
        <a:lstStyle/>
        <a:p>
          <a:r>
            <a:rPr lang="en-CA" sz="2000" dirty="0"/>
            <a:t>May: “OER at SAIT” Report</a:t>
          </a:r>
        </a:p>
        <a:p>
          <a:endParaRPr lang="en-CA" sz="2000" dirty="0"/>
        </a:p>
      </dgm:t>
    </dgm:pt>
    <dgm:pt modelId="{3260C227-44DB-471E-A5C2-B37824433391}" type="parTrans" cxnId="{E937E12B-8F65-4602-ACA8-0B4F7F6ABFBD}">
      <dgm:prSet/>
      <dgm:spPr/>
      <dgm:t>
        <a:bodyPr/>
        <a:lstStyle/>
        <a:p>
          <a:endParaRPr lang="en-CA"/>
        </a:p>
      </dgm:t>
    </dgm:pt>
    <dgm:pt modelId="{6A3FA1B0-74A2-4524-8FA4-00D2A4C0BE07}" type="sibTrans" cxnId="{E937E12B-8F65-4602-ACA8-0B4F7F6ABFBD}">
      <dgm:prSet/>
      <dgm:spPr/>
      <dgm:t>
        <a:bodyPr/>
        <a:lstStyle/>
        <a:p>
          <a:endParaRPr lang="en-CA"/>
        </a:p>
      </dgm:t>
    </dgm:pt>
    <dgm:pt modelId="{0AB91E10-6ABA-4177-BE91-5D43DD621862}">
      <dgm:prSet phldrT="[Text]" custT="1"/>
      <dgm:spPr/>
      <dgm:t>
        <a:bodyPr/>
        <a:lstStyle/>
        <a:p>
          <a:r>
            <a:rPr lang="en-CA" sz="2000" dirty="0"/>
            <a:t>July: New librarian position</a:t>
          </a:r>
        </a:p>
      </dgm:t>
    </dgm:pt>
    <dgm:pt modelId="{707FF93B-00B0-4FBD-9CD9-5F47781E313C}" type="parTrans" cxnId="{E1AAC622-704A-4B5E-9A93-94FD82A2949D}">
      <dgm:prSet/>
      <dgm:spPr/>
      <dgm:t>
        <a:bodyPr/>
        <a:lstStyle/>
        <a:p>
          <a:endParaRPr lang="en-CA"/>
        </a:p>
      </dgm:t>
    </dgm:pt>
    <dgm:pt modelId="{DB3FC0D6-AA35-4D96-920D-54C3E5F76DE5}" type="sibTrans" cxnId="{E1AAC622-704A-4B5E-9A93-94FD82A2949D}">
      <dgm:prSet/>
      <dgm:spPr/>
      <dgm:t>
        <a:bodyPr/>
        <a:lstStyle/>
        <a:p>
          <a:endParaRPr lang="en-CA"/>
        </a:p>
      </dgm:t>
    </dgm:pt>
    <dgm:pt modelId="{B834C76B-B928-422B-8533-6B81DE13B298}">
      <dgm:prSet phldrT="[Text]"/>
      <dgm:spPr/>
      <dgm:t>
        <a:bodyPr/>
        <a:lstStyle/>
        <a:p>
          <a:r>
            <a:rPr lang="en-CA" dirty="0"/>
            <a:t>2018</a:t>
          </a:r>
        </a:p>
      </dgm:t>
    </dgm:pt>
    <dgm:pt modelId="{8E66DF27-E139-4846-BC17-02AAD4536B8E}" type="parTrans" cxnId="{CDE68AF1-49BB-445E-8006-71F15E4D8634}">
      <dgm:prSet/>
      <dgm:spPr/>
      <dgm:t>
        <a:bodyPr/>
        <a:lstStyle/>
        <a:p>
          <a:endParaRPr lang="en-CA"/>
        </a:p>
      </dgm:t>
    </dgm:pt>
    <dgm:pt modelId="{404EF07E-62B3-41E4-A165-F89787E1FC0D}" type="sibTrans" cxnId="{CDE68AF1-49BB-445E-8006-71F15E4D8634}">
      <dgm:prSet/>
      <dgm:spPr/>
      <dgm:t>
        <a:bodyPr/>
        <a:lstStyle/>
        <a:p>
          <a:endParaRPr lang="en-CA"/>
        </a:p>
      </dgm:t>
    </dgm:pt>
    <dgm:pt modelId="{A8B3217E-A9F7-48BC-8960-4965BF0A8B8C}">
      <dgm:prSet phldrT="[Text]"/>
      <dgm:spPr/>
      <dgm:t>
        <a:bodyPr/>
        <a:lstStyle/>
        <a:p>
          <a:r>
            <a:rPr lang="en-CA" dirty="0"/>
            <a:t>2019</a:t>
          </a:r>
        </a:p>
      </dgm:t>
    </dgm:pt>
    <dgm:pt modelId="{087B1FE7-AB04-4F31-8658-C18EEA3B4667}" type="parTrans" cxnId="{9A4CDA60-5CFB-46B1-A880-9D36BDE85DA6}">
      <dgm:prSet/>
      <dgm:spPr/>
      <dgm:t>
        <a:bodyPr/>
        <a:lstStyle/>
        <a:p>
          <a:endParaRPr lang="en-CA"/>
        </a:p>
      </dgm:t>
    </dgm:pt>
    <dgm:pt modelId="{13639166-796C-4DD6-9DC2-E499BDF740E3}" type="sibTrans" cxnId="{9A4CDA60-5CFB-46B1-A880-9D36BDE85DA6}">
      <dgm:prSet/>
      <dgm:spPr/>
      <dgm:t>
        <a:bodyPr/>
        <a:lstStyle/>
        <a:p>
          <a:endParaRPr lang="en-CA"/>
        </a:p>
      </dgm:t>
    </dgm:pt>
    <dgm:pt modelId="{F68F6625-D9DF-4885-A717-2647B6C02DB8}">
      <dgm:prSet phldrT="[Text]" custT="1"/>
      <dgm:spPr/>
      <dgm:t>
        <a:bodyPr/>
        <a:lstStyle/>
        <a:p>
          <a:r>
            <a:rPr lang="en-CA" sz="2000" dirty="0"/>
            <a:t>October: Ed Plan released</a:t>
          </a:r>
        </a:p>
        <a:p>
          <a:r>
            <a:rPr lang="en-CA" sz="2000" dirty="0"/>
            <a:t>OER Policy Committee formed</a:t>
          </a:r>
        </a:p>
      </dgm:t>
    </dgm:pt>
    <dgm:pt modelId="{C2C0C626-E370-43F5-8A58-BA0A66F60784}" type="parTrans" cxnId="{803A1E5D-1107-4213-ACDA-8F56E30767EC}">
      <dgm:prSet/>
      <dgm:spPr/>
      <dgm:t>
        <a:bodyPr/>
        <a:lstStyle/>
        <a:p>
          <a:endParaRPr lang="en-CA"/>
        </a:p>
      </dgm:t>
    </dgm:pt>
    <dgm:pt modelId="{DC9CCA47-EF11-44B9-807B-E32582291697}" type="sibTrans" cxnId="{803A1E5D-1107-4213-ACDA-8F56E30767EC}">
      <dgm:prSet/>
      <dgm:spPr/>
      <dgm:t>
        <a:bodyPr/>
        <a:lstStyle/>
        <a:p>
          <a:endParaRPr lang="en-CA"/>
        </a:p>
      </dgm:t>
    </dgm:pt>
    <dgm:pt modelId="{68150B06-98AC-4EFC-AE6D-ED68E834C0B0}">
      <dgm:prSet phldrT="[Text]" custT="1"/>
      <dgm:spPr/>
      <dgm:t>
        <a:bodyPr/>
        <a:lstStyle/>
        <a:p>
          <a:r>
            <a:rPr lang="en-CA" sz="2000" dirty="0"/>
            <a:t>May: OER Policy approved by BOG</a:t>
          </a:r>
        </a:p>
      </dgm:t>
    </dgm:pt>
    <dgm:pt modelId="{A55C623B-5D37-4A5D-83BF-0E134603808F}" type="parTrans" cxnId="{C636F785-5B5E-461F-83CE-A46E77FD614A}">
      <dgm:prSet/>
      <dgm:spPr/>
      <dgm:t>
        <a:bodyPr/>
        <a:lstStyle/>
        <a:p>
          <a:endParaRPr lang="en-CA"/>
        </a:p>
      </dgm:t>
    </dgm:pt>
    <dgm:pt modelId="{349B8CD3-3FA3-4DB4-B855-AD542EEF7448}" type="sibTrans" cxnId="{C636F785-5B5E-461F-83CE-A46E77FD614A}">
      <dgm:prSet/>
      <dgm:spPr/>
      <dgm:t>
        <a:bodyPr/>
        <a:lstStyle/>
        <a:p>
          <a:endParaRPr lang="en-CA"/>
        </a:p>
      </dgm:t>
    </dgm:pt>
    <dgm:pt modelId="{51296D15-CA08-4DD8-A7F3-5AC0694AD745}">
      <dgm:prSet phldrT="[Text]" custT="1"/>
      <dgm:spPr/>
      <dgm:t>
        <a:bodyPr/>
        <a:lstStyle/>
        <a:p>
          <a:r>
            <a:rPr lang="en-CA" sz="2000" dirty="0"/>
            <a:t>August: OER Listening Tour</a:t>
          </a:r>
        </a:p>
        <a:p>
          <a:r>
            <a:rPr lang="en-CA" sz="2000" dirty="0"/>
            <a:t>Student campaign</a:t>
          </a:r>
        </a:p>
      </dgm:t>
    </dgm:pt>
    <dgm:pt modelId="{6EF42F43-4550-45D6-BF65-3A9E955DAC1E}" type="parTrans" cxnId="{95F69E19-2943-4205-8749-7F6D3CD8F546}">
      <dgm:prSet/>
      <dgm:spPr/>
      <dgm:t>
        <a:bodyPr/>
        <a:lstStyle/>
        <a:p>
          <a:endParaRPr lang="en-CA"/>
        </a:p>
      </dgm:t>
    </dgm:pt>
    <dgm:pt modelId="{8A9EBE0A-2457-48A9-8A82-874433B00DD5}" type="sibTrans" cxnId="{95F69E19-2943-4205-8749-7F6D3CD8F546}">
      <dgm:prSet/>
      <dgm:spPr/>
      <dgm:t>
        <a:bodyPr/>
        <a:lstStyle/>
        <a:p>
          <a:endParaRPr lang="en-CA"/>
        </a:p>
      </dgm:t>
    </dgm:pt>
    <dgm:pt modelId="{E2B0BA48-4338-4665-8FD1-59B03E5CEDC2}">
      <dgm:prSet phldrT="[Text]" custT="1"/>
      <dgm:spPr/>
      <dgm:t>
        <a:bodyPr/>
        <a:lstStyle/>
        <a:p>
          <a:r>
            <a:rPr lang="en-CA" sz="2000" dirty="0"/>
            <a:t>March: OER Strat Plan approved  </a:t>
          </a:r>
        </a:p>
      </dgm:t>
    </dgm:pt>
    <dgm:pt modelId="{6F7DF6BC-DC5F-4E47-A9B8-CE5152A756C3}" type="parTrans" cxnId="{16ED52E1-8417-43C8-8569-C285B2B7CBDF}">
      <dgm:prSet/>
      <dgm:spPr/>
      <dgm:t>
        <a:bodyPr/>
        <a:lstStyle/>
        <a:p>
          <a:endParaRPr lang="en-CA"/>
        </a:p>
      </dgm:t>
    </dgm:pt>
    <dgm:pt modelId="{400DD077-895A-4350-B2BC-52146643BDC5}" type="sibTrans" cxnId="{16ED52E1-8417-43C8-8569-C285B2B7CBDF}">
      <dgm:prSet/>
      <dgm:spPr/>
      <dgm:t>
        <a:bodyPr/>
        <a:lstStyle/>
        <a:p>
          <a:endParaRPr lang="en-CA"/>
        </a:p>
      </dgm:t>
    </dgm:pt>
    <dgm:pt modelId="{FD4254E6-8D9F-4DCD-846E-F10132E9890B}">
      <dgm:prSet phldrT="[Text]" custT="1"/>
      <dgm:spPr/>
      <dgm:t>
        <a:bodyPr/>
        <a:lstStyle/>
        <a:p>
          <a:r>
            <a:rPr lang="en-CA" sz="2000" dirty="0"/>
            <a:t>August: OER training program launches?</a:t>
          </a:r>
        </a:p>
      </dgm:t>
    </dgm:pt>
    <dgm:pt modelId="{593BC1E4-3B6A-4756-81D2-10CBCC9AE65A}" type="parTrans" cxnId="{44E51997-8717-48A6-A3E5-C0C8C36B54E3}">
      <dgm:prSet/>
      <dgm:spPr/>
      <dgm:t>
        <a:bodyPr/>
        <a:lstStyle/>
        <a:p>
          <a:endParaRPr lang="en-CA"/>
        </a:p>
      </dgm:t>
    </dgm:pt>
    <dgm:pt modelId="{31C365EE-098D-4123-B170-F25914B03F85}" type="sibTrans" cxnId="{44E51997-8717-48A6-A3E5-C0C8C36B54E3}">
      <dgm:prSet/>
      <dgm:spPr/>
      <dgm:t>
        <a:bodyPr/>
        <a:lstStyle/>
        <a:p>
          <a:endParaRPr lang="en-CA"/>
        </a:p>
      </dgm:t>
    </dgm:pt>
    <dgm:pt modelId="{C66CFDCD-92DF-4C8A-9906-1E41704D65AB}" type="pres">
      <dgm:prSet presAssocID="{937D96BB-0F2C-4AD2-B8F2-0BFAF21767E9}" presName="list" presStyleCnt="0">
        <dgm:presLayoutVars>
          <dgm:dir/>
          <dgm:animLvl val="lvl"/>
        </dgm:presLayoutVars>
      </dgm:prSet>
      <dgm:spPr/>
      <dgm:t>
        <a:bodyPr/>
        <a:lstStyle/>
        <a:p>
          <a:endParaRPr lang="en-US"/>
        </a:p>
      </dgm:t>
    </dgm:pt>
    <dgm:pt modelId="{06D79008-AB70-4165-B2B9-C6B4205F3D62}" type="pres">
      <dgm:prSet presAssocID="{55D45902-88D4-4B96-9D43-B8218EEC01A6}" presName="posSpace" presStyleCnt="0"/>
      <dgm:spPr/>
    </dgm:pt>
    <dgm:pt modelId="{15E1DB9F-B948-4CBF-8560-842833489DFA}" type="pres">
      <dgm:prSet presAssocID="{55D45902-88D4-4B96-9D43-B8218EEC01A6}" presName="vertFlow" presStyleCnt="0"/>
      <dgm:spPr/>
    </dgm:pt>
    <dgm:pt modelId="{114A2143-775E-49CD-89F9-967B01C9881D}" type="pres">
      <dgm:prSet presAssocID="{55D45902-88D4-4B96-9D43-B8218EEC01A6}" presName="topSpace" presStyleCnt="0"/>
      <dgm:spPr/>
    </dgm:pt>
    <dgm:pt modelId="{F32180FF-6A5D-4913-ACA4-5D5B739B5EE4}" type="pres">
      <dgm:prSet presAssocID="{55D45902-88D4-4B96-9D43-B8218EEC01A6}" presName="firstComp" presStyleCnt="0"/>
      <dgm:spPr/>
    </dgm:pt>
    <dgm:pt modelId="{3A08E8C2-FE5F-4E37-B514-C2333C68A28B}" type="pres">
      <dgm:prSet presAssocID="{55D45902-88D4-4B96-9D43-B8218EEC01A6}" presName="firstChild" presStyleLbl="bgAccFollowNode1" presStyleIdx="0" presStyleCnt="8" custScaleX="100000" custScaleY="129121"/>
      <dgm:spPr/>
      <dgm:t>
        <a:bodyPr/>
        <a:lstStyle/>
        <a:p>
          <a:endParaRPr lang="en-US"/>
        </a:p>
      </dgm:t>
    </dgm:pt>
    <dgm:pt modelId="{59C52F6D-D690-49DB-9F2C-6187E68AF114}" type="pres">
      <dgm:prSet presAssocID="{55D45902-88D4-4B96-9D43-B8218EEC01A6}" presName="firstChildTx" presStyleLbl="bgAccFollowNode1" presStyleIdx="0" presStyleCnt="8">
        <dgm:presLayoutVars>
          <dgm:bulletEnabled val="1"/>
        </dgm:presLayoutVars>
      </dgm:prSet>
      <dgm:spPr/>
      <dgm:t>
        <a:bodyPr/>
        <a:lstStyle/>
        <a:p>
          <a:endParaRPr lang="en-US"/>
        </a:p>
      </dgm:t>
    </dgm:pt>
    <dgm:pt modelId="{B7D45055-26A3-4D85-B67E-4095F393F511}" type="pres">
      <dgm:prSet presAssocID="{55D45902-88D4-4B96-9D43-B8218EEC01A6}" presName="negSpace" presStyleCnt="0"/>
      <dgm:spPr/>
    </dgm:pt>
    <dgm:pt modelId="{41F934BE-AE15-4834-8D5E-103A29BE8FF9}" type="pres">
      <dgm:prSet presAssocID="{55D45902-88D4-4B96-9D43-B8218EEC01A6}" presName="circle" presStyleLbl="node1" presStyleIdx="0" presStyleCnt="4"/>
      <dgm:spPr/>
      <dgm:t>
        <a:bodyPr/>
        <a:lstStyle/>
        <a:p>
          <a:endParaRPr lang="en-US"/>
        </a:p>
      </dgm:t>
    </dgm:pt>
    <dgm:pt modelId="{3A9B3509-8C72-4519-8F3D-5FFA03BD4A30}" type="pres">
      <dgm:prSet presAssocID="{8BC7747C-707E-4E93-AF8E-8CCC11A5905B}" presName="transSpace" presStyleCnt="0"/>
      <dgm:spPr/>
    </dgm:pt>
    <dgm:pt modelId="{3476FAF5-B5CC-4A02-99BC-3C63D8252278}" type="pres">
      <dgm:prSet presAssocID="{3F46BA68-5E83-4358-A308-7654C1B0D89B}" presName="posSpace" presStyleCnt="0"/>
      <dgm:spPr/>
    </dgm:pt>
    <dgm:pt modelId="{82821B98-2924-46BD-97A8-CBCC8058534B}" type="pres">
      <dgm:prSet presAssocID="{3F46BA68-5E83-4358-A308-7654C1B0D89B}" presName="vertFlow" presStyleCnt="0"/>
      <dgm:spPr/>
    </dgm:pt>
    <dgm:pt modelId="{0E198551-483E-4E41-B82B-CCD3247E6303}" type="pres">
      <dgm:prSet presAssocID="{3F46BA68-5E83-4358-A308-7654C1B0D89B}" presName="topSpace" presStyleCnt="0"/>
      <dgm:spPr/>
    </dgm:pt>
    <dgm:pt modelId="{4087530D-D9FC-4F9D-AD99-7F876E55D86A}" type="pres">
      <dgm:prSet presAssocID="{3F46BA68-5E83-4358-A308-7654C1B0D89B}" presName="firstComp" presStyleCnt="0"/>
      <dgm:spPr/>
    </dgm:pt>
    <dgm:pt modelId="{C133EB2D-62AC-4D1D-9515-B3A28BDA67F8}" type="pres">
      <dgm:prSet presAssocID="{3F46BA68-5E83-4358-A308-7654C1B0D89B}" presName="firstChild" presStyleLbl="bgAccFollowNode1" presStyleIdx="1" presStyleCnt="8"/>
      <dgm:spPr/>
      <dgm:t>
        <a:bodyPr/>
        <a:lstStyle/>
        <a:p>
          <a:endParaRPr lang="en-US"/>
        </a:p>
      </dgm:t>
    </dgm:pt>
    <dgm:pt modelId="{00120B8B-3D5E-493B-8409-E581376B671F}" type="pres">
      <dgm:prSet presAssocID="{3F46BA68-5E83-4358-A308-7654C1B0D89B}" presName="firstChildTx" presStyleLbl="bgAccFollowNode1" presStyleIdx="1" presStyleCnt="8">
        <dgm:presLayoutVars>
          <dgm:bulletEnabled val="1"/>
        </dgm:presLayoutVars>
      </dgm:prSet>
      <dgm:spPr/>
      <dgm:t>
        <a:bodyPr/>
        <a:lstStyle/>
        <a:p>
          <a:endParaRPr lang="en-US"/>
        </a:p>
      </dgm:t>
    </dgm:pt>
    <dgm:pt modelId="{9386345F-CF21-4760-B154-79F421AA6ED3}" type="pres">
      <dgm:prSet presAssocID="{0AB91E10-6ABA-4177-BE91-5D43DD621862}" presName="comp" presStyleCnt="0"/>
      <dgm:spPr/>
    </dgm:pt>
    <dgm:pt modelId="{E1CB449E-36EB-4FFC-AC0D-C1640A3834A8}" type="pres">
      <dgm:prSet presAssocID="{0AB91E10-6ABA-4177-BE91-5D43DD621862}" presName="child" presStyleLbl="bgAccFollowNode1" presStyleIdx="2" presStyleCnt="8"/>
      <dgm:spPr/>
      <dgm:t>
        <a:bodyPr/>
        <a:lstStyle/>
        <a:p>
          <a:endParaRPr lang="en-US"/>
        </a:p>
      </dgm:t>
    </dgm:pt>
    <dgm:pt modelId="{1B5BAC2B-7214-4CA7-BA67-B83BE6E65D8A}" type="pres">
      <dgm:prSet presAssocID="{0AB91E10-6ABA-4177-BE91-5D43DD621862}" presName="childTx" presStyleLbl="bgAccFollowNode1" presStyleIdx="2" presStyleCnt="8">
        <dgm:presLayoutVars>
          <dgm:bulletEnabled val="1"/>
        </dgm:presLayoutVars>
      </dgm:prSet>
      <dgm:spPr/>
      <dgm:t>
        <a:bodyPr/>
        <a:lstStyle/>
        <a:p>
          <a:endParaRPr lang="en-US"/>
        </a:p>
      </dgm:t>
    </dgm:pt>
    <dgm:pt modelId="{DC8ECC6D-6DAE-43C3-A977-B88916059AD7}" type="pres">
      <dgm:prSet presAssocID="{F68F6625-D9DF-4885-A717-2647B6C02DB8}" presName="comp" presStyleCnt="0"/>
      <dgm:spPr/>
    </dgm:pt>
    <dgm:pt modelId="{6A4DDD62-8D01-47F2-851B-7AC04526BD40}" type="pres">
      <dgm:prSet presAssocID="{F68F6625-D9DF-4885-A717-2647B6C02DB8}" presName="child" presStyleLbl="bgAccFollowNode1" presStyleIdx="3" presStyleCnt="8" custScaleX="100081" custScaleY="156753" custLinFactNeighborY="1104"/>
      <dgm:spPr/>
      <dgm:t>
        <a:bodyPr/>
        <a:lstStyle/>
        <a:p>
          <a:endParaRPr lang="en-US"/>
        </a:p>
      </dgm:t>
    </dgm:pt>
    <dgm:pt modelId="{1E06FF8E-072D-4720-B9DA-00B8617AE0E4}" type="pres">
      <dgm:prSet presAssocID="{F68F6625-D9DF-4885-A717-2647B6C02DB8}" presName="childTx" presStyleLbl="bgAccFollowNode1" presStyleIdx="3" presStyleCnt="8">
        <dgm:presLayoutVars>
          <dgm:bulletEnabled val="1"/>
        </dgm:presLayoutVars>
      </dgm:prSet>
      <dgm:spPr/>
      <dgm:t>
        <a:bodyPr/>
        <a:lstStyle/>
        <a:p>
          <a:endParaRPr lang="en-US"/>
        </a:p>
      </dgm:t>
    </dgm:pt>
    <dgm:pt modelId="{B1A24480-04C1-45A7-9064-6EE6724B7E2A}" type="pres">
      <dgm:prSet presAssocID="{3F46BA68-5E83-4358-A308-7654C1B0D89B}" presName="negSpace" presStyleCnt="0"/>
      <dgm:spPr/>
    </dgm:pt>
    <dgm:pt modelId="{D4960EFF-A742-45C6-9E37-86B6D6439B84}" type="pres">
      <dgm:prSet presAssocID="{3F46BA68-5E83-4358-A308-7654C1B0D89B}" presName="circle" presStyleLbl="node1" presStyleIdx="1" presStyleCnt="4"/>
      <dgm:spPr/>
      <dgm:t>
        <a:bodyPr/>
        <a:lstStyle/>
        <a:p>
          <a:endParaRPr lang="en-US"/>
        </a:p>
      </dgm:t>
    </dgm:pt>
    <dgm:pt modelId="{2F0EE255-2946-4972-A04A-2EB790DDC7C3}" type="pres">
      <dgm:prSet presAssocID="{2BDA7D26-02B1-4CD1-9F91-CE923E94E8E0}" presName="transSpace" presStyleCnt="0"/>
      <dgm:spPr/>
    </dgm:pt>
    <dgm:pt modelId="{3615D686-5A9B-411E-9647-FD60A8C90937}" type="pres">
      <dgm:prSet presAssocID="{B834C76B-B928-422B-8533-6B81DE13B298}" presName="posSpace" presStyleCnt="0"/>
      <dgm:spPr/>
    </dgm:pt>
    <dgm:pt modelId="{641E9269-06B3-4AE1-B1A5-E41426EB165C}" type="pres">
      <dgm:prSet presAssocID="{B834C76B-B928-422B-8533-6B81DE13B298}" presName="vertFlow" presStyleCnt="0"/>
      <dgm:spPr/>
    </dgm:pt>
    <dgm:pt modelId="{A702907C-774B-408A-A90D-ED938A971355}" type="pres">
      <dgm:prSet presAssocID="{B834C76B-B928-422B-8533-6B81DE13B298}" presName="topSpace" presStyleCnt="0"/>
      <dgm:spPr/>
    </dgm:pt>
    <dgm:pt modelId="{6362035F-C291-4D5A-92F3-7FE1C8D98779}" type="pres">
      <dgm:prSet presAssocID="{B834C76B-B928-422B-8533-6B81DE13B298}" presName="firstComp" presStyleCnt="0"/>
      <dgm:spPr/>
    </dgm:pt>
    <dgm:pt modelId="{B23550F5-5A8B-41BB-9389-DC0CE506514B}" type="pres">
      <dgm:prSet presAssocID="{B834C76B-B928-422B-8533-6B81DE13B298}" presName="firstChild" presStyleLbl="bgAccFollowNode1" presStyleIdx="4" presStyleCnt="8" custScaleY="111962"/>
      <dgm:spPr/>
      <dgm:t>
        <a:bodyPr/>
        <a:lstStyle/>
        <a:p>
          <a:endParaRPr lang="en-US"/>
        </a:p>
      </dgm:t>
    </dgm:pt>
    <dgm:pt modelId="{8789FC62-759A-4383-BE22-8F732F7DBA00}" type="pres">
      <dgm:prSet presAssocID="{B834C76B-B928-422B-8533-6B81DE13B298}" presName="firstChildTx" presStyleLbl="bgAccFollowNode1" presStyleIdx="4" presStyleCnt="8">
        <dgm:presLayoutVars>
          <dgm:bulletEnabled val="1"/>
        </dgm:presLayoutVars>
      </dgm:prSet>
      <dgm:spPr/>
      <dgm:t>
        <a:bodyPr/>
        <a:lstStyle/>
        <a:p>
          <a:endParaRPr lang="en-US"/>
        </a:p>
      </dgm:t>
    </dgm:pt>
    <dgm:pt modelId="{B5487A80-CB49-462A-B7F8-092EAA438C8A}" type="pres">
      <dgm:prSet presAssocID="{51296D15-CA08-4DD8-A7F3-5AC0694AD745}" presName="comp" presStyleCnt="0"/>
      <dgm:spPr/>
    </dgm:pt>
    <dgm:pt modelId="{322C4D7A-CBC6-4B64-8F31-E1F04FA84AF9}" type="pres">
      <dgm:prSet presAssocID="{51296D15-CA08-4DD8-A7F3-5AC0694AD745}" presName="child" presStyleLbl="bgAccFollowNode1" presStyleIdx="5" presStyleCnt="8" custScaleY="151360"/>
      <dgm:spPr/>
      <dgm:t>
        <a:bodyPr/>
        <a:lstStyle/>
        <a:p>
          <a:endParaRPr lang="en-US"/>
        </a:p>
      </dgm:t>
    </dgm:pt>
    <dgm:pt modelId="{2DEF54B5-A10C-46A3-A004-76BD2B3BE0AF}" type="pres">
      <dgm:prSet presAssocID="{51296D15-CA08-4DD8-A7F3-5AC0694AD745}" presName="childTx" presStyleLbl="bgAccFollowNode1" presStyleIdx="5" presStyleCnt="8">
        <dgm:presLayoutVars>
          <dgm:bulletEnabled val="1"/>
        </dgm:presLayoutVars>
      </dgm:prSet>
      <dgm:spPr/>
      <dgm:t>
        <a:bodyPr/>
        <a:lstStyle/>
        <a:p>
          <a:endParaRPr lang="en-US"/>
        </a:p>
      </dgm:t>
    </dgm:pt>
    <dgm:pt modelId="{F5D5C9A3-7F21-4C13-AAD8-F71E48C17E1A}" type="pres">
      <dgm:prSet presAssocID="{B834C76B-B928-422B-8533-6B81DE13B298}" presName="negSpace" presStyleCnt="0"/>
      <dgm:spPr/>
    </dgm:pt>
    <dgm:pt modelId="{D2485D33-FFD7-4D5C-B84F-0260B3C0DCBE}" type="pres">
      <dgm:prSet presAssocID="{B834C76B-B928-422B-8533-6B81DE13B298}" presName="circle" presStyleLbl="node1" presStyleIdx="2" presStyleCnt="4"/>
      <dgm:spPr/>
      <dgm:t>
        <a:bodyPr/>
        <a:lstStyle/>
        <a:p>
          <a:endParaRPr lang="en-US"/>
        </a:p>
      </dgm:t>
    </dgm:pt>
    <dgm:pt modelId="{729AA4BD-4E41-47D4-9144-CBCBE0E75BA0}" type="pres">
      <dgm:prSet presAssocID="{404EF07E-62B3-41E4-A165-F89787E1FC0D}" presName="transSpace" presStyleCnt="0"/>
      <dgm:spPr/>
    </dgm:pt>
    <dgm:pt modelId="{060DD6C5-3EC6-491C-A73B-4FA0B32C02D5}" type="pres">
      <dgm:prSet presAssocID="{A8B3217E-A9F7-48BC-8960-4965BF0A8B8C}" presName="posSpace" presStyleCnt="0"/>
      <dgm:spPr/>
    </dgm:pt>
    <dgm:pt modelId="{082E99F7-73A2-4AEA-9015-B383AC2E88FC}" type="pres">
      <dgm:prSet presAssocID="{A8B3217E-A9F7-48BC-8960-4965BF0A8B8C}" presName="vertFlow" presStyleCnt="0"/>
      <dgm:spPr/>
    </dgm:pt>
    <dgm:pt modelId="{70F68732-6B9A-4078-BF1F-57734067DE52}" type="pres">
      <dgm:prSet presAssocID="{A8B3217E-A9F7-48BC-8960-4965BF0A8B8C}" presName="topSpace" presStyleCnt="0"/>
      <dgm:spPr/>
    </dgm:pt>
    <dgm:pt modelId="{63D081BF-CC24-452A-BCA7-DF01C2A34781}" type="pres">
      <dgm:prSet presAssocID="{A8B3217E-A9F7-48BC-8960-4965BF0A8B8C}" presName="firstComp" presStyleCnt="0"/>
      <dgm:spPr/>
    </dgm:pt>
    <dgm:pt modelId="{4025BFE8-060E-4643-8D5E-6F2DC4B5F2DD}" type="pres">
      <dgm:prSet presAssocID="{A8B3217E-A9F7-48BC-8960-4965BF0A8B8C}" presName="firstChild" presStyleLbl="bgAccFollowNode1" presStyleIdx="6" presStyleCnt="8"/>
      <dgm:spPr/>
      <dgm:t>
        <a:bodyPr/>
        <a:lstStyle/>
        <a:p>
          <a:endParaRPr lang="en-US"/>
        </a:p>
      </dgm:t>
    </dgm:pt>
    <dgm:pt modelId="{953E4BA0-18E2-44E1-96ED-1EF1583602C5}" type="pres">
      <dgm:prSet presAssocID="{A8B3217E-A9F7-48BC-8960-4965BF0A8B8C}" presName="firstChildTx" presStyleLbl="bgAccFollowNode1" presStyleIdx="6" presStyleCnt="8">
        <dgm:presLayoutVars>
          <dgm:bulletEnabled val="1"/>
        </dgm:presLayoutVars>
      </dgm:prSet>
      <dgm:spPr/>
      <dgm:t>
        <a:bodyPr/>
        <a:lstStyle/>
        <a:p>
          <a:endParaRPr lang="en-US"/>
        </a:p>
      </dgm:t>
    </dgm:pt>
    <dgm:pt modelId="{60201C81-2210-4524-B3FA-D26678F4ACC6}" type="pres">
      <dgm:prSet presAssocID="{FD4254E6-8D9F-4DCD-846E-F10132E9890B}" presName="comp" presStyleCnt="0"/>
      <dgm:spPr/>
    </dgm:pt>
    <dgm:pt modelId="{B36AE919-EDB6-4A83-9747-ACF8AEA80B4D}" type="pres">
      <dgm:prSet presAssocID="{FD4254E6-8D9F-4DCD-846E-F10132E9890B}" presName="child" presStyleLbl="bgAccFollowNode1" presStyleIdx="7" presStyleCnt="8" custScaleY="107556"/>
      <dgm:spPr/>
      <dgm:t>
        <a:bodyPr/>
        <a:lstStyle/>
        <a:p>
          <a:endParaRPr lang="en-US"/>
        </a:p>
      </dgm:t>
    </dgm:pt>
    <dgm:pt modelId="{10DDABD8-BC0F-4EF0-80DD-61CEA431D5A0}" type="pres">
      <dgm:prSet presAssocID="{FD4254E6-8D9F-4DCD-846E-F10132E9890B}" presName="childTx" presStyleLbl="bgAccFollowNode1" presStyleIdx="7" presStyleCnt="8">
        <dgm:presLayoutVars>
          <dgm:bulletEnabled val="1"/>
        </dgm:presLayoutVars>
      </dgm:prSet>
      <dgm:spPr/>
      <dgm:t>
        <a:bodyPr/>
        <a:lstStyle/>
        <a:p>
          <a:endParaRPr lang="en-US"/>
        </a:p>
      </dgm:t>
    </dgm:pt>
    <dgm:pt modelId="{C9B241DB-4BC3-4BB3-8611-BA50836654AA}" type="pres">
      <dgm:prSet presAssocID="{A8B3217E-A9F7-48BC-8960-4965BF0A8B8C}" presName="negSpace" presStyleCnt="0"/>
      <dgm:spPr/>
    </dgm:pt>
    <dgm:pt modelId="{6F57F00C-87FD-4BDA-ADC0-63049F347428}" type="pres">
      <dgm:prSet presAssocID="{A8B3217E-A9F7-48BC-8960-4965BF0A8B8C}" presName="circle" presStyleLbl="node1" presStyleIdx="3" presStyleCnt="4"/>
      <dgm:spPr/>
      <dgm:t>
        <a:bodyPr/>
        <a:lstStyle/>
        <a:p>
          <a:endParaRPr lang="en-US"/>
        </a:p>
      </dgm:t>
    </dgm:pt>
  </dgm:ptLst>
  <dgm:cxnLst>
    <dgm:cxn modelId="{35040CA6-8A19-42AF-92F1-A30D34B9A0CA}" type="presOf" srcId="{B834C76B-B928-422B-8533-6B81DE13B298}" destId="{D2485D33-FFD7-4D5C-B84F-0260B3C0DCBE}" srcOrd="0" destOrd="0" presId="urn:microsoft.com/office/officeart/2005/8/layout/hList9"/>
    <dgm:cxn modelId="{69BAE467-3367-4A05-9088-D0491D14A89C}" type="presOf" srcId="{E2B0BA48-4338-4665-8FD1-59B03E5CEDC2}" destId="{953E4BA0-18E2-44E1-96ED-1EF1583602C5}" srcOrd="1" destOrd="0" presId="urn:microsoft.com/office/officeart/2005/8/layout/hList9"/>
    <dgm:cxn modelId="{0B17893E-F031-4731-B654-0F6F6CB756D6}" type="presOf" srcId="{FD4254E6-8D9F-4DCD-846E-F10132E9890B}" destId="{10DDABD8-BC0F-4EF0-80DD-61CEA431D5A0}" srcOrd="1" destOrd="0" presId="urn:microsoft.com/office/officeart/2005/8/layout/hList9"/>
    <dgm:cxn modelId="{95F69E19-2943-4205-8749-7F6D3CD8F546}" srcId="{B834C76B-B928-422B-8533-6B81DE13B298}" destId="{51296D15-CA08-4DD8-A7F3-5AC0694AD745}" srcOrd="1" destOrd="0" parTransId="{6EF42F43-4550-45D6-BF65-3A9E955DAC1E}" sibTransId="{8A9EBE0A-2457-48A9-8A82-874433B00DD5}"/>
    <dgm:cxn modelId="{53E0191D-04BC-49F8-834F-2BDADE10B1CE}" type="presOf" srcId="{FD4254E6-8D9F-4DCD-846E-F10132E9890B}" destId="{B36AE919-EDB6-4A83-9747-ACF8AEA80B4D}" srcOrd="0" destOrd="0" presId="urn:microsoft.com/office/officeart/2005/8/layout/hList9"/>
    <dgm:cxn modelId="{14981767-2AA5-44A2-A59A-BD83D76064CE}" srcId="{55D45902-88D4-4B96-9D43-B8218EEC01A6}" destId="{7DC764D6-88E8-41F0-A295-E507FC62848B}" srcOrd="0" destOrd="0" parTransId="{76D886AF-4428-4BBE-B5B5-57C702FCAF0A}" sibTransId="{C5E86746-88F0-417A-991C-AE47FDD2FC7C}"/>
    <dgm:cxn modelId="{3DB395A4-5B56-4CCB-9014-0474E070CAF0}" type="presOf" srcId="{68150B06-98AC-4EFC-AE6D-ED68E834C0B0}" destId="{B23550F5-5A8B-41BB-9389-DC0CE506514B}" srcOrd="0" destOrd="0" presId="urn:microsoft.com/office/officeart/2005/8/layout/hList9"/>
    <dgm:cxn modelId="{FEE4A005-7D62-4177-AC09-FFC7B8250B24}" type="presOf" srcId="{55D45902-88D4-4B96-9D43-B8218EEC01A6}" destId="{41F934BE-AE15-4834-8D5E-103A29BE8FF9}" srcOrd="0" destOrd="0" presId="urn:microsoft.com/office/officeart/2005/8/layout/hList9"/>
    <dgm:cxn modelId="{D59E67F6-C9D9-45CF-BD2D-EB9D9414BFD8}" type="presOf" srcId="{F68F6625-D9DF-4885-A717-2647B6C02DB8}" destId="{6A4DDD62-8D01-47F2-851B-7AC04526BD40}" srcOrd="0" destOrd="0" presId="urn:microsoft.com/office/officeart/2005/8/layout/hList9"/>
    <dgm:cxn modelId="{DA05F420-BB06-4E70-AEB5-3DEED0FECC84}" srcId="{937D96BB-0F2C-4AD2-B8F2-0BFAF21767E9}" destId="{55D45902-88D4-4B96-9D43-B8218EEC01A6}" srcOrd="0" destOrd="0" parTransId="{8B0DA9B7-FB71-4F7C-9D49-48F485A36AFA}" sibTransId="{8BC7747C-707E-4E93-AF8E-8CCC11A5905B}"/>
    <dgm:cxn modelId="{E1AAC622-704A-4B5E-9A93-94FD82A2949D}" srcId="{3F46BA68-5E83-4358-A308-7654C1B0D89B}" destId="{0AB91E10-6ABA-4177-BE91-5D43DD621862}" srcOrd="1" destOrd="0" parTransId="{707FF93B-00B0-4FBD-9CD9-5F47781E313C}" sibTransId="{DB3FC0D6-AA35-4D96-920D-54C3E5F76DE5}"/>
    <dgm:cxn modelId="{C20E2B4E-40DE-4247-869F-D0CD861FB024}" type="presOf" srcId="{0AB91E10-6ABA-4177-BE91-5D43DD621862}" destId="{E1CB449E-36EB-4FFC-AC0D-C1640A3834A8}" srcOrd="0" destOrd="0" presId="urn:microsoft.com/office/officeart/2005/8/layout/hList9"/>
    <dgm:cxn modelId="{AC6EF12F-85BA-4428-9501-BF94D178BC5B}" type="presOf" srcId="{DC5BAF46-86A6-4F68-8C98-91ACACB79364}" destId="{C133EB2D-62AC-4D1D-9515-B3A28BDA67F8}" srcOrd="0" destOrd="0" presId="urn:microsoft.com/office/officeart/2005/8/layout/hList9"/>
    <dgm:cxn modelId="{E937E12B-8F65-4602-ACA8-0B4F7F6ABFBD}" srcId="{3F46BA68-5E83-4358-A308-7654C1B0D89B}" destId="{DC5BAF46-86A6-4F68-8C98-91ACACB79364}" srcOrd="0" destOrd="0" parTransId="{3260C227-44DB-471E-A5C2-B37824433391}" sibTransId="{6A3FA1B0-74A2-4524-8FA4-00D2A4C0BE07}"/>
    <dgm:cxn modelId="{26645911-A805-4EFA-AD3D-F48A1B739487}" type="presOf" srcId="{51296D15-CA08-4DD8-A7F3-5AC0694AD745}" destId="{322C4D7A-CBC6-4B64-8F31-E1F04FA84AF9}" srcOrd="0" destOrd="0" presId="urn:microsoft.com/office/officeart/2005/8/layout/hList9"/>
    <dgm:cxn modelId="{B0A58C56-80FF-4DB0-8D31-CC082A5564DD}" type="presOf" srcId="{68150B06-98AC-4EFC-AE6D-ED68E834C0B0}" destId="{8789FC62-759A-4383-BE22-8F732F7DBA00}" srcOrd="1" destOrd="0" presId="urn:microsoft.com/office/officeart/2005/8/layout/hList9"/>
    <dgm:cxn modelId="{E679CFB7-B58A-43FB-AFA3-2A41139A5E30}" srcId="{937D96BB-0F2C-4AD2-B8F2-0BFAF21767E9}" destId="{3F46BA68-5E83-4358-A308-7654C1B0D89B}" srcOrd="1" destOrd="0" parTransId="{D2A184BA-AAED-49EC-88DA-9C75D257E37E}" sibTransId="{2BDA7D26-02B1-4CD1-9F91-CE923E94E8E0}"/>
    <dgm:cxn modelId="{F8210090-EA67-4B31-B730-60F255F9B3F5}" type="presOf" srcId="{A8B3217E-A9F7-48BC-8960-4965BF0A8B8C}" destId="{6F57F00C-87FD-4BDA-ADC0-63049F347428}" srcOrd="0" destOrd="0" presId="urn:microsoft.com/office/officeart/2005/8/layout/hList9"/>
    <dgm:cxn modelId="{803A1E5D-1107-4213-ACDA-8F56E30767EC}" srcId="{3F46BA68-5E83-4358-A308-7654C1B0D89B}" destId="{F68F6625-D9DF-4885-A717-2647B6C02DB8}" srcOrd="2" destOrd="0" parTransId="{C2C0C626-E370-43F5-8A58-BA0A66F60784}" sibTransId="{DC9CCA47-EF11-44B9-807B-E32582291697}"/>
    <dgm:cxn modelId="{2C9D917D-0525-4D76-A327-7C93627D32BD}" type="presOf" srcId="{E2B0BA48-4338-4665-8FD1-59B03E5CEDC2}" destId="{4025BFE8-060E-4643-8D5E-6F2DC4B5F2DD}" srcOrd="0" destOrd="0" presId="urn:microsoft.com/office/officeart/2005/8/layout/hList9"/>
    <dgm:cxn modelId="{44E51997-8717-48A6-A3E5-C0C8C36B54E3}" srcId="{A8B3217E-A9F7-48BC-8960-4965BF0A8B8C}" destId="{FD4254E6-8D9F-4DCD-846E-F10132E9890B}" srcOrd="1" destOrd="0" parTransId="{593BC1E4-3B6A-4756-81D2-10CBCC9AE65A}" sibTransId="{31C365EE-098D-4123-B170-F25914B03F85}"/>
    <dgm:cxn modelId="{CDE68AF1-49BB-445E-8006-71F15E4D8634}" srcId="{937D96BB-0F2C-4AD2-B8F2-0BFAF21767E9}" destId="{B834C76B-B928-422B-8533-6B81DE13B298}" srcOrd="2" destOrd="0" parTransId="{8E66DF27-E139-4846-BC17-02AAD4536B8E}" sibTransId="{404EF07E-62B3-41E4-A165-F89787E1FC0D}"/>
    <dgm:cxn modelId="{FB81F3EE-FC22-4F2A-B7F3-72AC16DF9573}" type="presOf" srcId="{51296D15-CA08-4DD8-A7F3-5AC0694AD745}" destId="{2DEF54B5-A10C-46A3-A004-76BD2B3BE0AF}" srcOrd="1" destOrd="0" presId="urn:microsoft.com/office/officeart/2005/8/layout/hList9"/>
    <dgm:cxn modelId="{16ED52E1-8417-43C8-8569-C285B2B7CBDF}" srcId="{A8B3217E-A9F7-48BC-8960-4965BF0A8B8C}" destId="{E2B0BA48-4338-4665-8FD1-59B03E5CEDC2}" srcOrd="0" destOrd="0" parTransId="{6F7DF6BC-DC5F-4E47-A9B8-CE5152A756C3}" sibTransId="{400DD077-895A-4350-B2BC-52146643BDC5}"/>
    <dgm:cxn modelId="{5B3A2D9A-3E22-4582-8A18-F396183D89D1}" type="presOf" srcId="{DC5BAF46-86A6-4F68-8C98-91ACACB79364}" destId="{00120B8B-3D5E-493B-8409-E581376B671F}" srcOrd="1" destOrd="0" presId="urn:microsoft.com/office/officeart/2005/8/layout/hList9"/>
    <dgm:cxn modelId="{9A4CDA60-5CFB-46B1-A880-9D36BDE85DA6}" srcId="{937D96BB-0F2C-4AD2-B8F2-0BFAF21767E9}" destId="{A8B3217E-A9F7-48BC-8960-4965BF0A8B8C}" srcOrd="3" destOrd="0" parTransId="{087B1FE7-AB04-4F31-8658-C18EEA3B4667}" sibTransId="{13639166-796C-4DD6-9DC2-E499BDF740E3}"/>
    <dgm:cxn modelId="{4B54D387-C3DA-45E5-BBE4-C12F2BF04EFB}" type="presOf" srcId="{0AB91E10-6ABA-4177-BE91-5D43DD621862}" destId="{1B5BAC2B-7214-4CA7-BA67-B83BE6E65D8A}" srcOrd="1" destOrd="0" presId="urn:microsoft.com/office/officeart/2005/8/layout/hList9"/>
    <dgm:cxn modelId="{6A0C25C5-F3AD-4BE3-AB0B-0982F17BDC7F}" type="presOf" srcId="{7DC764D6-88E8-41F0-A295-E507FC62848B}" destId="{3A08E8C2-FE5F-4E37-B514-C2333C68A28B}" srcOrd="0" destOrd="0" presId="urn:microsoft.com/office/officeart/2005/8/layout/hList9"/>
    <dgm:cxn modelId="{B3438F36-3E71-44F1-A8FE-368C79BC7F99}" type="presOf" srcId="{F68F6625-D9DF-4885-A717-2647B6C02DB8}" destId="{1E06FF8E-072D-4720-B9DA-00B8617AE0E4}" srcOrd="1" destOrd="0" presId="urn:microsoft.com/office/officeart/2005/8/layout/hList9"/>
    <dgm:cxn modelId="{454AF87C-A401-4F7A-AAEC-FFD6A7F4B3BD}" type="presOf" srcId="{3F46BA68-5E83-4358-A308-7654C1B0D89B}" destId="{D4960EFF-A742-45C6-9E37-86B6D6439B84}" srcOrd="0" destOrd="0" presId="urn:microsoft.com/office/officeart/2005/8/layout/hList9"/>
    <dgm:cxn modelId="{C636F785-5B5E-461F-83CE-A46E77FD614A}" srcId="{B834C76B-B928-422B-8533-6B81DE13B298}" destId="{68150B06-98AC-4EFC-AE6D-ED68E834C0B0}" srcOrd="0" destOrd="0" parTransId="{A55C623B-5D37-4A5D-83BF-0E134603808F}" sibTransId="{349B8CD3-3FA3-4DB4-B855-AD542EEF7448}"/>
    <dgm:cxn modelId="{46088A71-D72D-4C6A-BC7E-A8B4DDA66A89}" type="presOf" srcId="{937D96BB-0F2C-4AD2-B8F2-0BFAF21767E9}" destId="{C66CFDCD-92DF-4C8A-9906-1E41704D65AB}" srcOrd="0" destOrd="0" presId="urn:microsoft.com/office/officeart/2005/8/layout/hList9"/>
    <dgm:cxn modelId="{1FB89F8F-3C8A-4C55-90F9-E3F00F845279}" type="presOf" srcId="{7DC764D6-88E8-41F0-A295-E507FC62848B}" destId="{59C52F6D-D690-49DB-9F2C-6187E68AF114}" srcOrd="1" destOrd="0" presId="urn:microsoft.com/office/officeart/2005/8/layout/hList9"/>
    <dgm:cxn modelId="{C283D734-C664-442C-89C1-0A807A7B308E}" type="presParOf" srcId="{C66CFDCD-92DF-4C8A-9906-1E41704D65AB}" destId="{06D79008-AB70-4165-B2B9-C6B4205F3D62}" srcOrd="0" destOrd="0" presId="urn:microsoft.com/office/officeart/2005/8/layout/hList9"/>
    <dgm:cxn modelId="{ADED9974-7390-4051-9D86-005EBFC92524}" type="presParOf" srcId="{C66CFDCD-92DF-4C8A-9906-1E41704D65AB}" destId="{15E1DB9F-B948-4CBF-8560-842833489DFA}" srcOrd="1" destOrd="0" presId="urn:microsoft.com/office/officeart/2005/8/layout/hList9"/>
    <dgm:cxn modelId="{70809A3D-6234-4CD6-ADC1-3DFBD291A2F6}" type="presParOf" srcId="{15E1DB9F-B948-4CBF-8560-842833489DFA}" destId="{114A2143-775E-49CD-89F9-967B01C9881D}" srcOrd="0" destOrd="0" presId="urn:microsoft.com/office/officeart/2005/8/layout/hList9"/>
    <dgm:cxn modelId="{F9FA0C96-D617-406D-8FAD-DED85A4CB85D}" type="presParOf" srcId="{15E1DB9F-B948-4CBF-8560-842833489DFA}" destId="{F32180FF-6A5D-4913-ACA4-5D5B739B5EE4}" srcOrd="1" destOrd="0" presId="urn:microsoft.com/office/officeart/2005/8/layout/hList9"/>
    <dgm:cxn modelId="{F93697AE-FCBF-4CA0-A4B6-92E80FA71271}" type="presParOf" srcId="{F32180FF-6A5D-4913-ACA4-5D5B739B5EE4}" destId="{3A08E8C2-FE5F-4E37-B514-C2333C68A28B}" srcOrd="0" destOrd="0" presId="urn:microsoft.com/office/officeart/2005/8/layout/hList9"/>
    <dgm:cxn modelId="{A9A09315-10C6-4287-8EEB-E339DA8CC822}" type="presParOf" srcId="{F32180FF-6A5D-4913-ACA4-5D5B739B5EE4}" destId="{59C52F6D-D690-49DB-9F2C-6187E68AF114}" srcOrd="1" destOrd="0" presId="urn:microsoft.com/office/officeart/2005/8/layout/hList9"/>
    <dgm:cxn modelId="{6E51B102-F1AB-4122-BE9F-53737B9BB817}" type="presParOf" srcId="{C66CFDCD-92DF-4C8A-9906-1E41704D65AB}" destId="{B7D45055-26A3-4D85-B67E-4095F393F511}" srcOrd="2" destOrd="0" presId="urn:microsoft.com/office/officeart/2005/8/layout/hList9"/>
    <dgm:cxn modelId="{1DACE6DD-4710-426F-9703-8820B81092F4}" type="presParOf" srcId="{C66CFDCD-92DF-4C8A-9906-1E41704D65AB}" destId="{41F934BE-AE15-4834-8D5E-103A29BE8FF9}" srcOrd="3" destOrd="0" presId="urn:microsoft.com/office/officeart/2005/8/layout/hList9"/>
    <dgm:cxn modelId="{2D4D427E-0BFC-467D-970E-59343A18AEB3}" type="presParOf" srcId="{C66CFDCD-92DF-4C8A-9906-1E41704D65AB}" destId="{3A9B3509-8C72-4519-8F3D-5FFA03BD4A30}" srcOrd="4" destOrd="0" presId="urn:microsoft.com/office/officeart/2005/8/layout/hList9"/>
    <dgm:cxn modelId="{B948BBFF-9629-48CA-BFB6-7C4D965188BE}" type="presParOf" srcId="{C66CFDCD-92DF-4C8A-9906-1E41704D65AB}" destId="{3476FAF5-B5CC-4A02-99BC-3C63D8252278}" srcOrd="5" destOrd="0" presId="urn:microsoft.com/office/officeart/2005/8/layout/hList9"/>
    <dgm:cxn modelId="{341E1963-1212-4489-AC43-2770CEAE344B}" type="presParOf" srcId="{C66CFDCD-92DF-4C8A-9906-1E41704D65AB}" destId="{82821B98-2924-46BD-97A8-CBCC8058534B}" srcOrd="6" destOrd="0" presId="urn:microsoft.com/office/officeart/2005/8/layout/hList9"/>
    <dgm:cxn modelId="{20C0EE7A-A440-4D27-9D15-B2963B4E12D5}" type="presParOf" srcId="{82821B98-2924-46BD-97A8-CBCC8058534B}" destId="{0E198551-483E-4E41-B82B-CCD3247E6303}" srcOrd="0" destOrd="0" presId="urn:microsoft.com/office/officeart/2005/8/layout/hList9"/>
    <dgm:cxn modelId="{1B909F43-E385-485E-8A66-42F061A0EAD6}" type="presParOf" srcId="{82821B98-2924-46BD-97A8-CBCC8058534B}" destId="{4087530D-D9FC-4F9D-AD99-7F876E55D86A}" srcOrd="1" destOrd="0" presId="urn:microsoft.com/office/officeart/2005/8/layout/hList9"/>
    <dgm:cxn modelId="{1F21AF3B-FC35-41F6-89DC-DCA19E2DD709}" type="presParOf" srcId="{4087530D-D9FC-4F9D-AD99-7F876E55D86A}" destId="{C133EB2D-62AC-4D1D-9515-B3A28BDA67F8}" srcOrd="0" destOrd="0" presId="urn:microsoft.com/office/officeart/2005/8/layout/hList9"/>
    <dgm:cxn modelId="{1AC01488-99F1-4808-BB71-972866D543DB}" type="presParOf" srcId="{4087530D-D9FC-4F9D-AD99-7F876E55D86A}" destId="{00120B8B-3D5E-493B-8409-E581376B671F}" srcOrd="1" destOrd="0" presId="urn:microsoft.com/office/officeart/2005/8/layout/hList9"/>
    <dgm:cxn modelId="{3DE0A0E2-1780-4881-9389-81BECC34C2D1}" type="presParOf" srcId="{82821B98-2924-46BD-97A8-CBCC8058534B}" destId="{9386345F-CF21-4760-B154-79F421AA6ED3}" srcOrd="2" destOrd="0" presId="urn:microsoft.com/office/officeart/2005/8/layout/hList9"/>
    <dgm:cxn modelId="{6B438075-40EB-4F3E-B1CA-BE5E12E9AE4C}" type="presParOf" srcId="{9386345F-CF21-4760-B154-79F421AA6ED3}" destId="{E1CB449E-36EB-4FFC-AC0D-C1640A3834A8}" srcOrd="0" destOrd="0" presId="urn:microsoft.com/office/officeart/2005/8/layout/hList9"/>
    <dgm:cxn modelId="{D451A8F5-07E5-4A1E-BA76-C9996A0FAA17}" type="presParOf" srcId="{9386345F-CF21-4760-B154-79F421AA6ED3}" destId="{1B5BAC2B-7214-4CA7-BA67-B83BE6E65D8A}" srcOrd="1" destOrd="0" presId="urn:microsoft.com/office/officeart/2005/8/layout/hList9"/>
    <dgm:cxn modelId="{814DF8A3-A247-4402-A1B5-C9B5B1ADFE98}" type="presParOf" srcId="{82821B98-2924-46BD-97A8-CBCC8058534B}" destId="{DC8ECC6D-6DAE-43C3-A977-B88916059AD7}" srcOrd="3" destOrd="0" presId="urn:microsoft.com/office/officeart/2005/8/layout/hList9"/>
    <dgm:cxn modelId="{90CEB513-D5F9-4D67-89C8-130894C7D814}" type="presParOf" srcId="{DC8ECC6D-6DAE-43C3-A977-B88916059AD7}" destId="{6A4DDD62-8D01-47F2-851B-7AC04526BD40}" srcOrd="0" destOrd="0" presId="urn:microsoft.com/office/officeart/2005/8/layout/hList9"/>
    <dgm:cxn modelId="{CF76B163-E74C-4FFC-8201-4943FE563989}" type="presParOf" srcId="{DC8ECC6D-6DAE-43C3-A977-B88916059AD7}" destId="{1E06FF8E-072D-4720-B9DA-00B8617AE0E4}" srcOrd="1" destOrd="0" presId="urn:microsoft.com/office/officeart/2005/8/layout/hList9"/>
    <dgm:cxn modelId="{11C079B1-9E90-48B6-9E21-F4E843F2E3C1}" type="presParOf" srcId="{C66CFDCD-92DF-4C8A-9906-1E41704D65AB}" destId="{B1A24480-04C1-45A7-9064-6EE6724B7E2A}" srcOrd="7" destOrd="0" presId="urn:microsoft.com/office/officeart/2005/8/layout/hList9"/>
    <dgm:cxn modelId="{7F3CA14F-F1EE-4A65-BB4B-0512D509AD8C}" type="presParOf" srcId="{C66CFDCD-92DF-4C8A-9906-1E41704D65AB}" destId="{D4960EFF-A742-45C6-9E37-86B6D6439B84}" srcOrd="8" destOrd="0" presId="urn:microsoft.com/office/officeart/2005/8/layout/hList9"/>
    <dgm:cxn modelId="{D8F3D5A0-79AC-461F-A19E-CD39AB3C9B93}" type="presParOf" srcId="{C66CFDCD-92DF-4C8A-9906-1E41704D65AB}" destId="{2F0EE255-2946-4972-A04A-2EB790DDC7C3}" srcOrd="9" destOrd="0" presId="urn:microsoft.com/office/officeart/2005/8/layout/hList9"/>
    <dgm:cxn modelId="{B59035DF-F905-45FB-B782-3AB19C6B4CE3}" type="presParOf" srcId="{C66CFDCD-92DF-4C8A-9906-1E41704D65AB}" destId="{3615D686-5A9B-411E-9647-FD60A8C90937}" srcOrd="10" destOrd="0" presId="urn:microsoft.com/office/officeart/2005/8/layout/hList9"/>
    <dgm:cxn modelId="{0AE2D98D-6A5D-4C16-8F56-7A51BEE51496}" type="presParOf" srcId="{C66CFDCD-92DF-4C8A-9906-1E41704D65AB}" destId="{641E9269-06B3-4AE1-B1A5-E41426EB165C}" srcOrd="11" destOrd="0" presId="urn:microsoft.com/office/officeart/2005/8/layout/hList9"/>
    <dgm:cxn modelId="{FBDA799C-748D-45C8-8A69-77D86C9CDAF1}" type="presParOf" srcId="{641E9269-06B3-4AE1-B1A5-E41426EB165C}" destId="{A702907C-774B-408A-A90D-ED938A971355}" srcOrd="0" destOrd="0" presId="urn:microsoft.com/office/officeart/2005/8/layout/hList9"/>
    <dgm:cxn modelId="{14B31EF5-9D07-45AC-BD9F-C5226DBAACE1}" type="presParOf" srcId="{641E9269-06B3-4AE1-B1A5-E41426EB165C}" destId="{6362035F-C291-4D5A-92F3-7FE1C8D98779}" srcOrd="1" destOrd="0" presId="urn:microsoft.com/office/officeart/2005/8/layout/hList9"/>
    <dgm:cxn modelId="{03CF4EC5-9702-4BAA-96F8-4BF66F47BC05}" type="presParOf" srcId="{6362035F-C291-4D5A-92F3-7FE1C8D98779}" destId="{B23550F5-5A8B-41BB-9389-DC0CE506514B}" srcOrd="0" destOrd="0" presId="urn:microsoft.com/office/officeart/2005/8/layout/hList9"/>
    <dgm:cxn modelId="{B3DD0024-177A-453E-B5C7-9673C8A933B0}" type="presParOf" srcId="{6362035F-C291-4D5A-92F3-7FE1C8D98779}" destId="{8789FC62-759A-4383-BE22-8F732F7DBA00}" srcOrd="1" destOrd="0" presId="urn:microsoft.com/office/officeart/2005/8/layout/hList9"/>
    <dgm:cxn modelId="{B5CB2259-BE44-43AD-B85C-6DD45DB302A9}" type="presParOf" srcId="{641E9269-06B3-4AE1-B1A5-E41426EB165C}" destId="{B5487A80-CB49-462A-B7F8-092EAA438C8A}" srcOrd="2" destOrd="0" presId="urn:microsoft.com/office/officeart/2005/8/layout/hList9"/>
    <dgm:cxn modelId="{EA9B6204-F0FB-4049-8A68-7DC391A0D2A2}" type="presParOf" srcId="{B5487A80-CB49-462A-B7F8-092EAA438C8A}" destId="{322C4D7A-CBC6-4B64-8F31-E1F04FA84AF9}" srcOrd="0" destOrd="0" presId="urn:microsoft.com/office/officeart/2005/8/layout/hList9"/>
    <dgm:cxn modelId="{1D8CDF3E-A163-4B58-B561-208365A9E6EE}" type="presParOf" srcId="{B5487A80-CB49-462A-B7F8-092EAA438C8A}" destId="{2DEF54B5-A10C-46A3-A004-76BD2B3BE0AF}" srcOrd="1" destOrd="0" presId="urn:microsoft.com/office/officeart/2005/8/layout/hList9"/>
    <dgm:cxn modelId="{0C028E5F-98E7-4D6A-9126-AEE36321F849}" type="presParOf" srcId="{C66CFDCD-92DF-4C8A-9906-1E41704D65AB}" destId="{F5D5C9A3-7F21-4C13-AAD8-F71E48C17E1A}" srcOrd="12" destOrd="0" presId="urn:microsoft.com/office/officeart/2005/8/layout/hList9"/>
    <dgm:cxn modelId="{55F09D9B-82D5-448C-AB85-1ADDF999C271}" type="presParOf" srcId="{C66CFDCD-92DF-4C8A-9906-1E41704D65AB}" destId="{D2485D33-FFD7-4D5C-B84F-0260B3C0DCBE}" srcOrd="13" destOrd="0" presId="urn:microsoft.com/office/officeart/2005/8/layout/hList9"/>
    <dgm:cxn modelId="{5930C209-1547-4E18-A2AE-4B5BC6C6FB9A}" type="presParOf" srcId="{C66CFDCD-92DF-4C8A-9906-1E41704D65AB}" destId="{729AA4BD-4E41-47D4-9144-CBCBE0E75BA0}" srcOrd="14" destOrd="0" presId="urn:microsoft.com/office/officeart/2005/8/layout/hList9"/>
    <dgm:cxn modelId="{EBD39609-844F-48E5-8B51-90095FCB1478}" type="presParOf" srcId="{C66CFDCD-92DF-4C8A-9906-1E41704D65AB}" destId="{060DD6C5-3EC6-491C-A73B-4FA0B32C02D5}" srcOrd="15" destOrd="0" presId="urn:microsoft.com/office/officeart/2005/8/layout/hList9"/>
    <dgm:cxn modelId="{AF2EA301-BDB3-4DDB-BA99-59CAD4489EF5}" type="presParOf" srcId="{C66CFDCD-92DF-4C8A-9906-1E41704D65AB}" destId="{082E99F7-73A2-4AEA-9015-B383AC2E88FC}" srcOrd="16" destOrd="0" presId="urn:microsoft.com/office/officeart/2005/8/layout/hList9"/>
    <dgm:cxn modelId="{8BAF95DD-7F65-4636-950F-E59CF040D0B4}" type="presParOf" srcId="{082E99F7-73A2-4AEA-9015-B383AC2E88FC}" destId="{70F68732-6B9A-4078-BF1F-57734067DE52}" srcOrd="0" destOrd="0" presId="urn:microsoft.com/office/officeart/2005/8/layout/hList9"/>
    <dgm:cxn modelId="{E39C56D8-813B-41EA-B6ED-46AA779FC61F}" type="presParOf" srcId="{082E99F7-73A2-4AEA-9015-B383AC2E88FC}" destId="{63D081BF-CC24-452A-BCA7-DF01C2A34781}" srcOrd="1" destOrd="0" presId="urn:microsoft.com/office/officeart/2005/8/layout/hList9"/>
    <dgm:cxn modelId="{9AD54A61-97B1-4E93-9DF8-D6568DB49A67}" type="presParOf" srcId="{63D081BF-CC24-452A-BCA7-DF01C2A34781}" destId="{4025BFE8-060E-4643-8D5E-6F2DC4B5F2DD}" srcOrd="0" destOrd="0" presId="urn:microsoft.com/office/officeart/2005/8/layout/hList9"/>
    <dgm:cxn modelId="{FB1263E4-B07E-4801-A488-1E3B154B1B99}" type="presParOf" srcId="{63D081BF-CC24-452A-BCA7-DF01C2A34781}" destId="{953E4BA0-18E2-44E1-96ED-1EF1583602C5}" srcOrd="1" destOrd="0" presId="urn:microsoft.com/office/officeart/2005/8/layout/hList9"/>
    <dgm:cxn modelId="{C476F948-1D7E-4A12-B4A2-4897982DC8D6}" type="presParOf" srcId="{082E99F7-73A2-4AEA-9015-B383AC2E88FC}" destId="{60201C81-2210-4524-B3FA-D26678F4ACC6}" srcOrd="2" destOrd="0" presId="urn:microsoft.com/office/officeart/2005/8/layout/hList9"/>
    <dgm:cxn modelId="{D1171496-6E69-4917-A0EA-90059B4CE069}" type="presParOf" srcId="{60201C81-2210-4524-B3FA-D26678F4ACC6}" destId="{B36AE919-EDB6-4A83-9747-ACF8AEA80B4D}" srcOrd="0" destOrd="0" presId="urn:microsoft.com/office/officeart/2005/8/layout/hList9"/>
    <dgm:cxn modelId="{4B77976B-2D89-49C7-82D6-5F76B1B9BBBB}" type="presParOf" srcId="{60201C81-2210-4524-B3FA-D26678F4ACC6}" destId="{10DDABD8-BC0F-4EF0-80DD-61CEA431D5A0}" srcOrd="1" destOrd="0" presId="urn:microsoft.com/office/officeart/2005/8/layout/hList9"/>
    <dgm:cxn modelId="{5D0B083E-6374-460F-8A19-C4FAB26B8E64}" type="presParOf" srcId="{C66CFDCD-92DF-4C8A-9906-1E41704D65AB}" destId="{C9B241DB-4BC3-4BB3-8611-BA50836654AA}" srcOrd="17" destOrd="0" presId="urn:microsoft.com/office/officeart/2005/8/layout/hList9"/>
    <dgm:cxn modelId="{D1F2CD86-51AC-4332-BA58-A2BAC9B5E098}" type="presParOf" srcId="{C66CFDCD-92DF-4C8A-9906-1E41704D65AB}" destId="{6F57F00C-87FD-4BDA-ADC0-63049F347428}"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CA"/>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08BD84FB-7A35-46CE-A8C4-4167181694A7}" type="datetimeFigureOut">
              <a:rPr lang="en-CA" smtClean="0"/>
              <a:t>13/05/2019</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CA"/>
          </a:p>
        </p:txBody>
      </p:sp>
      <p:sp>
        <p:nvSpPr>
          <p:cNvPr id="5" name="Notes Placeholder 4"/>
          <p:cNvSpPr>
            <a:spLocks noGrp="1"/>
          </p:cNvSpPr>
          <p:nvPr>
            <p:ph type="body" sz="quarter" idx="3"/>
          </p:nvPr>
        </p:nvSpPr>
        <p:spPr>
          <a:xfrm>
            <a:off x="702310" y="4480004"/>
            <a:ext cx="5618480" cy="4362025"/>
          </a:xfrm>
          <a:prstGeom prst="rect">
            <a:avLst/>
          </a:prstGeom>
        </p:spPr>
        <p:txBody>
          <a:bodyPr vert="horz" lIns="93317" tIns="46659" rIns="93317" bIns="4665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2C9F3475-6D8F-438B-94DD-A71DCDB45BD9}" type="slidenum">
              <a:rPr lang="en-CA" smtClean="0"/>
              <a:t>‹#›</a:t>
            </a:fld>
            <a:endParaRPr lang="en-CA"/>
          </a:p>
        </p:txBody>
      </p:sp>
    </p:spTree>
    <p:extLst>
      <p:ext uri="{BB962C8B-B14F-4D97-AF65-F5344CB8AC3E}">
        <p14:creationId xmlns:p14="http://schemas.microsoft.com/office/powerpoint/2010/main" val="461468179"/>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SAIT is a polytechnic/technical institute located in Calgary, Alberta.</a:t>
            </a:r>
          </a:p>
          <a:p>
            <a:r>
              <a:rPr lang="en-US" sz="1200" dirty="0"/>
              <a:t>We offer certificate, diploma, applied degree, and degree programs in the broad areas of business, culinary, health, technology, engineering sciences, transportation, manufacturing and automation. </a:t>
            </a:r>
          </a:p>
          <a:p>
            <a:r>
              <a:rPr lang="en-US" sz="1200" dirty="0"/>
              <a:t>We’re venturing into graduate certificates (post-diploma and post-degree) and growing our non-credit certificate offerings.</a:t>
            </a:r>
          </a:p>
          <a:p>
            <a:r>
              <a:rPr lang="en-US" sz="1200" dirty="0"/>
              <a:t>We have approximately 16,000 daytime students and around 60,000 if you include continuing education/distance students.</a:t>
            </a:r>
          </a:p>
          <a:p>
            <a:endParaRPr lang="en-CA" dirty="0"/>
          </a:p>
        </p:txBody>
      </p:sp>
      <p:sp>
        <p:nvSpPr>
          <p:cNvPr id="4" name="Slide Number Placeholder 3"/>
          <p:cNvSpPr>
            <a:spLocks noGrp="1"/>
          </p:cNvSpPr>
          <p:nvPr>
            <p:ph type="sldNum" sz="quarter" idx="10"/>
          </p:nvPr>
        </p:nvSpPr>
        <p:spPr/>
        <p:txBody>
          <a:bodyPr/>
          <a:lstStyle/>
          <a:p>
            <a:fld id="{2C9F3475-6D8F-438B-94DD-A71DCDB45BD9}" type="slidenum">
              <a:rPr lang="en-CA" smtClean="0"/>
              <a:t>1</a:t>
            </a:fld>
            <a:endParaRPr lang="en-CA"/>
          </a:p>
        </p:txBody>
      </p:sp>
    </p:spTree>
    <p:extLst>
      <p:ext uri="{BB962C8B-B14F-4D97-AF65-F5344CB8AC3E}">
        <p14:creationId xmlns:p14="http://schemas.microsoft.com/office/powerpoint/2010/main" val="2355370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Activities</a:t>
            </a:r>
            <a:r>
              <a:rPr lang="en-US" baseline="0" dirty="0" smtClean="0"/>
              <a:t> included: OER Petting Zoo (see a real live print OER!)</a:t>
            </a:r>
          </a:p>
          <a:p>
            <a:r>
              <a:rPr lang="en-US" baseline="0" dirty="0" smtClean="0"/>
              <a:t>Buttons for students who signed petition</a:t>
            </a:r>
          </a:p>
          <a:p>
            <a:r>
              <a:rPr lang="en-US" baseline="0" dirty="0" smtClean="0"/>
              <a:t>Food (cookies, snacks, coffee break info sessions)</a:t>
            </a:r>
          </a:p>
          <a:p>
            <a:r>
              <a:rPr lang="en-US" baseline="0" dirty="0" smtClean="0"/>
              <a:t>Open Education Week celebrations</a:t>
            </a:r>
          </a:p>
          <a:p>
            <a:r>
              <a:rPr lang="en-US" baseline="0" dirty="0" smtClean="0"/>
              <a:t>Open Access Week celebrations</a:t>
            </a:r>
          </a:p>
          <a:p>
            <a:endParaRPr lang="en-US" baseline="0" dirty="0" smtClean="0"/>
          </a:p>
          <a:p>
            <a:endParaRPr lang="en-US" dirty="0"/>
          </a:p>
        </p:txBody>
      </p:sp>
      <p:sp>
        <p:nvSpPr>
          <p:cNvPr id="4" name="Slide Number Placeholder 3"/>
          <p:cNvSpPr>
            <a:spLocks noGrp="1"/>
          </p:cNvSpPr>
          <p:nvPr>
            <p:ph type="sldNum" sz="quarter" idx="5"/>
          </p:nvPr>
        </p:nvSpPr>
        <p:spPr/>
        <p:txBody>
          <a:bodyPr/>
          <a:lstStyle/>
          <a:p>
            <a:fld id="{2C9F3475-6D8F-438B-94DD-A71DCDB45BD9}" type="slidenum">
              <a:rPr lang="en-CA" smtClean="0"/>
              <a:t>10</a:t>
            </a:fld>
            <a:endParaRPr lang="en-CA"/>
          </a:p>
        </p:txBody>
      </p:sp>
    </p:spTree>
    <p:extLst>
      <p:ext uri="{BB962C8B-B14F-4D97-AF65-F5344CB8AC3E}">
        <p14:creationId xmlns:p14="http://schemas.microsoft.com/office/powerpoint/2010/main" val="292467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9F3475-6D8F-438B-94DD-A71DCDB45BD9}" type="slidenum">
              <a:rPr lang="en-CA" smtClean="0"/>
              <a:t>11</a:t>
            </a:fld>
            <a:endParaRPr lang="en-CA"/>
          </a:p>
        </p:txBody>
      </p:sp>
    </p:spTree>
    <p:extLst>
      <p:ext uri="{BB962C8B-B14F-4D97-AF65-F5344CB8AC3E}">
        <p14:creationId xmlns:p14="http://schemas.microsoft.com/office/powerpoint/2010/main" val="3034212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u="sng" dirty="0" smtClean="0"/>
              <a:t>Example of Collaboration</a:t>
            </a:r>
          </a:p>
          <a:p>
            <a:pPr rtl="0"/>
            <a:r>
              <a:rPr lang="en-US" b="1" dirty="0" smtClean="0"/>
              <a:t>University </a:t>
            </a:r>
            <a:r>
              <a:rPr lang="en-US" b="1" dirty="0"/>
              <a:t>of Alberta -</a:t>
            </a:r>
            <a:r>
              <a:rPr lang="en-US" dirty="0"/>
              <a:t> Michelle Brailey, brailey@ualberta.ca</a:t>
            </a:r>
            <a:endParaRPr lang="en-US" dirty="0" smtClean="0">
              <a:effectLst/>
            </a:endParaRPr>
          </a:p>
          <a:p>
            <a:pPr rtl="0"/>
            <a:r>
              <a:rPr lang="en-US" b="1" dirty="0" err="1"/>
              <a:t>Macewan</a:t>
            </a:r>
            <a:r>
              <a:rPr lang="en-US" b="1" dirty="0"/>
              <a:t> University -</a:t>
            </a:r>
            <a:r>
              <a:rPr lang="en-US" dirty="0"/>
              <a:t> Robyn Hall, hallr27@macewan.ca </a:t>
            </a:r>
            <a:endParaRPr lang="en-US" dirty="0" smtClean="0">
              <a:effectLst/>
            </a:endParaRPr>
          </a:p>
          <a:p>
            <a:pPr rtl="0"/>
            <a:r>
              <a:rPr lang="en-US" b="1" dirty="0"/>
              <a:t>Mount Royal University - </a:t>
            </a:r>
            <a:r>
              <a:rPr lang="en-US" dirty="0"/>
              <a:t>Cari Merkley, cmerkley@mtroyal.ca</a:t>
            </a:r>
            <a:endParaRPr lang="en-US" dirty="0" smtClean="0">
              <a:effectLst/>
            </a:endParaRPr>
          </a:p>
          <a:p>
            <a:pPr rtl="0"/>
            <a:r>
              <a:rPr lang="en-US" b="1" dirty="0"/>
              <a:t>SAIT Polytechnic - </a:t>
            </a:r>
            <a:r>
              <a:rPr lang="en-US" dirty="0"/>
              <a:t>Jessica Norman, jessica.norman@sait.ca </a:t>
            </a:r>
            <a:endParaRPr lang="en-US" dirty="0" smtClean="0">
              <a:effectLst/>
            </a:endParaRPr>
          </a:p>
          <a:p>
            <a:pPr rtl="0"/>
            <a:r>
              <a:rPr lang="en-US" b="1" dirty="0"/>
              <a:t>University of Calgary - </a:t>
            </a:r>
            <a:r>
              <a:rPr lang="en-US" dirty="0"/>
              <a:t>Christie </a:t>
            </a:r>
            <a:r>
              <a:rPr lang="en-US" dirty="0" err="1"/>
              <a:t>Hurrell</a:t>
            </a:r>
            <a:r>
              <a:rPr lang="en-US" dirty="0"/>
              <a:t>, achurrel@ucalgary.ca</a:t>
            </a:r>
            <a:endParaRPr lang="en-US" dirty="0" smtClean="0">
              <a:effectLst/>
            </a:endParaRPr>
          </a:p>
          <a:p>
            <a:r>
              <a:rPr lang="en-US" b="1" dirty="0"/>
              <a:t>University of Lethbridge - </a:t>
            </a:r>
            <a:r>
              <a:rPr lang="en-US" dirty="0" err="1"/>
              <a:t>Joerdis</a:t>
            </a:r>
            <a:r>
              <a:rPr lang="en-US" dirty="0"/>
              <a:t> </a:t>
            </a:r>
            <a:r>
              <a:rPr lang="en-US" dirty="0" err="1"/>
              <a:t>Weilandt</a:t>
            </a:r>
            <a:r>
              <a:rPr lang="en-US" dirty="0"/>
              <a:t>, joerdis.weilandt@uleth.ca</a:t>
            </a:r>
          </a:p>
          <a:p>
            <a:endParaRPr lang="en-US" dirty="0"/>
          </a:p>
          <a:p>
            <a:r>
              <a:rPr lang="en-US" dirty="0"/>
              <a:t>___________________________________________________________________________________</a:t>
            </a:r>
          </a:p>
          <a:p>
            <a:r>
              <a:rPr lang="en-US" dirty="0"/>
              <a:t>Also:</a:t>
            </a:r>
          </a:p>
          <a:p>
            <a:r>
              <a:rPr lang="en-US" dirty="0"/>
              <a:t>Robert Lawson, OER Alberta </a:t>
            </a:r>
            <a:r>
              <a:rPr lang="en-US" dirty="0" err="1"/>
              <a:t>CoP</a:t>
            </a:r>
            <a:r>
              <a:rPr lang="en-US" dirty="0"/>
              <a:t> Summit June 21</a:t>
            </a:r>
            <a:r>
              <a:rPr lang="en-US" baseline="30000" dirty="0"/>
              <a:t>st</a:t>
            </a:r>
            <a:r>
              <a:rPr lang="en-US" dirty="0"/>
              <a:t>, </a:t>
            </a:r>
            <a:r>
              <a:rPr lang="en-US" dirty="0" err="1"/>
              <a:t>NorQuest</a:t>
            </a:r>
            <a:r>
              <a:rPr lang="en-US" dirty="0"/>
              <a:t>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0" u="sng" dirty="0" smtClean="0"/>
              <a:t>Alberta </a:t>
            </a:r>
            <a:r>
              <a:rPr lang="en-CA" b="0" u="sng" dirty="0" err="1" smtClean="0"/>
              <a:t>CoP</a:t>
            </a:r>
            <a:r>
              <a:rPr lang="en-CA" b="0" u="sng"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dirty="0" smtClean="0"/>
              <a:t>Contact: Krysta McNutt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dirty="0" smtClean="0"/>
              <a:t>General info: albertaoer@googlegroups.com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dirty="0" smtClean="0"/>
              <a:t>Encourage non-library folk to join (faculty, Centre for Teaching and Learning, Education Technology, Instructional Designers, etc.) </a:t>
            </a:r>
            <a:endParaRPr lang="en-CA" b="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9F3475-6D8F-438B-94DD-A71DCDB45BD9}" type="slidenum">
              <a:rPr lang="en-CA" smtClean="0"/>
              <a:t>12</a:t>
            </a:fld>
            <a:endParaRPr lang="en-CA"/>
          </a:p>
        </p:txBody>
      </p:sp>
    </p:spTree>
    <p:extLst>
      <p:ext uri="{BB962C8B-B14F-4D97-AF65-F5344CB8AC3E}">
        <p14:creationId xmlns:p14="http://schemas.microsoft.com/office/powerpoint/2010/main" val="3892321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13A15C-2562-445D-9B84-3FEDEC1908F0}" type="slidenum">
              <a:rPr lang="en-US" smtClean="0"/>
              <a:t>14</a:t>
            </a:fld>
            <a:endParaRPr lang="en-US"/>
          </a:p>
        </p:txBody>
      </p:sp>
    </p:spTree>
    <p:extLst>
      <p:ext uri="{BB962C8B-B14F-4D97-AF65-F5344CB8AC3E}">
        <p14:creationId xmlns:p14="http://schemas.microsoft.com/office/powerpoint/2010/main" val="2336214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13A15C-2562-445D-9B84-3FEDEC1908F0}" type="slidenum">
              <a:rPr lang="en-US" smtClean="0"/>
              <a:t>15</a:t>
            </a:fld>
            <a:endParaRPr lang="en-US"/>
          </a:p>
        </p:txBody>
      </p:sp>
    </p:spTree>
    <p:extLst>
      <p:ext uri="{BB962C8B-B14F-4D97-AF65-F5344CB8AC3E}">
        <p14:creationId xmlns:p14="http://schemas.microsoft.com/office/powerpoint/2010/main" val="1340946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13A15C-2562-445D-9B84-3FEDEC1908F0}" type="slidenum">
              <a:rPr lang="en-US" smtClean="0"/>
              <a:t>16</a:t>
            </a:fld>
            <a:endParaRPr lang="en-US"/>
          </a:p>
        </p:txBody>
      </p:sp>
    </p:spTree>
    <p:extLst>
      <p:ext uri="{BB962C8B-B14F-4D97-AF65-F5344CB8AC3E}">
        <p14:creationId xmlns:p14="http://schemas.microsoft.com/office/powerpoint/2010/main" val="417032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13A15C-2562-445D-9B84-3FEDEC1908F0}" type="slidenum">
              <a:rPr lang="en-US" smtClean="0"/>
              <a:t>17</a:t>
            </a:fld>
            <a:endParaRPr lang="en-US"/>
          </a:p>
        </p:txBody>
      </p:sp>
    </p:spTree>
    <p:extLst>
      <p:ext uri="{BB962C8B-B14F-4D97-AF65-F5344CB8AC3E}">
        <p14:creationId xmlns:p14="http://schemas.microsoft.com/office/powerpoint/2010/main" val="171026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CA" dirty="0"/>
              <a:t>2015-16: ABOER grants     2017: </a:t>
            </a:r>
            <a:r>
              <a:rPr lang="en-US" sz="1200" i="1" dirty="0"/>
              <a:t>Ed Plan:  Effective Teaching Methods,  “</a:t>
            </a:r>
            <a:r>
              <a:rPr lang="en-US" sz="1200" i="1" u="sng" dirty="0"/>
              <a:t>Supports faculty in adopting, adapting, and creating open education resources </a:t>
            </a:r>
            <a:r>
              <a:rPr lang="en-US" sz="1200" i="1" dirty="0"/>
              <a:t>that increase access to relevant, flexible learning content.” page 17</a:t>
            </a:r>
          </a:p>
          <a:p>
            <a:r>
              <a:rPr lang="en-US" sz="1200" dirty="0"/>
              <a:t>---------------------------------------------------------------------------------</a:t>
            </a:r>
          </a:p>
          <a:p>
            <a:pPr defTabSz="952395">
              <a:defRPr/>
            </a:pPr>
            <a:r>
              <a:rPr lang="en-US" sz="1200" dirty="0"/>
              <a:t>The survey found most students had not heard of OERs or confused the materials with any content found on the internet.  Even though they were not clear about exact examples of OERs, almost all of the respondents thought the concept was beneficial to their learning and that OERs could help alleviate concerns about textbook costs. </a:t>
            </a:r>
          </a:p>
          <a:p>
            <a:pPr marL="192463" marR="231485" indent="-179235" defTabSz="952395">
              <a:buClr>
                <a:srgbClr val="212121"/>
              </a:buClr>
              <a:buFont typeface="Wingdings"/>
              <a:buChar char=""/>
              <a:tabLst>
                <a:tab pos="193125" algn="l"/>
              </a:tabLst>
              <a:defRPr/>
            </a:pPr>
            <a:r>
              <a:rPr lang="en-US" sz="1200" b="1" spc="-5" dirty="0">
                <a:cs typeface="Verdana"/>
              </a:rPr>
              <a:t>Alm</a:t>
            </a:r>
            <a:r>
              <a:rPr lang="en-US" sz="1200" b="1" dirty="0">
                <a:cs typeface="Verdana"/>
              </a:rPr>
              <a:t>ost a</a:t>
            </a:r>
            <a:r>
              <a:rPr lang="en-US" sz="1200" b="1" spc="-10" dirty="0">
                <a:cs typeface="Verdana"/>
              </a:rPr>
              <a:t>l</a:t>
            </a:r>
            <a:r>
              <a:rPr lang="en-US" sz="1200" b="1" dirty="0">
                <a:cs typeface="Verdana"/>
              </a:rPr>
              <a:t>l s</a:t>
            </a:r>
            <a:r>
              <a:rPr lang="en-US" sz="1200" b="1" spc="-10" dirty="0">
                <a:cs typeface="Verdana"/>
              </a:rPr>
              <a:t>t</a:t>
            </a:r>
            <a:r>
              <a:rPr lang="en-US" sz="1200" b="1" spc="-5" dirty="0">
                <a:cs typeface="Verdana"/>
              </a:rPr>
              <a:t>ud</a:t>
            </a:r>
            <a:r>
              <a:rPr lang="en-US" sz="1200" b="1" dirty="0">
                <a:cs typeface="Verdana"/>
              </a:rPr>
              <a:t>e</a:t>
            </a:r>
            <a:r>
              <a:rPr lang="en-US" sz="1200" b="1" spc="-5" dirty="0">
                <a:cs typeface="Verdana"/>
              </a:rPr>
              <a:t>nt</a:t>
            </a:r>
            <a:r>
              <a:rPr lang="en-US" sz="1200" b="1" dirty="0">
                <a:cs typeface="Verdana"/>
              </a:rPr>
              <a:t>s</a:t>
            </a:r>
            <a:r>
              <a:rPr lang="en-US" sz="1200" b="1" spc="32" dirty="0">
                <a:cs typeface="Verdana"/>
              </a:rPr>
              <a:t> </a:t>
            </a:r>
            <a:r>
              <a:rPr lang="en-US" sz="1200" b="1" spc="-5" dirty="0">
                <a:cs typeface="Verdana"/>
              </a:rPr>
              <a:t>(</a:t>
            </a:r>
            <a:r>
              <a:rPr lang="en-US" sz="1200" b="1" dirty="0">
                <a:cs typeface="Verdana"/>
              </a:rPr>
              <a:t>90%)</a:t>
            </a:r>
            <a:r>
              <a:rPr lang="en-US" sz="1200" b="1" spc="-5" dirty="0">
                <a:cs typeface="Verdana"/>
              </a:rPr>
              <a:t> </a:t>
            </a:r>
            <a:r>
              <a:rPr lang="en-US" sz="1200" b="1" dirty="0">
                <a:cs typeface="Verdana"/>
              </a:rPr>
              <a:t>re</a:t>
            </a:r>
            <a:r>
              <a:rPr lang="en-US" sz="1200" b="1" spc="-5" dirty="0">
                <a:cs typeface="Verdana"/>
              </a:rPr>
              <a:t>p</a:t>
            </a:r>
            <a:r>
              <a:rPr lang="en-US" sz="1200" b="1" dirty="0">
                <a:cs typeface="Verdana"/>
              </a:rPr>
              <a:t>orted </a:t>
            </a:r>
            <a:r>
              <a:rPr lang="en-US" sz="1200" b="1" spc="-10" dirty="0">
                <a:cs typeface="Verdana"/>
              </a:rPr>
              <a:t>t</a:t>
            </a:r>
            <a:r>
              <a:rPr lang="en-US" sz="1200" b="1" dirty="0">
                <a:cs typeface="Verdana"/>
              </a:rPr>
              <a:t>ex</a:t>
            </a:r>
            <a:r>
              <a:rPr lang="en-US" sz="1200" b="1" spc="-10" dirty="0">
                <a:cs typeface="Verdana"/>
              </a:rPr>
              <a:t>t</a:t>
            </a:r>
            <a:r>
              <a:rPr lang="en-US" sz="1200" b="1" spc="-5" dirty="0">
                <a:cs typeface="Verdana"/>
              </a:rPr>
              <a:t>b</a:t>
            </a:r>
            <a:r>
              <a:rPr lang="en-US" sz="1200" b="1" dirty="0">
                <a:cs typeface="Verdana"/>
              </a:rPr>
              <a:t>ook</a:t>
            </a:r>
            <a:r>
              <a:rPr lang="en-US" sz="1200" b="1" spc="5" dirty="0">
                <a:cs typeface="Verdana"/>
              </a:rPr>
              <a:t> </a:t>
            </a:r>
            <a:r>
              <a:rPr lang="en-US" sz="1200" b="1" dirty="0">
                <a:cs typeface="Verdana"/>
              </a:rPr>
              <a:t>cos</a:t>
            </a:r>
            <a:r>
              <a:rPr lang="en-US" sz="1200" b="1" spc="-5" dirty="0">
                <a:cs typeface="Verdana"/>
              </a:rPr>
              <a:t>t</a:t>
            </a:r>
            <a:r>
              <a:rPr lang="en-US" sz="1200" b="1" dirty="0">
                <a:cs typeface="Verdana"/>
              </a:rPr>
              <a:t>s</a:t>
            </a:r>
            <a:r>
              <a:rPr lang="en-US" sz="1200" b="1" spc="5" dirty="0">
                <a:cs typeface="Verdana"/>
              </a:rPr>
              <a:t> </a:t>
            </a:r>
            <a:r>
              <a:rPr lang="en-US" sz="1200" b="1" dirty="0">
                <a:cs typeface="Verdana"/>
              </a:rPr>
              <a:t>as</a:t>
            </a:r>
            <a:r>
              <a:rPr lang="en-US" sz="1200" b="1" spc="5" dirty="0">
                <a:cs typeface="Verdana"/>
              </a:rPr>
              <a:t> </a:t>
            </a:r>
            <a:r>
              <a:rPr lang="en-US" sz="1200" b="1" spc="-5" dirty="0">
                <a:cs typeface="Verdana"/>
              </a:rPr>
              <a:t>b</a:t>
            </a:r>
            <a:r>
              <a:rPr lang="en-US" sz="1200" b="1" dirty="0">
                <a:cs typeface="Verdana"/>
              </a:rPr>
              <a:t>e</a:t>
            </a:r>
            <a:r>
              <a:rPr lang="en-US" sz="1200" b="1" spc="-5" dirty="0">
                <a:cs typeface="Verdana"/>
              </a:rPr>
              <a:t>in</a:t>
            </a:r>
            <a:r>
              <a:rPr lang="en-US" sz="1200" b="1" dirty="0">
                <a:cs typeface="Verdana"/>
              </a:rPr>
              <a:t>g ‘</a:t>
            </a:r>
            <a:r>
              <a:rPr lang="en-US" sz="1200" b="1" spc="-15" dirty="0">
                <a:cs typeface="Verdana"/>
              </a:rPr>
              <a:t>v</a:t>
            </a:r>
            <a:r>
              <a:rPr lang="en-US" sz="1200" b="1" dirty="0">
                <a:cs typeface="Verdana"/>
              </a:rPr>
              <a:t>ery </a:t>
            </a:r>
            <a:r>
              <a:rPr lang="en-US" sz="1200" b="1" spc="-5" dirty="0">
                <a:cs typeface="Verdana"/>
              </a:rPr>
              <a:t>mu</a:t>
            </a:r>
            <a:r>
              <a:rPr lang="en-US" sz="1200" b="1" dirty="0">
                <a:cs typeface="Verdana"/>
              </a:rPr>
              <a:t>c</a:t>
            </a:r>
            <a:r>
              <a:rPr lang="en-US" sz="1200" b="1" spc="-5" dirty="0">
                <a:cs typeface="Verdana"/>
              </a:rPr>
              <a:t>h</a:t>
            </a:r>
            <a:r>
              <a:rPr lang="en-US" sz="1200" b="1" dirty="0">
                <a:cs typeface="Verdana"/>
              </a:rPr>
              <a:t>’</a:t>
            </a:r>
            <a:r>
              <a:rPr lang="en-US" sz="1200" b="1" spc="20" dirty="0">
                <a:cs typeface="Verdana"/>
              </a:rPr>
              <a:t> </a:t>
            </a:r>
            <a:r>
              <a:rPr lang="en-US" sz="1200" b="1" dirty="0">
                <a:cs typeface="Verdana"/>
              </a:rPr>
              <a:t>or ‘so</a:t>
            </a:r>
            <a:r>
              <a:rPr lang="en-US" sz="1200" b="1" spc="-5" dirty="0">
                <a:cs typeface="Verdana"/>
              </a:rPr>
              <a:t>m</a:t>
            </a:r>
            <a:r>
              <a:rPr lang="en-US" sz="1200" b="1" dirty="0">
                <a:cs typeface="Verdana"/>
              </a:rPr>
              <a:t>ewhat’</a:t>
            </a:r>
            <a:r>
              <a:rPr lang="en-US" sz="1200" b="1" spc="5" dirty="0">
                <a:cs typeface="Verdana"/>
              </a:rPr>
              <a:t> </a:t>
            </a:r>
            <a:r>
              <a:rPr lang="en-US" sz="1200" b="1" dirty="0">
                <a:cs typeface="Verdana"/>
              </a:rPr>
              <a:t>a </a:t>
            </a:r>
            <a:r>
              <a:rPr lang="en-US" sz="1200" b="1" spc="-10" dirty="0">
                <a:cs typeface="Verdana"/>
              </a:rPr>
              <a:t>conce</a:t>
            </a:r>
            <a:r>
              <a:rPr lang="en-US" sz="1200" b="1" spc="-5" dirty="0">
                <a:cs typeface="Verdana"/>
              </a:rPr>
              <a:t>r</a:t>
            </a:r>
            <a:r>
              <a:rPr lang="en-US" sz="1200" b="1" spc="-15" dirty="0">
                <a:cs typeface="Verdana"/>
              </a:rPr>
              <a:t>n</a:t>
            </a:r>
            <a:r>
              <a:rPr lang="en-US" sz="1200" b="1" spc="-5" dirty="0">
                <a:cs typeface="Verdana"/>
              </a:rPr>
              <a:t>. </a:t>
            </a:r>
          </a:p>
          <a:p>
            <a:pPr marL="192463" marR="231485" indent="-179235" defTabSz="952395">
              <a:buClr>
                <a:srgbClr val="212121"/>
              </a:buClr>
              <a:buFont typeface="Wingdings"/>
              <a:buChar char=""/>
              <a:tabLst>
                <a:tab pos="193125" algn="l"/>
              </a:tabLst>
              <a:defRPr/>
            </a:pPr>
            <a:r>
              <a:rPr lang="en-US" sz="1200" b="1" dirty="0">
                <a:cs typeface="Verdana"/>
              </a:rPr>
              <a:t>If </a:t>
            </a:r>
            <a:r>
              <a:rPr lang="en-US" sz="1200" b="1" spc="-5" dirty="0">
                <a:cs typeface="Verdana"/>
              </a:rPr>
              <a:t>gi</a:t>
            </a:r>
            <a:r>
              <a:rPr lang="en-US" sz="1200" b="1" spc="-15" dirty="0">
                <a:cs typeface="Verdana"/>
              </a:rPr>
              <a:t>v</a:t>
            </a:r>
            <a:r>
              <a:rPr lang="en-US" sz="1200" b="1" dirty="0">
                <a:cs typeface="Verdana"/>
              </a:rPr>
              <a:t>en a</a:t>
            </a:r>
            <a:r>
              <a:rPr lang="en-US" sz="1200" b="1" spc="5" dirty="0">
                <a:cs typeface="Verdana"/>
              </a:rPr>
              <a:t> </a:t>
            </a:r>
            <a:r>
              <a:rPr lang="en-US" sz="1200" b="1" dirty="0">
                <a:cs typeface="Verdana"/>
              </a:rPr>
              <a:t>c</a:t>
            </a:r>
            <a:r>
              <a:rPr lang="en-US" sz="1200" b="1" spc="-5" dirty="0">
                <a:cs typeface="Verdana"/>
              </a:rPr>
              <a:t>h</a:t>
            </a:r>
            <a:r>
              <a:rPr lang="en-US" sz="1200" b="1" dirty="0">
                <a:cs typeface="Verdana"/>
              </a:rPr>
              <a:t>o</a:t>
            </a:r>
            <a:r>
              <a:rPr lang="en-US" sz="1200" b="1" spc="-5" dirty="0">
                <a:cs typeface="Verdana"/>
              </a:rPr>
              <a:t>i</a:t>
            </a:r>
            <a:r>
              <a:rPr lang="en-US" sz="1200" b="1" dirty="0">
                <a:cs typeface="Verdana"/>
              </a:rPr>
              <a:t>ce,</a:t>
            </a:r>
            <a:r>
              <a:rPr lang="en-US" sz="1200" b="1" spc="-5" dirty="0">
                <a:cs typeface="Verdana"/>
              </a:rPr>
              <a:t> </a:t>
            </a:r>
            <a:r>
              <a:rPr lang="en-US" sz="1200" b="1" dirty="0">
                <a:cs typeface="Verdana"/>
              </a:rPr>
              <a:t>63%</a:t>
            </a:r>
            <a:r>
              <a:rPr lang="en-US" sz="1200" b="1" spc="-15" dirty="0">
                <a:cs typeface="Verdana"/>
              </a:rPr>
              <a:t> </a:t>
            </a:r>
            <a:r>
              <a:rPr lang="en-US" sz="1200" b="1" dirty="0">
                <a:cs typeface="Verdana"/>
              </a:rPr>
              <a:t>of</a:t>
            </a:r>
            <a:r>
              <a:rPr lang="en-US" sz="1200" b="1" spc="-5" dirty="0">
                <a:cs typeface="Verdana"/>
              </a:rPr>
              <a:t> </a:t>
            </a:r>
            <a:r>
              <a:rPr lang="en-US" sz="1200" b="1" dirty="0">
                <a:cs typeface="Verdana"/>
              </a:rPr>
              <a:t>s</a:t>
            </a:r>
            <a:r>
              <a:rPr lang="en-US" sz="1200" b="1" spc="-10" dirty="0">
                <a:cs typeface="Verdana"/>
              </a:rPr>
              <a:t>t</a:t>
            </a:r>
            <a:r>
              <a:rPr lang="en-US" sz="1200" b="1" spc="-5" dirty="0">
                <a:cs typeface="Verdana"/>
              </a:rPr>
              <a:t>ud</a:t>
            </a:r>
            <a:r>
              <a:rPr lang="en-US" sz="1200" b="1" dirty="0">
                <a:cs typeface="Verdana"/>
              </a:rPr>
              <a:t>e</a:t>
            </a:r>
            <a:r>
              <a:rPr lang="en-US" sz="1200" b="1" spc="-5" dirty="0">
                <a:cs typeface="Verdana"/>
              </a:rPr>
              <a:t>nt</a:t>
            </a:r>
            <a:r>
              <a:rPr lang="en-US" sz="1200" b="1" dirty="0">
                <a:cs typeface="Verdana"/>
              </a:rPr>
              <a:t>s </a:t>
            </a:r>
            <a:r>
              <a:rPr lang="en-US" sz="1200" b="1" spc="-5" dirty="0">
                <a:cs typeface="Verdana"/>
              </a:rPr>
              <a:t>w</a:t>
            </a:r>
            <a:r>
              <a:rPr lang="en-US" sz="1200" b="1" dirty="0">
                <a:cs typeface="Verdana"/>
              </a:rPr>
              <a:t>o</a:t>
            </a:r>
            <a:r>
              <a:rPr lang="en-US" sz="1200" b="1" spc="-15" dirty="0">
                <a:cs typeface="Verdana"/>
              </a:rPr>
              <a:t>u</a:t>
            </a:r>
            <a:r>
              <a:rPr lang="en-US" sz="1200" b="1" spc="-10" dirty="0">
                <a:cs typeface="Verdana"/>
              </a:rPr>
              <a:t>l</a:t>
            </a:r>
            <a:r>
              <a:rPr lang="en-US" sz="1200" b="1" dirty="0">
                <a:cs typeface="Verdana"/>
              </a:rPr>
              <a:t>d </a:t>
            </a:r>
            <a:r>
              <a:rPr lang="en-US" sz="1200" b="1" spc="-10" dirty="0">
                <a:cs typeface="Verdana"/>
              </a:rPr>
              <a:t>c</a:t>
            </a:r>
            <a:r>
              <a:rPr lang="en-US" sz="1200" b="1" spc="-15" dirty="0">
                <a:cs typeface="Verdana"/>
              </a:rPr>
              <a:t>h</a:t>
            </a:r>
            <a:r>
              <a:rPr lang="en-US" sz="1200" b="1" spc="-10" dirty="0">
                <a:cs typeface="Verdana"/>
              </a:rPr>
              <a:t>oose</a:t>
            </a:r>
            <a:r>
              <a:rPr lang="en-US" sz="1200" b="1" dirty="0">
                <a:cs typeface="Verdana"/>
              </a:rPr>
              <a:t> </a:t>
            </a:r>
            <a:r>
              <a:rPr lang="en-US" sz="1200" b="1" spc="-10" dirty="0">
                <a:cs typeface="Verdana"/>
              </a:rPr>
              <a:t>an</a:t>
            </a:r>
            <a:r>
              <a:rPr lang="en-US" sz="1200" b="1" dirty="0">
                <a:cs typeface="Verdana"/>
              </a:rPr>
              <a:t> </a:t>
            </a:r>
            <a:r>
              <a:rPr lang="en-US" sz="1200" b="1" spc="-5" dirty="0">
                <a:cs typeface="Verdana"/>
              </a:rPr>
              <a:t>OE</a:t>
            </a:r>
            <a:r>
              <a:rPr lang="en-US" sz="1200" b="1" dirty="0">
                <a:cs typeface="Verdana"/>
              </a:rPr>
              <a:t>R</a:t>
            </a:r>
            <a:r>
              <a:rPr lang="en-US" sz="1200" b="1" spc="10" dirty="0">
                <a:cs typeface="Verdana"/>
              </a:rPr>
              <a:t> </a:t>
            </a:r>
            <a:r>
              <a:rPr lang="en-US" sz="1200" b="1" spc="-10" dirty="0">
                <a:cs typeface="Verdana"/>
              </a:rPr>
              <a:t>course</a:t>
            </a:r>
            <a:r>
              <a:rPr lang="en-US" sz="1200" b="1" spc="5" dirty="0">
                <a:cs typeface="Verdana"/>
              </a:rPr>
              <a:t> </a:t>
            </a:r>
            <a:r>
              <a:rPr lang="en-US" sz="1200" b="1" spc="-26" dirty="0">
                <a:cs typeface="Verdana"/>
              </a:rPr>
              <a:t>ov</a:t>
            </a:r>
            <a:r>
              <a:rPr lang="en-US" sz="1200" b="1" spc="-10" dirty="0">
                <a:cs typeface="Verdana"/>
              </a:rPr>
              <a:t>er</a:t>
            </a:r>
            <a:r>
              <a:rPr lang="en-US" sz="1200" b="1" spc="-15" dirty="0">
                <a:cs typeface="Verdana"/>
              </a:rPr>
              <a:t> </a:t>
            </a:r>
            <a:r>
              <a:rPr lang="en-US" sz="1200" b="1" spc="-10" dirty="0">
                <a:cs typeface="Verdana"/>
              </a:rPr>
              <a:t>a</a:t>
            </a:r>
            <a:r>
              <a:rPr lang="en-US" sz="1200" b="1" spc="5" dirty="0">
                <a:cs typeface="Verdana"/>
              </a:rPr>
              <a:t> </a:t>
            </a:r>
            <a:r>
              <a:rPr lang="en-US" sz="1200" b="1" spc="-5" dirty="0">
                <a:cs typeface="Verdana"/>
              </a:rPr>
              <a:t>t</a:t>
            </a:r>
            <a:r>
              <a:rPr lang="en-US" sz="1200" b="1" spc="-37" dirty="0">
                <a:cs typeface="Verdana"/>
              </a:rPr>
              <a:t>r</a:t>
            </a:r>
            <a:r>
              <a:rPr lang="en-US" sz="1200" b="1" spc="-10" dirty="0">
                <a:cs typeface="Verdana"/>
              </a:rPr>
              <a:t>a</a:t>
            </a:r>
            <a:r>
              <a:rPr lang="en-US" sz="1200" b="1" spc="-15" dirty="0">
                <a:cs typeface="Verdana"/>
              </a:rPr>
              <a:t>d</a:t>
            </a:r>
            <a:r>
              <a:rPr lang="en-US" sz="1200" b="1" spc="-10" dirty="0">
                <a:cs typeface="Verdana"/>
              </a:rPr>
              <a:t>i</a:t>
            </a:r>
            <a:r>
              <a:rPr lang="en-US" sz="1200" b="1" spc="-5" dirty="0">
                <a:cs typeface="Verdana"/>
              </a:rPr>
              <a:t>t</a:t>
            </a:r>
            <a:r>
              <a:rPr lang="en-US" sz="1200" b="1" spc="-10" dirty="0">
                <a:cs typeface="Verdana"/>
              </a:rPr>
              <a:t>io</a:t>
            </a:r>
            <a:r>
              <a:rPr lang="en-US" sz="1200" b="1" spc="-15" dirty="0">
                <a:cs typeface="Verdana"/>
              </a:rPr>
              <a:t>n</a:t>
            </a:r>
            <a:r>
              <a:rPr lang="en-US" sz="1200" b="1" dirty="0">
                <a:cs typeface="Verdana"/>
              </a:rPr>
              <a:t>al</a:t>
            </a:r>
            <a:r>
              <a:rPr lang="en-US" sz="1200" b="1" spc="26" dirty="0">
                <a:cs typeface="Verdana"/>
              </a:rPr>
              <a:t> </a:t>
            </a:r>
            <a:r>
              <a:rPr lang="en-US" sz="1200" b="1" spc="-10" dirty="0">
                <a:cs typeface="Verdana"/>
              </a:rPr>
              <a:t>o</a:t>
            </a:r>
            <a:r>
              <a:rPr lang="en-US" sz="1200" b="1" spc="-15" dirty="0">
                <a:cs typeface="Verdana"/>
              </a:rPr>
              <a:t>n</a:t>
            </a:r>
            <a:r>
              <a:rPr lang="en-US" sz="1200" b="1" spc="-10" dirty="0">
                <a:cs typeface="Verdana"/>
              </a:rPr>
              <a:t>e.</a:t>
            </a:r>
          </a:p>
          <a:p>
            <a:pPr marL="13228" marR="231485" defTabSz="952395">
              <a:buClr>
                <a:srgbClr val="212121"/>
              </a:buClr>
              <a:tabLst>
                <a:tab pos="193125" algn="l"/>
              </a:tabLst>
              <a:defRPr/>
            </a:pPr>
            <a:r>
              <a:rPr lang="en-US" sz="1200" b="1" spc="-10" dirty="0">
                <a:cs typeface="Verdana"/>
              </a:rPr>
              <a:t>_______________________________________________________________</a:t>
            </a:r>
          </a:p>
          <a:p>
            <a:r>
              <a:rPr lang="en-US" sz="1200" dirty="0"/>
              <a:t>From Business Analytics and Intelligence: Previous work in 2017 determined that only half of faculty were familiar with OERS but a large number (86%) wanted to learn more. Faculty are more critical as they will have to do the work to implement.</a:t>
            </a:r>
          </a:p>
          <a:p>
            <a:r>
              <a:rPr lang="en-US" sz="1200" dirty="0"/>
              <a:t>_____________________________________________________________</a:t>
            </a:r>
          </a:p>
          <a:p>
            <a:endParaRPr lang="en-US" sz="1200" dirty="0"/>
          </a:p>
          <a:p>
            <a:r>
              <a:rPr lang="en-US" sz="1200" dirty="0"/>
              <a:t>Q1) How many folks have OER policy?</a:t>
            </a:r>
          </a:p>
          <a:p>
            <a:r>
              <a:rPr lang="en-US" sz="1200" dirty="0"/>
              <a:t>Q2) How many folks have OER position/ OER in job description?</a:t>
            </a:r>
          </a:p>
          <a:p>
            <a:r>
              <a:rPr lang="en-US" sz="1200" dirty="0"/>
              <a:t>Q3) How many folks have formal OER program?</a:t>
            </a:r>
          </a:p>
          <a:p>
            <a:r>
              <a:rPr lang="en-US" sz="1200" dirty="0"/>
              <a:t>Q4) How many have OER strategic plan? </a:t>
            </a:r>
          </a:p>
          <a:p>
            <a:endParaRPr lang="en-US" sz="1200" dirty="0"/>
          </a:p>
          <a:p>
            <a:endParaRPr lang="en-US" sz="1200" dirty="0"/>
          </a:p>
          <a:p>
            <a:pPr marL="192463" marR="231485" indent="-179235" defTabSz="952395">
              <a:buClr>
                <a:srgbClr val="212121"/>
              </a:buClr>
              <a:buFont typeface="Wingdings"/>
              <a:buChar char=""/>
              <a:tabLst>
                <a:tab pos="193125" algn="l"/>
              </a:tabLst>
              <a:defRPr/>
            </a:pPr>
            <a:endParaRPr lang="en-US" sz="1200" dirty="0">
              <a:cs typeface="Times New Roman"/>
            </a:endParaRPr>
          </a:p>
          <a:p>
            <a:endParaRPr lang="en-US" sz="1200" dirty="0"/>
          </a:p>
          <a:p>
            <a:endParaRPr lang="en-US" sz="1200" dirty="0"/>
          </a:p>
          <a:p>
            <a:endParaRPr lang="en-US" sz="1200" dirty="0"/>
          </a:p>
          <a:p>
            <a:endParaRPr lang="en-US" sz="1200" dirty="0"/>
          </a:p>
          <a:p>
            <a:endParaRPr lang="en-CA" dirty="0"/>
          </a:p>
        </p:txBody>
      </p:sp>
      <p:sp>
        <p:nvSpPr>
          <p:cNvPr id="4" name="Slide Number Placeholder 3"/>
          <p:cNvSpPr>
            <a:spLocks noGrp="1"/>
          </p:cNvSpPr>
          <p:nvPr>
            <p:ph type="sldNum" sz="quarter" idx="10"/>
          </p:nvPr>
        </p:nvSpPr>
        <p:spPr/>
        <p:txBody>
          <a:bodyPr/>
          <a:lstStyle/>
          <a:p>
            <a:fld id="{2C9F3475-6D8F-438B-94DD-A71DCDB45BD9}" type="slidenum">
              <a:rPr lang="en-CA" smtClean="0"/>
              <a:t>2</a:t>
            </a:fld>
            <a:endParaRPr lang="en-CA"/>
          </a:p>
        </p:txBody>
      </p:sp>
    </p:spTree>
    <p:extLst>
      <p:ext uri="{BB962C8B-B14F-4D97-AF65-F5344CB8AC3E}">
        <p14:creationId xmlns:p14="http://schemas.microsoft.com/office/powerpoint/2010/main" val="331301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it feels like when everyone needs some of your time.</a:t>
            </a:r>
          </a:p>
          <a:p>
            <a:endParaRPr lang="en-US" dirty="0"/>
          </a:p>
          <a:p>
            <a:r>
              <a:rPr lang="en-US" dirty="0"/>
              <a:t>How to transition from a one woman show to an integrated, sustainable program? </a:t>
            </a:r>
          </a:p>
        </p:txBody>
      </p:sp>
      <p:sp>
        <p:nvSpPr>
          <p:cNvPr id="4" name="Slide Number Placeholder 3"/>
          <p:cNvSpPr>
            <a:spLocks noGrp="1"/>
          </p:cNvSpPr>
          <p:nvPr>
            <p:ph type="sldNum" sz="quarter" idx="5"/>
          </p:nvPr>
        </p:nvSpPr>
        <p:spPr/>
        <p:txBody>
          <a:bodyPr/>
          <a:lstStyle/>
          <a:p>
            <a:fld id="{2C9F3475-6D8F-438B-94DD-A71DCDB45BD9}" type="slidenum">
              <a:rPr lang="en-CA" smtClean="0"/>
              <a:t>3</a:t>
            </a:fld>
            <a:endParaRPr lang="en-CA"/>
          </a:p>
        </p:txBody>
      </p:sp>
    </p:spTree>
    <p:extLst>
      <p:ext uri="{BB962C8B-B14F-4D97-AF65-F5344CB8AC3E}">
        <p14:creationId xmlns:p14="http://schemas.microsoft.com/office/powerpoint/2010/main" val="23077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CA" dirty="0" smtClean="0"/>
              <a:t>Answers the “who, what, where, when, why” questions. </a:t>
            </a:r>
          </a:p>
          <a:p>
            <a:endParaRPr lang="en-US" b="1" dirty="0" smtClean="0"/>
          </a:p>
          <a:p>
            <a:endParaRPr lang="en-US" b="1" dirty="0"/>
          </a:p>
          <a:p>
            <a:pPr defTabSz="933172">
              <a:defRPr/>
            </a:pPr>
            <a:r>
              <a:rPr lang="en-CA" b="1" dirty="0"/>
              <a:t>“Flexible policies that shift the default setting to open can raise awareness and nudge</a:t>
            </a:r>
            <a:r>
              <a:rPr lang="en-CA" b="1" baseline="0" dirty="0"/>
              <a:t> behavior without invoking concerns about academic freedom”</a:t>
            </a:r>
            <a:endParaRPr lang="en-CA" b="1" dirty="0"/>
          </a:p>
          <a:p>
            <a:endParaRPr lang="en-US" dirty="0"/>
          </a:p>
          <a:p>
            <a:r>
              <a:rPr lang="en-US" i="0" u="none" dirty="0" smtClean="0"/>
              <a:t>Quote</a:t>
            </a:r>
            <a:r>
              <a:rPr lang="en-US" i="0" u="none" baseline="0" dirty="0" smtClean="0"/>
              <a:t> from </a:t>
            </a:r>
            <a:r>
              <a:rPr lang="en-US" i="1" dirty="0" smtClean="0"/>
              <a:t>7 </a:t>
            </a:r>
            <a:r>
              <a:rPr lang="en-US" i="1" dirty="0"/>
              <a:t>things you should know about open education: policies</a:t>
            </a:r>
            <a:r>
              <a:rPr lang="en-US" dirty="0"/>
              <a:t>.  </a:t>
            </a:r>
            <a:r>
              <a:rPr lang="en-US" dirty="0" err="1"/>
              <a:t>Educause</a:t>
            </a:r>
            <a:endParaRPr lang="en-US" dirty="0"/>
          </a:p>
        </p:txBody>
      </p:sp>
      <p:sp>
        <p:nvSpPr>
          <p:cNvPr id="4" name="Slide Number Placeholder 3"/>
          <p:cNvSpPr>
            <a:spLocks noGrp="1"/>
          </p:cNvSpPr>
          <p:nvPr>
            <p:ph type="sldNum" sz="quarter" idx="10"/>
          </p:nvPr>
        </p:nvSpPr>
        <p:spPr/>
        <p:txBody>
          <a:bodyPr/>
          <a:lstStyle/>
          <a:p>
            <a:fld id="{AB13A15C-2562-445D-9B84-3FEDEC1908F0}" type="slidenum">
              <a:rPr lang="en-US" smtClean="0"/>
              <a:t>4</a:t>
            </a:fld>
            <a:endParaRPr lang="en-US"/>
          </a:p>
        </p:txBody>
      </p:sp>
    </p:spTree>
    <p:extLst>
      <p:ext uri="{BB962C8B-B14F-4D97-AF65-F5344CB8AC3E}">
        <p14:creationId xmlns:p14="http://schemas.microsoft.com/office/powerpoint/2010/main" val="390914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CA" u="sng" dirty="0"/>
          </a:p>
          <a:p>
            <a:pPr defTabSz="933172">
              <a:defRPr/>
            </a:pPr>
            <a:r>
              <a:rPr lang="en-CA" u="none" dirty="0"/>
              <a:t>At time of development, we found</a:t>
            </a:r>
            <a:r>
              <a:rPr lang="en-CA" u="none" baseline="0" dirty="0"/>
              <a:t> OER programs and policy was in infancy. Found two publically available in North America (BCIT, Tidewater </a:t>
            </a:r>
            <a:r>
              <a:rPr lang="en-CA" u="none" baseline="0" dirty="0" err="1"/>
              <a:t>Comm</a:t>
            </a:r>
            <a:r>
              <a:rPr lang="en-CA" u="none" baseline="0" dirty="0"/>
              <a:t> College). S</a:t>
            </a:r>
            <a:r>
              <a:rPr lang="en-CA" u="none" dirty="0"/>
              <a:t>urvey of Canadian</a:t>
            </a:r>
            <a:r>
              <a:rPr lang="en-CA" u="none" baseline="0" dirty="0"/>
              <a:t> institutions (188 institutions, 39 responded), 7 had training/support programs, no named positions, 6 ad hoc committees, no policies. </a:t>
            </a:r>
            <a:endParaRPr lang="en-US" u="none" dirty="0"/>
          </a:p>
          <a:p>
            <a:endParaRPr lang="en-US" u="sng" dirty="0"/>
          </a:p>
          <a:p>
            <a:r>
              <a:rPr lang="en-US" u="sng" dirty="0"/>
              <a:t>Policy Highlights</a:t>
            </a:r>
          </a:p>
          <a:p>
            <a:pPr marL="174970" indent="-174970">
              <a:buFont typeface="Arial" panose="020B0604020202020204" pitchFamily="34" charset="0"/>
              <a:buChar char="•"/>
            </a:pPr>
            <a:r>
              <a:rPr lang="en-US" dirty="0"/>
              <a:t>OER use is not mandatory</a:t>
            </a:r>
          </a:p>
          <a:p>
            <a:pPr marL="174970" indent="-174970">
              <a:buFont typeface="Arial" panose="020B0604020202020204" pitchFamily="34" charset="0"/>
              <a:buChar char="•"/>
            </a:pPr>
            <a:r>
              <a:rPr lang="en-US" dirty="0"/>
              <a:t>OER use is appropriate where materials are of equal quality to commercial products</a:t>
            </a:r>
          </a:p>
          <a:p>
            <a:pPr marL="174970" indent="-174970">
              <a:buFont typeface="Arial" panose="020B0604020202020204" pitchFamily="34" charset="0"/>
              <a:buChar char="•"/>
            </a:pPr>
            <a:r>
              <a:rPr lang="en-US" dirty="0"/>
              <a:t>OERs can be adopted verbatim, adapted and modified, or created from scratch</a:t>
            </a:r>
          </a:p>
          <a:p>
            <a:pPr marL="174970" indent="-174970">
              <a:buFont typeface="Arial" panose="020B0604020202020204" pitchFamily="34" charset="0"/>
              <a:buChar char="•"/>
            </a:pPr>
            <a:r>
              <a:rPr lang="en-US" dirty="0"/>
              <a:t>Intellectual Property policy (AC.2.11) still applies, so OER creation is determined by Academic Chair and/or Dean in consultation with faculty</a:t>
            </a:r>
          </a:p>
          <a:p>
            <a:pPr marL="174970" indent="-174970">
              <a:buFont typeface="Arial" panose="020B0604020202020204" pitchFamily="34" charset="0"/>
              <a:buChar char="•"/>
            </a:pPr>
            <a:r>
              <a:rPr lang="en-US" dirty="0"/>
              <a:t>OER should be considered as part of new curriculum projects</a:t>
            </a:r>
          </a:p>
          <a:p>
            <a:pPr marL="174970" indent="-174970">
              <a:buFont typeface="Arial" panose="020B0604020202020204" pitchFamily="34" charset="0"/>
              <a:buChar char="•"/>
            </a:pPr>
            <a:r>
              <a:rPr lang="en-US" dirty="0"/>
              <a:t>It is responsibility of instructor/SME to apply correct Creative Commons licence to OERs based on previous licence (CC-BY licence preferred)</a:t>
            </a:r>
          </a:p>
          <a:p>
            <a:pPr marL="174970" indent="-174970">
              <a:buFont typeface="Arial" panose="020B0604020202020204" pitchFamily="34" charset="0"/>
              <a:buChar char="•"/>
            </a:pPr>
            <a:r>
              <a:rPr lang="en-US" dirty="0"/>
              <a:t>OERs may have to be posted back to repositories (based on licence)</a:t>
            </a:r>
          </a:p>
          <a:p>
            <a:pPr marL="174970" indent="-174970">
              <a:buFont typeface="Arial" panose="020B0604020202020204" pitchFamily="34" charset="0"/>
              <a:buChar char="•"/>
            </a:pPr>
            <a:r>
              <a:rPr lang="en-US" dirty="0"/>
              <a:t>OER best practices include accessibility &amp; technology considerations</a:t>
            </a:r>
          </a:p>
          <a:p>
            <a:pPr marL="174970" indent="-174970">
              <a:buFont typeface="Arial" panose="020B0604020202020204" pitchFamily="34" charset="0"/>
              <a:buChar char="•"/>
            </a:pPr>
            <a:r>
              <a:rPr lang="en-US" dirty="0"/>
              <a:t>CLT, the Library, and the copyright officer will provide training and support</a:t>
            </a:r>
          </a:p>
          <a:p>
            <a:pPr marL="174970" indent="-174970">
              <a:buFont typeface="Arial" panose="020B0604020202020204" pitchFamily="34" charset="0"/>
              <a:buChar char="•"/>
            </a:pPr>
            <a:endParaRPr lang="en-US" dirty="0"/>
          </a:p>
          <a:p>
            <a:r>
              <a:rPr lang="en-US" dirty="0"/>
              <a:t>We noted (and other institutions report similar) engaging OER and open practices</a:t>
            </a:r>
            <a:r>
              <a:rPr lang="en-US" baseline="0" dirty="0"/>
              <a:t> has led to conversations around </a:t>
            </a:r>
            <a:r>
              <a:rPr lang="en-US" sz="1200" dirty="0">
                <a:solidFill>
                  <a:srgbClr val="7030A0"/>
                </a:solidFill>
              </a:rPr>
              <a:t>as inclusivity, accessibility, flexibility and care for students (costs, social justice issues, etc.) </a:t>
            </a:r>
            <a:endParaRPr lang="en-CA" dirty="0"/>
          </a:p>
        </p:txBody>
      </p:sp>
      <p:sp>
        <p:nvSpPr>
          <p:cNvPr id="4" name="Slide Number Placeholder 3"/>
          <p:cNvSpPr>
            <a:spLocks noGrp="1"/>
          </p:cNvSpPr>
          <p:nvPr>
            <p:ph type="sldNum" sz="quarter" idx="10"/>
          </p:nvPr>
        </p:nvSpPr>
        <p:spPr/>
        <p:txBody>
          <a:bodyPr/>
          <a:lstStyle/>
          <a:p>
            <a:fld id="{2C9F3475-6D8F-438B-94DD-A71DCDB45BD9}" type="slidenum">
              <a:rPr lang="en-CA" smtClean="0"/>
              <a:t>5</a:t>
            </a:fld>
            <a:endParaRPr lang="en-CA"/>
          </a:p>
        </p:txBody>
      </p:sp>
    </p:spTree>
    <p:extLst>
      <p:ext uri="{BB962C8B-B14F-4D97-AF65-F5344CB8AC3E}">
        <p14:creationId xmlns:p14="http://schemas.microsoft.com/office/powerpoint/2010/main" val="4218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Answers the “How?” </a:t>
            </a:r>
          </a:p>
          <a:p>
            <a:endParaRPr lang="en-CA" dirty="0" smtClean="0"/>
          </a:p>
          <a:p>
            <a:r>
              <a:rPr lang="en-CA" dirty="0" smtClean="0"/>
              <a:t>- Need</a:t>
            </a:r>
            <a:r>
              <a:rPr lang="en-CA" baseline="0" dirty="0" smtClean="0"/>
              <a:t> support in terms of staffing as well as technology (not just $$)</a:t>
            </a:r>
            <a:endParaRPr lang="en-CA" dirty="0"/>
          </a:p>
        </p:txBody>
      </p:sp>
      <p:sp>
        <p:nvSpPr>
          <p:cNvPr id="4" name="Slide Number Placeholder 3"/>
          <p:cNvSpPr>
            <a:spLocks noGrp="1"/>
          </p:cNvSpPr>
          <p:nvPr>
            <p:ph type="sldNum" sz="quarter" idx="10"/>
          </p:nvPr>
        </p:nvSpPr>
        <p:spPr/>
        <p:txBody>
          <a:bodyPr/>
          <a:lstStyle/>
          <a:p>
            <a:fld id="{2C9F3475-6D8F-438B-94DD-A71DCDB45BD9}" type="slidenum">
              <a:rPr lang="en-CA" smtClean="0"/>
              <a:t>6</a:t>
            </a:fld>
            <a:endParaRPr lang="en-CA"/>
          </a:p>
        </p:txBody>
      </p:sp>
    </p:spTree>
    <p:extLst>
      <p:ext uri="{BB962C8B-B14F-4D97-AF65-F5344CB8AC3E}">
        <p14:creationId xmlns:p14="http://schemas.microsoft.com/office/powerpoint/2010/main" val="1835221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 left: 5 </a:t>
            </a:r>
            <a:r>
              <a:rPr lang="en-CA" dirty="0"/>
              <a:t>Strategic</a:t>
            </a:r>
            <a:r>
              <a:rPr lang="en-CA" baseline="0" dirty="0"/>
              <a:t> goals, each with 3-5 action items</a:t>
            </a:r>
          </a:p>
          <a:p>
            <a:endParaRPr lang="en-CA" dirty="0"/>
          </a:p>
          <a:p>
            <a:pPr defTabSz="933172">
              <a:defRPr/>
            </a:pPr>
            <a:r>
              <a:rPr lang="en-CA" dirty="0" smtClean="0"/>
              <a:t>On right:</a:t>
            </a:r>
          </a:p>
          <a:p>
            <a:pPr defTabSz="933172">
              <a:defRPr/>
            </a:pPr>
            <a:r>
              <a:rPr lang="en-CA" dirty="0" smtClean="0"/>
              <a:t>Funding</a:t>
            </a:r>
            <a:r>
              <a:rPr lang="en-CA" dirty="0"/>
              <a:t>: (CISCO, </a:t>
            </a:r>
            <a:r>
              <a:rPr lang="en-CA" dirty="0" err="1"/>
              <a:t>Cadmeus</a:t>
            </a:r>
            <a:r>
              <a:rPr lang="en-CA" dirty="0"/>
              <a:t> grants, scholarly support)</a:t>
            </a:r>
            <a:r>
              <a:rPr lang="en-US" sz="1200" dirty="0"/>
              <a:t> </a:t>
            </a:r>
          </a:p>
          <a:p>
            <a:pPr defTabSz="933172">
              <a:defRPr/>
            </a:pPr>
            <a:r>
              <a:rPr lang="en-US" sz="1200" dirty="0"/>
              <a:t>Curriculum: textbook selection, course development/design</a:t>
            </a:r>
          </a:p>
          <a:p>
            <a:pPr defTabSz="933172">
              <a:defRPr/>
            </a:pPr>
            <a:r>
              <a:rPr lang="en-US" sz="1200" dirty="0"/>
              <a:t>Develop OER project workflow to highlight </a:t>
            </a:r>
            <a:r>
              <a:rPr lang="en-US" sz="1200" dirty="0" smtClean="0"/>
              <a:t>supports, checkpoints, and department &amp; staff roles </a:t>
            </a:r>
            <a:r>
              <a:rPr lang="en-US" sz="1200" dirty="0"/>
              <a:t>in process </a:t>
            </a:r>
            <a:endParaRPr lang="en-CA" sz="1200" dirty="0"/>
          </a:p>
          <a:p>
            <a:pPr defTabSz="933172">
              <a:defRPr/>
            </a:pPr>
            <a:endParaRPr lang="en-CA" dirty="0"/>
          </a:p>
        </p:txBody>
      </p:sp>
      <p:sp>
        <p:nvSpPr>
          <p:cNvPr id="4" name="Slide Number Placeholder 3"/>
          <p:cNvSpPr>
            <a:spLocks noGrp="1"/>
          </p:cNvSpPr>
          <p:nvPr>
            <p:ph type="sldNum" sz="quarter" idx="10"/>
          </p:nvPr>
        </p:nvSpPr>
        <p:spPr/>
        <p:txBody>
          <a:bodyPr/>
          <a:lstStyle/>
          <a:p>
            <a:fld id="{2C9F3475-6D8F-438B-94DD-A71DCDB45BD9}" type="slidenum">
              <a:rPr lang="en-CA" smtClean="0"/>
              <a:t>7</a:t>
            </a:fld>
            <a:endParaRPr lang="en-CA"/>
          </a:p>
        </p:txBody>
      </p:sp>
    </p:spTree>
    <p:extLst>
      <p:ext uri="{BB962C8B-B14F-4D97-AF65-F5344CB8AC3E}">
        <p14:creationId xmlns:p14="http://schemas.microsoft.com/office/powerpoint/2010/main" val="74836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9F3475-6D8F-438B-94DD-A71DCDB45BD9}" type="slidenum">
              <a:rPr lang="en-CA" smtClean="0"/>
              <a:t>8</a:t>
            </a:fld>
            <a:endParaRPr lang="en-CA"/>
          </a:p>
        </p:txBody>
      </p:sp>
    </p:spTree>
    <p:extLst>
      <p:ext uri="{BB962C8B-B14F-4D97-AF65-F5344CB8AC3E}">
        <p14:creationId xmlns:p14="http://schemas.microsoft.com/office/powerpoint/2010/main" val="4050225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smtClean="0"/>
              <a:t>Integration = Sustainability</a:t>
            </a:r>
          </a:p>
          <a:p>
            <a:endParaRPr lang="en-CA" b="0" dirty="0" smtClean="0"/>
          </a:p>
          <a:p>
            <a:r>
              <a:rPr lang="en-CA" b="0" dirty="0" smtClean="0"/>
              <a:t>Alberta </a:t>
            </a:r>
            <a:r>
              <a:rPr lang="en-CA" b="0" dirty="0" err="1" smtClean="0"/>
              <a:t>CoP</a:t>
            </a:r>
            <a:r>
              <a:rPr lang="en-CA" b="0" baseline="0" dirty="0" smtClean="0"/>
              <a:t>  - listserv and proposed yearly Summit</a:t>
            </a:r>
            <a:endParaRPr lang="en-CA" b="0" dirty="0"/>
          </a:p>
        </p:txBody>
      </p:sp>
      <p:sp>
        <p:nvSpPr>
          <p:cNvPr id="4" name="Slide Number Placeholder 3"/>
          <p:cNvSpPr>
            <a:spLocks noGrp="1"/>
          </p:cNvSpPr>
          <p:nvPr>
            <p:ph type="sldNum" sz="quarter" idx="10"/>
          </p:nvPr>
        </p:nvSpPr>
        <p:spPr/>
        <p:txBody>
          <a:bodyPr/>
          <a:lstStyle/>
          <a:p>
            <a:fld id="{2C9F3475-6D8F-438B-94DD-A71DCDB45BD9}" type="slidenum">
              <a:rPr lang="en-CA" smtClean="0"/>
              <a:t>9</a:t>
            </a:fld>
            <a:endParaRPr lang="en-CA"/>
          </a:p>
        </p:txBody>
      </p:sp>
    </p:spTree>
    <p:extLst>
      <p:ext uri="{BB962C8B-B14F-4D97-AF65-F5344CB8AC3E}">
        <p14:creationId xmlns:p14="http://schemas.microsoft.com/office/powerpoint/2010/main" val="407690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B82B0E-226C-428A-BC93-3FD637ABF85C}" type="datetimeFigureOut">
              <a:rPr lang="en-CA" smtClean="0"/>
              <a:t>13/05/2019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9B73F0-6276-46C8-A1E4-3A208F9646EE}" type="slidenum">
              <a:rPr lang="en-CA" smtClean="0"/>
              <a:t>‹#›</a:t>
            </a:fld>
            <a:endParaRPr lang="en-CA"/>
          </a:p>
        </p:txBody>
      </p:sp>
    </p:spTree>
    <p:extLst>
      <p:ext uri="{BB962C8B-B14F-4D97-AF65-F5344CB8AC3E}">
        <p14:creationId xmlns:p14="http://schemas.microsoft.com/office/powerpoint/2010/main" val="367961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82B0E-226C-428A-BC93-3FD637ABF85C}" type="datetimeFigureOut">
              <a:rPr lang="en-CA" smtClean="0"/>
              <a:t>13/05/2019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9B73F0-6276-46C8-A1E4-3A208F9646EE}" type="slidenum">
              <a:rPr lang="en-CA" smtClean="0"/>
              <a:t>‹#›</a:t>
            </a:fld>
            <a:endParaRPr lang="en-CA"/>
          </a:p>
        </p:txBody>
      </p:sp>
    </p:spTree>
    <p:extLst>
      <p:ext uri="{BB962C8B-B14F-4D97-AF65-F5344CB8AC3E}">
        <p14:creationId xmlns:p14="http://schemas.microsoft.com/office/powerpoint/2010/main" val="347212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82B0E-226C-428A-BC93-3FD637ABF85C}" type="datetimeFigureOut">
              <a:rPr lang="en-CA" smtClean="0"/>
              <a:t>13/05/2019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9B73F0-6276-46C8-A1E4-3A208F9646EE}" type="slidenum">
              <a:rPr lang="en-CA" smtClean="0"/>
              <a:t>‹#›</a:t>
            </a:fld>
            <a:endParaRPr lang="en-CA"/>
          </a:p>
        </p:txBody>
      </p:sp>
    </p:spTree>
    <p:extLst>
      <p:ext uri="{BB962C8B-B14F-4D97-AF65-F5344CB8AC3E}">
        <p14:creationId xmlns:p14="http://schemas.microsoft.com/office/powerpoint/2010/main" val="11564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82B0E-226C-428A-BC93-3FD637ABF85C}" type="datetimeFigureOut">
              <a:rPr lang="en-CA" smtClean="0"/>
              <a:t>13/05/2019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9B73F0-6276-46C8-A1E4-3A208F9646EE}" type="slidenum">
              <a:rPr lang="en-CA" smtClean="0"/>
              <a:t>‹#›</a:t>
            </a:fld>
            <a:endParaRPr lang="en-CA"/>
          </a:p>
        </p:txBody>
      </p:sp>
    </p:spTree>
    <p:extLst>
      <p:ext uri="{BB962C8B-B14F-4D97-AF65-F5344CB8AC3E}">
        <p14:creationId xmlns:p14="http://schemas.microsoft.com/office/powerpoint/2010/main" val="147839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82B0E-226C-428A-BC93-3FD637ABF85C}" type="datetimeFigureOut">
              <a:rPr lang="en-CA" smtClean="0"/>
              <a:t>13/05/2019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9B73F0-6276-46C8-A1E4-3A208F9646EE}" type="slidenum">
              <a:rPr lang="en-CA" smtClean="0"/>
              <a:t>‹#›</a:t>
            </a:fld>
            <a:endParaRPr lang="en-CA"/>
          </a:p>
        </p:txBody>
      </p:sp>
    </p:spTree>
    <p:extLst>
      <p:ext uri="{BB962C8B-B14F-4D97-AF65-F5344CB8AC3E}">
        <p14:creationId xmlns:p14="http://schemas.microsoft.com/office/powerpoint/2010/main" val="351458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B82B0E-226C-428A-BC93-3FD637ABF85C}" type="datetimeFigureOut">
              <a:rPr lang="en-CA" smtClean="0"/>
              <a:t>13/05/2019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09B73F0-6276-46C8-A1E4-3A208F9646EE}" type="slidenum">
              <a:rPr lang="en-CA" smtClean="0"/>
              <a:t>‹#›</a:t>
            </a:fld>
            <a:endParaRPr lang="en-CA"/>
          </a:p>
        </p:txBody>
      </p:sp>
    </p:spTree>
    <p:extLst>
      <p:ext uri="{BB962C8B-B14F-4D97-AF65-F5344CB8AC3E}">
        <p14:creationId xmlns:p14="http://schemas.microsoft.com/office/powerpoint/2010/main" val="81145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B82B0E-226C-428A-BC93-3FD637ABF85C}" type="datetimeFigureOut">
              <a:rPr lang="en-CA" smtClean="0"/>
              <a:t>13/05/2019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09B73F0-6276-46C8-A1E4-3A208F9646EE}" type="slidenum">
              <a:rPr lang="en-CA" smtClean="0"/>
              <a:t>‹#›</a:t>
            </a:fld>
            <a:endParaRPr lang="en-CA"/>
          </a:p>
        </p:txBody>
      </p:sp>
    </p:spTree>
    <p:extLst>
      <p:ext uri="{BB962C8B-B14F-4D97-AF65-F5344CB8AC3E}">
        <p14:creationId xmlns:p14="http://schemas.microsoft.com/office/powerpoint/2010/main" val="386889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B82B0E-226C-428A-BC93-3FD637ABF85C}" type="datetimeFigureOut">
              <a:rPr lang="en-CA" smtClean="0"/>
              <a:t>13/05/2019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09B73F0-6276-46C8-A1E4-3A208F9646EE}" type="slidenum">
              <a:rPr lang="en-CA" smtClean="0"/>
              <a:t>‹#›</a:t>
            </a:fld>
            <a:endParaRPr lang="en-CA"/>
          </a:p>
        </p:txBody>
      </p:sp>
    </p:spTree>
    <p:extLst>
      <p:ext uri="{BB962C8B-B14F-4D97-AF65-F5344CB8AC3E}">
        <p14:creationId xmlns:p14="http://schemas.microsoft.com/office/powerpoint/2010/main" val="415554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82B0E-226C-428A-BC93-3FD637ABF85C}" type="datetimeFigureOut">
              <a:rPr lang="en-CA" smtClean="0"/>
              <a:t>13/05/2019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09B73F0-6276-46C8-A1E4-3A208F9646EE}" type="slidenum">
              <a:rPr lang="en-CA" smtClean="0"/>
              <a:t>‹#›</a:t>
            </a:fld>
            <a:endParaRPr lang="en-CA"/>
          </a:p>
        </p:txBody>
      </p:sp>
    </p:spTree>
    <p:extLst>
      <p:ext uri="{BB962C8B-B14F-4D97-AF65-F5344CB8AC3E}">
        <p14:creationId xmlns:p14="http://schemas.microsoft.com/office/powerpoint/2010/main" val="167882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B82B0E-226C-428A-BC93-3FD637ABF85C}" type="datetimeFigureOut">
              <a:rPr lang="en-CA" smtClean="0"/>
              <a:t>13/05/2019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09B73F0-6276-46C8-A1E4-3A208F9646EE}" type="slidenum">
              <a:rPr lang="en-CA" smtClean="0"/>
              <a:t>‹#›</a:t>
            </a:fld>
            <a:endParaRPr lang="en-CA"/>
          </a:p>
        </p:txBody>
      </p:sp>
    </p:spTree>
    <p:extLst>
      <p:ext uri="{BB962C8B-B14F-4D97-AF65-F5344CB8AC3E}">
        <p14:creationId xmlns:p14="http://schemas.microsoft.com/office/powerpoint/2010/main" val="248085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B82B0E-226C-428A-BC93-3FD637ABF85C}" type="datetimeFigureOut">
              <a:rPr lang="en-CA" smtClean="0"/>
              <a:t>13/05/2019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09B73F0-6276-46C8-A1E4-3A208F9646EE}" type="slidenum">
              <a:rPr lang="en-CA" smtClean="0"/>
              <a:t>‹#›</a:t>
            </a:fld>
            <a:endParaRPr lang="en-CA"/>
          </a:p>
        </p:txBody>
      </p:sp>
    </p:spTree>
    <p:extLst>
      <p:ext uri="{BB962C8B-B14F-4D97-AF65-F5344CB8AC3E}">
        <p14:creationId xmlns:p14="http://schemas.microsoft.com/office/powerpoint/2010/main" val="54841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82B0E-226C-428A-BC93-3FD637ABF85C}" type="datetimeFigureOut">
              <a:rPr lang="en-CA" smtClean="0"/>
              <a:t>13/05/2019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B73F0-6276-46C8-A1E4-3A208F9646EE}" type="slidenum">
              <a:rPr lang="en-CA" smtClean="0"/>
              <a:t>‹#›</a:t>
            </a:fld>
            <a:endParaRPr lang="en-CA"/>
          </a:p>
        </p:txBody>
      </p:sp>
    </p:spTree>
    <p:extLst>
      <p:ext uri="{BB962C8B-B14F-4D97-AF65-F5344CB8AC3E}">
        <p14:creationId xmlns:p14="http://schemas.microsoft.com/office/powerpoint/2010/main" val="2717246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jessica.norman@sait.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hyperlink" Target="https://lists.bccampus.ca/mailman/listinfo/canadaoer" TargetMode="External"/><Relationship Id="rId2" Type="http://schemas.openxmlformats.org/officeDocument/2006/relationships/hyperlink" Target="https://groups.google.com/forum/#!forum/albertaoer/joi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222204"/>
            <a:ext cx="12192000" cy="1892596"/>
          </a:xfrm>
          <a:solidFill>
            <a:schemeClr val="bg1">
              <a:alpha val="70000"/>
            </a:schemeClr>
          </a:solidFill>
        </p:spPr>
        <p:txBody>
          <a:bodyPr/>
          <a:lstStyle/>
          <a:p>
            <a:r>
              <a:rPr lang="en-CA" dirty="0"/>
              <a:t>Scaling up </a:t>
            </a:r>
            <a:r>
              <a:rPr lang="en-CA" dirty="0" smtClean="0"/>
              <a:t>Open Education:</a:t>
            </a:r>
            <a:br>
              <a:rPr lang="en-CA" dirty="0" smtClean="0"/>
            </a:br>
            <a:r>
              <a:rPr lang="en-CA" dirty="0" smtClean="0"/>
              <a:t>Creating </a:t>
            </a:r>
            <a:r>
              <a:rPr lang="en-CA" dirty="0"/>
              <a:t>a Sustainable </a:t>
            </a:r>
            <a:r>
              <a:rPr lang="en-CA" dirty="0" smtClean="0"/>
              <a:t>Program</a:t>
            </a:r>
            <a:endParaRPr lang="en-CA" dirty="0"/>
          </a:p>
        </p:txBody>
      </p:sp>
      <p:sp>
        <p:nvSpPr>
          <p:cNvPr id="3" name="Subtitle 2"/>
          <p:cNvSpPr>
            <a:spLocks noGrp="1"/>
          </p:cNvSpPr>
          <p:nvPr>
            <p:ph type="subTitle" idx="1"/>
          </p:nvPr>
        </p:nvSpPr>
        <p:spPr>
          <a:xfrm>
            <a:off x="0" y="6092791"/>
            <a:ext cx="5602514" cy="765207"/>
          </a:xfrm>
        </p:spPr>
        <p:txBody>
          <a:bodyPr>
            <a:normAutofit lnSpcReduction="10000"/>
          </a:bodyPr>
          <a:lstStyle/>
          <a:p>
            <a:pPr algn="l">
              <a:lnSpc>
                <a:spcPct val="100000"/>
              </a:lnSpc>
              <a:spcBef>
                <a:spcPts val="0"/>
              </a:spcBef>
            </a:pPr>
            <a:r>
              <a:rPr lang="en-CA" dirty="0"/>
              <a:t>Jessica Norman</a:t>
            </a:r>
          </a:p>
          <a:p>
            <a:pPr algn="l">
              <a:lnSpc>
                <a:spcPct val="100000"/>
              </a:lnSpc>
              <a:spcBef>
                <a:spcPts val="0"/>
              </a:spcBef>
            </a:pPr>
            <a:r>
              <a:rPr lang="en-CA" dirty="0" smtClean="0">
                <a:hlinkClick r:id="rId4"/>
              </a:rPr>
              <a:t>jessica.norman@sait.ca</a:t>
            </a:r>
            <a:r>
              <a:rPr lang="en-CA" dirty="0" smtClean="0"/>
              <a:t>    </a:t>
            </a:r>
            <a:r>
              <a:rPr lang="en-CA" dirty="0" smtClean="0">
                <a:sym typeface="Symbol" panose="05050102010706020507" pitchFamily="18" charset="2"/>
              </a:rPr>
              <a:t></a:t>
            </a:r>
            <a:r>
              <a:rPr lang="en-CA" dirty="0" smtClean="0"/>
              <a:t>     @</a:t>
            </a:r>
            <a:r>
              <a:rPr lang="en-CA" dirty="0" err="1" smtClean="0"/>
              <a:t>jplacke</a:t>
            </a:r>
            <a:endParaRPr lang="en-CA"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1794" y="6333387"/>
            <a:ext cx="1392456" cy="489939"/>
          </a:xfrm>
          <a:prstGeom prst="rect">
            <a:avLst/>
          </a:prstGeom>
        </p:spPr>
      </p:pic>
    </p:spTree>
    <p:extLst>
      <p:ext uri="{BB962C8B-B14F-4D97-AF65-F5344CB8AC3E}">
        <p14:creationId xmlns:p14="http://schemas.microsoft.com/office/powerpoint/2010/main" val="1666357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12192001" cy="1325563"/>
          </a:xfrm>
          <a:solidFill>
            <a:schemeClr val="bg1">
              <a:alpha val="80000"/>
            </a:schemeClr>
          </a:solidFill>
        </p:spPr>
        <p:txBody>
          <a:bodyPr>
            <a:normAutofit/>
          </a:bodyPr>
          <a:lstStyle/>
          <a:p>
            <a:r>
              <a:rPr lang="en-CA" b="1" dirty="0"/>
              <a:t>       Promotion, </a:t>
            </a:r>
            <a:r>
              <a:rPr lang="en-CA" b="1" dirty="0" smtClean="0"/>
              <a:t>Promotion</a:t>
            </a:r>
            <a:r>
              <a:rPr lang="en-CA" b="1" dirty="0"/>
              <a:t>, </a:t>
            </a:r>
            <a:r>
              <a:rPr lang="en-CA" b="1" dirty="0" smtClean="0"/>
              <a:t>Promotion</a:t>
            </a:r>
            <a:r>
              <a:rPr lang="en-CA" b="1" dirty="0"/>
              <a:t>!</a:t>
            </a:r>
          </a:p>
        </p:txBody>
      </p:sp>
    </p:spTree>
    <p:extLst>
      <p:ext uri="{BB962C8B-B14F-4D97-AF65-F5344CB8AC3E}">
        <p14:creationId xmlns:p14="http://schemas.microsoft.com/office/powerpoint/2010/main" val="850784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bg1">
              <a:alpha val="80000"/>
            </a:schemeClr>
          </a:solidFill>
        </p:spPr>
        <p:txBody>
          <a:bodyPr/>
          <a:lstStyle/>
          <a:p>
            <a:r>
              <a:rPr lang="en-CA" b="1" dirty="0"/>
              <a:t>      What’s Happening at Your Institution? </a:t>
            </a:r>
          </a:p>
        </p:txBody>
      </p:sp>
    </p:spTree>
    <p:extLst>
      <p:ext uri="{BB962C8B-B14F-4D97-AF65-F5344CB8AC3E}">
        <p14:creationId xmlns:p14="http://schemas.microsoft.com/office/powerpoint/2010/main" val="1166278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Alberta Post-Secondary Collaborative Pressbooks Program</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202480"/>
            <a:ext cx="7115629" cy="107395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3657" y="4785086"/>
            <a:ext cx="4590143" cy="806120"/>
          </a:xfrm>
          <a:prstGeom prst="rect">
            <a:avLst/>
          </a:prstGeom>
        </p:spPr>
      </p:pic>
      <p:sp>
        <p:nvSpPr>
          <p:cNvPr id="6" name="TextBox 5"/>
          <p:cNvSpPr txBox="1"/>
          <p:nvPr/>
        </p:nvSpPr>
        <p:spPr>
          <a:xfrm>
            <a:off x="5529942" y="3264615"/>
            <a:ext cx="1857829" cy="1446550"/>
          </a:xfrm>
          <a:prstGeom prst="rect">
            <a:avLst/>
          </a:prstGeom>
          <a:noFill/>
        </p:spPr>
        <p:txBody>
          <a:bodyPr wrap="square" rtlCol="0">
            <a:spAutoFit/>
          </a:bodyPr>
          <a:lstStyle/>
          <a:p>
            <a:r>
              <a:rPr lang="en-US" sz="8800" b="1" dirty="0" smtClean="0"/>
              <a:t>&amp;</a:t>
            </a:r>
            <a:endParaRPr lang="en-US" sz="8800" b="1" dirty="0"/>
          </a:p>
        </p:txBody>
      </p:sp>
    </p:spTree>
    <p:extLst>
      <p:ext uri="{BB962C8B-B14F-4D97-AF65-F5344CB8AC3E}">
        <p14:creationId xmlns:p14="http://schemas.microsoft.com/office/powerpoint/2010/main" val="3559961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Opportunities to Collaborate</a:t>
            </a:r>
            <a:endParaRPr lang="en-US" b="1" dirty="0"/>
          </a:p>
        </p:txBody>
      </p:sp>
      <p:sp>
        <p:nvSpPr>
          <p:cNvPr id="3" name="Content Placeholder 2"/>
          <p:cNvSpPr>
            <a:spLocks noGrp="1"/>
          </p:cNvSpPr>
          <p:nvPr>
            <p:ph idx="1"/>
          </p:nvPr>
        </p:nvSpPr>
        <p:spPr/>
        <p:txBody>
          <a:bodyPr/>
          <a:lstStyle/>
          <a:p>
            <a:pPr marL="0" lvl="0" indent="0">
              <a:lnSpc>
                <a:spcPct val="100000"/>
              </a:lnSpc>
              <a:spcBef>
                <a:spcPts val="0"/>
              </a:spcBef>
              <a:buNone/>
              <a:defRPr/>
            </a:pPr>
            <a:r>
              <a:rPr lang="en-CA" dirty="0" smtClean="0"/>
              <a:t>Alberta OER Community of Practice</a:t>
            </a:r>
          </a:p>
          <a:p>
            <a:pPr>
              <a:lnSpc>
                <a:spcPct val="100000"/>
              </a:lnSpc>
              <a:spcBef>
                <a:spcPts val="0"/>
              </a:spcBef>
              <a:defRPr/>
            </a:pPr>
            <a:r>
              <a:rPr lang="en-CA" dirty="0" smtClean="0"/>
              <a:t>Contact</a:t>
            </a:r>
            <a:r>
              <a:rPr lang="en-CA" dirty="0"/>
              <a:t>: Krysta McNutt</a:t>
            </a:r>
          </a:p>
          <a:p>
            <a:pPr marL="0" lvl="0" indent="0">
              <a:lnSpc>
                <a:spcPct val="100000"/>
              </a:lnSpc>
              <a:spcBef>
                <a:spcPts val="0"/>
              </a:spcBef>
              <a:buNone/>
              <a:defRPr/>
            </a:pPr>
            <a:r>
              <a:rPr lang="en-CA" dirty="0" smtClean="0"/>
              <a:t>General info: albertaoer@googlegroups.com</a:t>
            </a:r>
          </a:p>
          <a:p>
            <a:pPr marL="0" lvl="0" indent="0">
              <a:lnSpc>
                <a:spcPct val="100000"/>
              </a:lnSpc>
              <a:spcBef>
                <a:spcPts val="0"/>
              </a:spcBef>
              <a:buNone/>
              <a:defRPr/>
            </a:pPr>
            <a:r>
              <a:rPr lang="en-CA" dirty="0">
                <a:hlinkClick r:id="rId2"/>
              </a:rPr>
              <a:t>https://groups.google.com/forum/#!</a:t>
            </a:r>
            <a:r>
              <a:rPr lang="en-CA" dirty="0" smtClean="0">
                <a:hlinkClick r:id="rId2"/>
              </a:rPr>
              <a:t>forum/albertaoer/join</a:t>
            </a:r>
            <a:endParaRPr lang="en-CA" dirty="0" smtClean="0"/>
          </a:p>
          <a:p>
            <a:pPr marL="0" lvl="0" indent="0">
              <a:lnSpc>
                <a:spcPct val="100000"/>
              </a:lnSpc>
              <a:spcBef>
                <a:spcPts val="0"/>
              </a:spcBef>
              <a:buNone/>
              <a:defRPr/>
            </a:pPr>
            <a:endParaRPr lang="en-CA" dirty="0"/>
          </a:p>
          <a:p>
            <a:pPr marL="0" lvl="0" indent="0">
              <a:lnSpc>
                <a:spcPct val="100000"/>
              </a:lnSpc>
              <a:spcBef>
                <a:spcPts val="0"/>
              </a:spcBef>
              <a:buNone/>
              <a:defRPr/>
            </a:pPr>
            <a:r>
              <a:rPr lang="en-CA" dirty="0" smtClean="0"/>
              <a:t>Canada OER Listserv</a:t>
            </a:r>
          </a:p>
          <a:p>
            <a:pPr marL="0" lvl="0" indent="0">
              <a:lnSpc>
                <a:spcPct val="100000"/>
              </a:lnSpc>
              <a:spcBef>
                <a:spcPts val="0"/>
              </a:spcBef>
              <a:buNone/>
              <a:defRPr/>
            </a:pPr>
            <a:r>
              <a:rPr lang="en-CA" dirty="0">
                <a:hlinkClick r:id="rId3"/>
              </a:rPr>
              <a:t>https://</a:t>
            </a:r>
            <a:r>
              <a:rPr lang="en-CA" dirty="0" smtClean="0">
                <a:hlinkClick r:id="rId3"/>
              </a:rPr>
              <a:t>lists.bccampus.ca/mailman/listinfo/canadaoer</a:t>
            </a:r>
            <a:r>
              <a:rPr lang="en-CA" dirty="0" smtClean="0"/>
              <a:t> </a:t>
            </a:r>
            <a:endParaRPr lang="en-US" dirty="0"/>
          </a:p>
        </p:txBody>
      </p:sp>
    </p:spTree>
    <p:extLst>
      <p:ext uri="{BB962C8B-B14F-4D97-AF65-F5344CB8AC3E}">
        <p14:creationId xmlns:p14="http://schemas.microsoft.com/office/powerpoint/2010/main" val="3419847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Resources</a:t>
            </a:r>
          </a:p>
        </p:txBody>
      </p:sp>
      <p:sp>
        <p:nvSpPr>
          <p:cNvPr id="4" name="TextBox 3"/>
          <p:cNvSpPr txBox="1"/>
          <p:nvPr/>
        </p:nvSpPr>
        <p:spPr>
          <a:xfrm>
            <a:off x="838201" y="1802673"/>
            <a:ext cx="10291354" cy="5078313"/>
          </a:xfrm>
          <a:prstGeom prst="rect">
            <a:avLst/>
          </a:prstGeom>
          <a:noFill/>
        </p:spPr>
        <p:txBody>
          <a:bodyPr wrap="square" rtlCol="0">
            <a:spAutoFit/>
          </a:bodyPr>
          <a:lstStyle/>
          <a:p>
            <a:pPr marL="463550" indent="-463550">
              <a:buNone/>
            </a:pPr>
            <a:r>
              <a:rPr lang="en-US" u="sng" dirty="0"/>
              <a:t>OER Policies</a:t>
            </a:r>
          </a:p>
          <a:p>
            <a:pPr marL="463550" indent="-463550"/>
            <a:r>
              <a:rPr lang="en-US" dirty="0"/>
              <a:t>Green, C., Illowsky, B., Wiley, B., Ernst, D., Young, L., DeRosa, R., &amp; Jhangiani, R. (2018, August 18). </a:t>
            </a:r>
            <a:r>
              <a:rPr lang="en-US" i="1" dirty="0"/>
              <a:t>7 things you should know about open education: policies</a:t>
            </a:r>
            <a:r>
              <a:rPr lang="en-US" dirty="0"/>
              <a:t>. Retrieved from https://library.educause.edu/-/media/files/library/2018/8/eli7159.pdf</a:t>
            </a:r>
          </a:p>
          <a:p>
            <a:pPr marL="463550" indent="-463550"/>
            <a:r>
              <a:rPr lang="en-US" dirty="0"/>
              <a:t>British Columbia Institute of Technology.  </a:t>
            </a:r>
            <a:r>
              <a:rPr lang="en-US" i="1" dirty="0"/>
              <a:t>BCIT’s open educational best practices and guidelines. </a:t>
            </a:r>
            <a:r>
              <a:rPr lang="en-US" dirty="0"/>
              <a:t>Burnaby, BC: BCIT. Retrieved from https://open.bcit.ca/oer/islandora/object/oer%3A12/datastream/PDF/download/ citation.pdf. CC-BY-SA 4.0</a:t>
            </a:r>
          </a:p>
          <a:p>
            <a:pPr marL="463550" indent="-463550"/>
            <a:r>
              <a:rPr lang="en-US" dirty="0"/>
              <a:t>Coolidge, A., &amp; DeMarte, D. (2016, August).  </a:t>
            </a:r>
            <a:r>
              <a:rPr lang="en-US" i="1" dirty="0"/>
              <a:t>OER policy development tool</a:t>
            </a:r>
            <a:r>
              <a:rPr lang="en-US" dirty="0"/>
              <a:t>. Retrieved from http://policy.lumenlearning.com/ CC-BY 4.0 </a:t>
            </a:r>
          </a:p>
          <a:p>
            <a:pPr marL="463550" indent="-463550"/>
            <a:r>
              <a:rPr lang="en-US" dirty="0"/>
              <a:t>Southern Alberta Institute of Technology. (2018, May 31). </a:t>
            </a:r>
            <a:r>
              <a:rPr lang="en-US" i="1" dirty="0"/>
              <a:t>Open Educational Resources policy.</a:t>
            </a:r>
            <a:r>
              <a:rPr lang="en-US" dirty="0"/>
              <a:t> AC.2.21.1 Calgary, AB: SAIT. Retrieved from https://www.sait.ca/Documents/About20SAIT/Administration/Policies and%20Procedures/AC.2.21.1%20Open%20Educational%20Resources.pdf.   CC-BY-SA 4.0 </a:t>
            </a:r>
          </a:p>
          <a:p>
            <a:pPr marL="463550" indent="-463550"/>
            <a:r>
              <a:rPr lang="en-US" dirty="0"/>
              <a:t>Tidewater Community College. (2016, December 20). </a:t>
            </a:r>
            <a:r>
              <a:rPr lang="en-US" i="1" dirty="0"/>
              <a:t>Tidewater Community College OER policy. </a:t>
            </a:r>
            <a:r>
              <a:rPr lang="en-US" dirty="0"/>
              <a:t> No. 2108. Norfolk, VA: TCC. Retrieved from https://www.tcc.edu/uploads/pdf/policies/tcc-policy-2108.pdf. </a:t>
            </a:r>
          </a:p>
          <a:p>
            <a:pPr marL="463550" indent="-463550"/>
            <a:endParaRPr lang="en-US" dirty="0"/>
          </a:p>
          <a:p>
            <a:pPr marL="463550" indent="-463550"/>
            <a:endParaRPr lang="en-US" dirty="0"/>
          </a:p>
          <a:p>
            <a:pPr marL="463550" indent="-463550"/>
            <a:endParaRPr lang="en-US" dirty="0"/>
          </a:p>
          <a:p>
            <a:pPr marL="463550" indent="-463550">
              <a:buNone/>
            </a:pPr>
            <a:endParaRPr lang="en-US" dirty="0"/>
          </a:p>
        </p:txBody>
      </p:sp>
    </p:spTree>
    <p:extLst>
      <p:ext uri="{BB962C8B-B14F-4D97-AF65-F5344CB8AC3E}">
        <p14:creationId xmlns:p14="http://schemas.microsoft.com/office/powerpoint/2010/main" val="148063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Resources</a:t>
            </a:r>
          </a:p>
        </p:txBody>
      </p:sp>
      <p:sp>
        <p:nvSpPr>
          <p:cNvPr id="4" name="TextBox 3"/>
          <p:cNvSpPr txBox="1"/>
          <p:nvPr/>
        </p:nvSpPr>
        <p:spPr>
          <a:xfrm>
            <a:off x="838201" y="1802673"/>
            <a:ext cx="10291354" cy="3693319"/>
          </a:xfrm>
          <a:prstGeom prst="rect">
            <a:avLst/>
          </a:prstGeom>
          <a:noFill/>
        </p:spPr>
        <p:txBody>
          <a:bodyPr wrap="square" rtlCol="0">
            <a:spAutoFit/>
          </a:bodyPr>
          <a:lstStyle/>
          <a:p>
            <a:pPr marL="463550" indent="-463550">
              <a:buNone/>
            </a:pPr>
            <a:r>
              <a:rPr lang="en-US" u="sng" dirty="0"/>
              <a:t>Institutional OER Plans</a:t>
            </a:r>
          </a:p>
          <a:p>
            <a:pPr marL="463550" indent="-463550"/>
            <a:r>
              <a:rPr lang="en-US" dirty="0"/>
              <a:t>Achieving the Dream. (n.d.)  </a:t>
            </a:r>
            <a:r>
              <a:rPr lang="en-US" i="1" dirty="0"/>
              <a:t>OER readiness assessment. </a:t>
            </a:r>
            <a:r>
              <a:rPr lang="en-US" dirty="0"/>
              <a:t> Retrieved from https://drive.google.com/file/d/ 0B6cbgIt0rhk3VjBISkU1RlZhREk/view. </a:t>
            </a:r>
          </a:p>
          <a:p>
            <a:pPr marL="463550" indent="-463550">
              <a:buNone/>
            </a:pPr>
            <a:r>
              <a:rPr lang="en-US" dirty="0"/>
              <a:t>CCCOER. (n.d.). </a:t>
            </a:r>
            <a:r>
              <a:rPr lang="en-US" i="1" dirty="0"/>
              <a:t>Eight steps to an institutional plan. </a:t>
            </a:r>
            <a:r>
              <a:rPr lang="en-US" dirty="0"/>
              <a:t>Retrieved from https://www.cccoer.org/planning/institutional-planning/. CC-BY 4.0 International </a:t>
            </a:r>
          </a:p>
          <a:p>
            <a:pPr marL="463550" indent="-463550">
              <a:buNone/>
            </a:pPr>
            <a:r>
              <a:rPr lang="en-US" dirty="0" err="1"/>
              <a:t>DeFranco</a:t>
            </a:r>
            <a:r>
              <a:rPr lang="en-US" dirty="0"/>
              <a:t>, T., McBride, M., </a:t>
            </a:r>
            <a:r>
              <a:rPr lang="en-US" dirty="0" err="1"/>
              <a:t>Scalzo</a:t>
            </a:r>
            <a:r>
              <a:rPr lang="en-US" dirty="0"/>
              <a:t>, K., Brown, A., &amp; Pickett, A. (2016). </a:t>
            </a:r>
            <a:r>
              <a:rPr lang="en-US" i="1" dirty="0"/>
              <a:t>OER success framework rubric.</a:t>
            </a:r>
            <a:r>
              <a:rPr lang="en-US" dirty="0"/>
              <a:t> Albany, NY: SUNY OER Services &amp; SUNY Textbooks. Retrieved from </a:t>
            </a:r>
            <a:r>
              <a:rPr lang="en-CA" dirty="0"/>
              <a:t>http://hdl.handle.net/1951/67895</a:t>
            </a:r>
            <a:r>
              <a:rPr lang="en-US" dirty="0"/>
              <a:t>. CC-BY 3.0 US</a:t>
            </a:r>
          </a:p>
          <a:p>
            <a:pPr marL="463550" indent="-463550">
              <a:buNone/>
            </a:pPr>
            <a:r>
              <a:rPr lang="en-US" dirty="0"/>
              <a:t>Simmons, M. (2017, March 16). </a:t>
            </a:r>
            <a:r>
              <a:rPr lang="en-US" i="1" dirty="0"/>
              <a:t>ISKME’s Open educational practice rubric.</a:t>
            </a:r>
            <a:r>
              <a:rPr lang="en-US" dirty="0"/>
              <a:t> Half Moon Bay, CA: OER Commons. Retrieved from  https://www.oercommons.org/authoring/20997-iskme-s-open-educational-practice-rubric/view. CC-BY-NC-SA 4.0 International. </a:t>
            </a:r>
          </a:p>
          <a:p>
            <a:pPr marL="463550" indent="-463550">
              <a:buNone/>
            </a:pPr>
            <a:endParaRPr lang="en-US" dirty="0"/>
          </a:p>
          <a:p>
            <a:pPr marL="463550" indent="-463550">
              <a:buNone/>
            </a:pPr>
            <a:endParaRPr lang="en-US" dirty="0"/>
          </a:p>
        </p:txBody>
      </p:sp>
    </p:spTree>
    <p:extLst>
      <p:ext uri="{BB962C8B-B14F-4D97-AF65-F5344CB8AC3E}">
        <p14:creationId xmlns:p14="http://schemas.microsoft.com/office/powerpoint/2010/main" val="1018225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Resources</a:t>
            </a:r>
          </a:p>
        </p:txBody>
      </p:sp>
      <p:sp>
        <p:nvSpPr>
          <p:cNvPr id="4" name="TextBox 3"/>
          <p:cNvSpPr txBox="1"/>
          <p:nvPr/>
        </p:nvSpPr>
        <p:spPr>
          <a:xfrm>
            <a:off x="838201" y="1802673"/>
            <a:ext cx="10291354" cy="4247317"/>
          </a:xfrm>
          <a:prstGeom prst="rect">
            <a:avLst/>
          </a:prstGeom>
          <a:noFill/>
        </p:spPr>
        <p:txBody>
          <a:bodyPr wrap="square" rtlCol="0">
            <a:spAutoFit/>
          </a:bodyPr>
          <a:lstStyle/>
          <a:p>
            <a:pPr marL="463550" indent="-463550">
              <a:buNone/>
            </a:pPr>
            <a:r>
              <a:rPr lang="en-US" u="sng" dirty="0" smtClean="0"/>
              <a:t>OER Strategic Planning</a:t>
            </a:r>
            <a:endParaRPr lang="en-US" u="sng" dirty="0"/>
          </a:p>
          <a:p>
            <a:pPr marL="463550" indent="-463550"/>
            <a:r>
              <a:rPr lang="en-US" dirty="0"/>
              <a:t>Achieving the Dream. (n.d.)  </a:t>
            </a:r>
            <a:r>
              <a:rPr lang="en-US" i="1" dirty="0"/>
              <a:t>OER readiness assessment. </a:t>
            </a:r>
            <a:r>
              <a:rPr lang="en-US" dirty="0"/>
              <a:t> Retrieved from https://drive.google.com/file/d/ 0B6cbgIt0rhk3VjBISkU1RlZhREk/view. </a:t>
            </a:r>
          </a:p>
          <a:p>
            <a:pPr marL="463550" indent="-463550"/>
            <a:r>
              <a:rPr lang="en-US" dirty="0" err="1"/>
              <a:t>Huttner</a:t>
            </a:r>
            <a:r>
              <a:rPr lang="en-US" dirty="0"/>
              <a:t>, N., Green, L., &amp; Cowher, R. (2018, August 20). </a:t>
            </a:r>
            <a:r>
              <a:rPr lang="en-US" i="1" dirty="0"/>
              <a:t>Seeking a sustainable OER ecosystem.</a:t>
            </a:r>
            <a:r>
              <a:rPr lang="en-US" dirty="0"/>
              <a:t>  New York: Redstone Strategy Group. Retrieved from https://www.redstonestrategy.com/wp-content/uploads/ 2018/08/Seeking-a-sustainable-OER-ecosystem.pdf. CC-BY 4.0 </a:t>
            </a:r>
          </a:p>
          <a:p>
            <a:pPr marL="463550" indent="-463550"/>
            <a:r>
              <a:rPr lang="en-US" dirty="0"/>
              <a:t>Jhangiani, R. KPU open education strategic plan 2018-2023. Surrey, BC: KPU. Retrieved from https://press books.bccampus.ca/</a:t>
            </a:r>
            <a:r>
              <a:rPr lang="en-US" dirty="0" err="1"/>
              <a:t>kpuopeneducation</a:t>
            </a:r>
            <a:r>
              <a:rPr lang="en-US" dirty="0"/>
              <a:t>/chapter/introduction/.  CC-BY 4.0 </a:t>
            </a:r>
          </a:p>
          <a:p>
            <a:pPr marL="463550" indent="-463550"/>
            <a:r>
              <a:rPr lang="en-CA" dirty="0" err="1"/>
              <a:t>Jhangiani</a:t>
            </a:r>
            <a:r>
              <a:rPr lang="en-CA" dirty="0"/>
              <a:t>, R. S., Pitt, R., Hendricks, C., Key, J., &amp; Lalonde, C. (2016). </a:t>
            </a:r>
            <a:r>
              <a:rPr lang="en-CA" i="1" dirty="0"/>
              <a:t>Exploring faculty use of open educational resources at British Columbia post-­‐secondary institutions</a:t>
            </a:r>
            <a:r>
              <a:rPr lang="en-CA" dirty="0"/>
              <a:t>. BCcampus Research Report. Victoria, BC: BCcampus. Retrieved from https://bccampus.ca/files/2016/01/BCFacultyUseOfOER_final.pdf.  CC-BY 3.0</a:t>
            </a:r>
          </a:p>
          <a:p>
            <a:pPr marL="463550" indent="-463550"/>
            <a:r>
              <a:rPr lang="en-CA" dirty="0"/>
              <a:t> Southern Alberta Institute of Technology. (2019, March). </a:t>
            </a:r>
            <a:r>
              <a:rPr lang="en-CA" i="1" dirty="0"/>
              <a:t>Strategic OER goals at SAIT. </a:t>
            </a:r>
            <a:r>
              <a:rPr lang="en-CA" dirty="0"/>
              <a:t>Retrieved from</a:t>
            </a:r>
            <a:r>
              <a:rPr lang="en-CA" dirty="0">
                <a:solidFill>
                  <a:srgbClr val="FF0000"/>
                </a:solidFill>
              </a:rPr>
              <a:t> </a:t>
            </a:r>
            <a:r>
              <a:rPr lang="en-CA" dirty="0"/>
              <a:t>http://libguides.sait.ca/OER   CC-BY 4.0. </a:t>
            </a:r>
            <a:endParaRPr lang="en-US" dirty="0"/>
          </a:p>
          <a:p>
            <a:pPr marL="463550" indent="-463550"/>
            <a:endParaRPr lang="en-US" dirty="0"/>
          </a:p>
          <a:p>
            <a:pPr marL="463550" indent="-463550">
              <a:buNone/>
            </a:pPr>
            <a:endParaRPr lang="en-US" dirty="0"/>
          </a:p>
        </p:txBody>
      </p:sp>
    </p:spTree>
    <p:extLst>
      <p:ext uri="{BB962C8B-B14F-4D97-AF65-F5344CB8AC3E}">
        <p14:creationId xmlns:p14="http://schemas.microsoft.com/office/powerpoint/2010/main" val="3485725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Images</a:t>
            </a:r>
          </a:p>
        </p:txBody>
      </p:sp>
      <p:sp>
        <p:nvSpPr>
          <p:cNvPr id="4" name="TextBox 3"/>
          <p:cNvSpPr txBox="1"/>
          <p:nvPr/>
        </p:nvSpPr>
        <p:spPr>
          <a:xfrm>
            <a:off x="838201" y="1802673"/>
            <a:ext cx="10291354" cy="2308324"/>
          </a:xfrm>
          <a:prstGeom prst="rect">
            <a:avLst/>
          </a:prstGeom>
          <a:noFill/>
        </p:spPr>
        <p:txBody>
          <a:bodyPr wrap="square" rtlCol="0">
            <a:spAutoFit/>
          </a:bodyPr>
          <a:lstStyle/>
          <a:p>
            <a:pPr marL="463550" indent="-463550">
              <a:buNone/>
            </a:pPr>
            <a:r>
              <a:rPr lang="en-US" dirty="0" err="1"/>
              <a:t>Cszmurlo</a:t>
            </a:r>
            <a:r>
              <a:rPr lang="en-US" dirty="0"/>
              <a:t>. (2007, January 28) </a:t>
            </a:r>
            <a:r>
              <a:rPr lang="en-US" i="1" dirty="0"/>
              <a:t>The Three Sisters </a:t>
            </a:r>
            <a:r>
              <a:rPr lang="en-US" i="1" dirty="0" err="1"/>
              <a:t>Szmurlo</a:t>
            </a:r>
            <a:r>
              <a:rPr lang="en-US" i="1" dirty="0"/>
              <a:t>. </a:t>
            </a:r>
            <a:r>
              <a:rPr lang="en-US" dirty="0"/>
              <a:t>[image]. Retrieved from https://commons.wikimedia.org/wiki/File:The-Three-Sisters-Szmurlo.jpg.  CC-BY-SA 2.5</a:t>
            </a:r>
          </a:p>
          <a:p>
            <a:pPr marL="463550" indent="-463550">
              <a:buNone/>
            </a:pPr>
            <a:r>
              <a:rPr lang="en-US" dirty="0" err="1"/>
              <a:t>e.backlund</a:t>
            </a:r>
            <a:r>
              <a:rPr lang="en-US" dirty="0"/>
              <a:t>. (n.d.) </a:t>
            </a:r>
            <a:r>
              <a:rPr lang="en-US" i="1" dirty="0"/>
              <a:t>Cat with Kittens.</a:t>
            </a:r>
            <a:r>
              <a:rPr lang="en-US" dirty="0"/>
              <a:t> [image]. Retrieved from https://www.publicdomainpictures.net/en/view-image.php?image=285088&amp;picture=cat-with-kittens. CC0 1.0</a:t>
            </a:r>
          </a:p>
          <a:p>
            <a:pPr marL="463550" indent="-463550">
              <a:buNone/>
            </a:pPr>
            <a:r>
              <a:rPr lang="en-US" dirty="0"/>
              <a:t>Huang, J. (2016, June 10). </a:t>
            </a:r>
            <a:r>
              <a:rPr lang="en-US" i="1" dirty="0"/>
              <a:t>Spring at Lake Louise.</a:t>
            </a:r>
            <a:r>
              <a:rPr lang="en-US" dirty="0"/>
              <a:t> [image]. Retrieved from https://www.flickr.com/photos/50663863@N02/27688654666.  CC-BY 2.0 Generic</a:t>
            </a:r>
          </a:p>
          <a:p>
            <a:pPr marL="463550" indent="-463550">
              <a:buNone/>
            </a:pPr>
            <a:r>
              <a:rPr lang="en-US" dirty="0"/>
              <a:t>Myriam. (2018, February 5) </a:t>
            </a:r>
            <a:r>
              <a:rPr lang="en-US" i="1" dirty="0"/>
              <a:t>Spring awakening crocus flower snow cover.</a:t>
            </a:r>
            <a:r>
              <a:rPr lang="en-US" dirty="0"/>
              <a:t> [image]. Retrieved from https://pixabay.com/en/spring-awakening-crocus-flower-snow-3132112/. CC0 1.0</a:t>
            </a:r>
          </a:p>
        </p:txBody>
      </p:sp>
    </p:spTree>
    <p:extLst>
      <p:ext uri="{BB962C8B-B14F-4D97-AF65-F5344CB8AC3E}">
        <p14:creationId xmlns:p14="http://schemas.microsoft.com/office/powerpoint/2010/main" val="404313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11871883"/>
              </p:ext>
            </p:extLst>
          </p:nvPr>
        </p:nvGraphicFramePr>
        <p:xfrm>
          <a:off x="1" y="936252"/>
          <a:ext cx="12191999" cy="6099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t>OER Activities at SAIT</a:t>
            </a:r>
          </a:p>
        </p:txBody>
      </p:sp>
    </p:spTree>
    <p:extLst>
      <p:ext uri="{BB962C8B-B14F-4D97-AF65-F5344CB8AC3E}">
        <p14:creationId xmlns:p14="http://schemas.microsoft.com/office/powerpoint/2010/main" val="1744599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05600" cy="1325563"/>
          </a:xfrm>
          <a:solidFill>
            <a:schemeClr val="bg1">
              <a:alpha val="80000"/>
            </a:schemeClr>
          </a:solidFill>
        </p:spPr>
        <p:txBody>
          <a:bodyPr/>
          <a:lstStyle/>
          <a:p>
            <a:r>
              <a:rPr lang="en-CA" dirty="0"/>
              <a:t>   </a:t>
            </a:r>
            <a:r>
              <a:rPr lang="en-CA" b="1" dirty="0"/>
              <a:t>The Drawbacks to Success</a:t>
            </a:r>
          </a:p>
        </p:txBody>
      </p:sp>
    </p:spTree>
    <p:extLst>
      <p:ext uri="{BB962C8B-B14F-4D97-AF65-F5344CB8AC3E}">
        <p14:creationId xmlns:p14="http://schemas.microsoft.com/office/powerpoint/2010/main" val="2684153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bg1">
              <a:alpha val="80000"/>
            </a:schemeClr>
          </a:solidFill>
        </p:spPr>
        <p:txBody>
          <a:bodyPr>
            <a:normAutofit/>
          </a:bodyPr>
          <a:lstStyle/>
          <a:p>
            <a:r>
              <a:rPr lang="en-CA" b="1" dirty="0"/>
              <a:t>Creating an OER Policy, Generally Speaking….</a:t>
            </a:r>
            <a:endParaRPr lang="en-US" b="1" dirty="0">
              <a:solidFill>
                <a:schemeClr val="bg1"/>
              </a:solidFill>
            </a:endParaRPr>
          </a:p>
        </p:txBody>
      </p:sp>
      <p:sp>
        <p:nvSpPr>
          <p:cNvPr id="4" name="Content Placeholder 2"/>
          <p:cNvSpPr>
            <a:spLocks noGrp="1"/>
          </p:cNvSpPr>
          <p:nvPr>
            <p:ph idx="1"/>
          </p:nvPr>
        </p:nvSpPr>
        <p:spPr>
          <a:xfrm>
            <a:off x="5991921" y="1792171"/>
            <a:ext cx="5863452" cy="4482411"/>
          </a:xfrm>
        </p:spPr>
        <p:style>
          <a:lnRef idx="2">
            <a:schemeClr val="accent2"/>
          </a:lnRef>
          <a:fillRef idx="1">
            <a:schemeClr val="lt1"/>
          </a:fillRef>
          <a:effectRef idx="0">
            <a:schemeClr val="accent2"/>
          </a:effectRef>
          <a:fontRef idx="minor">
            <a:schemeClr val="dk1"/>
          </a:fontRef>
        </p:style>
        <p:txBody>
          <a:bodyPr/>
          <a:lstStyle/>
          <a:p>
            <a:endParaRPr lang="en-CA" dirty="0"/>
          </a:p>
          <a:p>
            <a:r>
              <a:rPr lang="en-CA" dirty="0"/>
              <a:t>Policies typically provide specific information to support creation, adoption, and sharing of OER</a:t>
            </a:r>
          </a:p>
          <a:p>
            <a:r>
              <a:rPr lang="en-CA" dirty="0"/>
              <a:t>“Well-crafted policies that reflect institutional priorities while providing support for faculty will increase the acceptance and use of OER and will help scale OEP.” (Green et.al., 2018)</a:t>
            </a:r>
          </a:p>
        </p:txBody>
      </p:sp>
    </p:spTree>
    <p:extLst>
      <p:ext uri="{BB962C8B-B14F-4D97-AF65-F5344CB8AC3E}">
        <p14:creationId xmlns:p14="http://schemas.microsoft.com/office/powerpoint/2010/main" val="2115096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Creating an OER Policy at SAIT</a:t>
            </a:r>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CA" dirty="0"/>
              <a:t>SAIT policy addresses:</a:t>
            </a:r>
          </a:p>
          <a:p>
            <a:r>
              <a:rPr lang="en-CA" dirty="0"/>
              <a:t>Licensing</a:t>
            </a:r>
          </a:p>
          <a:p>
            <a:r>
              <a:rPr lang="en-CA" dirty="0"/>
              <a:t>Selection and evaluation</a:t>
            </a:r>
          </a:p>
          <a:p>
            <a:r>
              <a:rPr lang="en-CA" dirty="0"/>
              <a:t>Intellectual property</a:t>
            </a:r>
          </a:p>
          <a:p>
            <a:r>
              <a:rPr lang="en-CA" dirty="0"/>
              <a:t>Technology such as hosting and authoring tools</a:t>
            </a:r>
          </a:p>
          <a:p>
            <a:r>
              <a:rPr lang="en-CA" dirty="0"/>
              <a:t>Support structure</a:t>
            </a:r>
          </a:p>
          <a:p>
            <a:endParaRPr lang="en-CA" dirty="0"/>
          </a:p>
        </p:txBody>
      </p:sp>
      <p:sp>
        <p:nvSpPr>
          <p:cNvPr id="4" name="Content Placeholder 3"/>
          <p:cNvSpPr>
            <a:spLocks noGrp="1"/>
          </p:cNvSpPr>
          <p:nvPr>
            <p:ph sz="half" idx="2"/>
          </p:nvPr>
        </p:nvSpPr>
        <p:spPr>
          <a:xfrm>
            <a:off x="6172200" y="1838779"/>
            <a:ext cx="5181600" cy="4351338"/>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CA" dirty="0"/>
              <a:t>Supports developed:</a:t>
            </a:r>
          </a:p>
          <a:p>
            <a:r>
              <a:rPr lang="en-CA" dirty="0"/>
              <a:t>Advisory committee</a:t>
            </a:r>
          </a:p>
          <a:p>
            <a:r>
              <a:rPr lang="en-CA" dirty="0"/>
              <a:t>Evaluation rubric</a:t>
            </a:r>
          </a:p>
          <a:p>
            <a:r>
              <a:rPr lang="en-CA" dirty="0"/>
              <a:t>Communication plan</a:t>
            </a:r>
          </a:p>
          <a:p>
            <a:pPr lvl="1"/>
            <a:r>
              <a:rPr lang="en-CA" dirty="0"/>
              <a:t>FAQ </a:t>
            </a:r>
          </a:p>
          <a:p>
            <a:pPr lvl="1"/>
            <a:r>
              <a:rPr lang="en-CA" dirty="0"/>
              <a:t>Advocacy materials</a:t>
            </a:r>
          </a:p>
          <a:p>
            <a:r>
              <a:rPr lang="en-CA" dirty="0"/>
              <a:t>Listening tour</a:t>
            </a:r>
          </a:p>
          <a:p>
            <a:r>
              <a:rPr lang="en-CA" dirty="0"/>
              <a:t>Student education campaign</a:t>
            </a:r>
          </a:p>
          <a:p>
            <a:endParaRPr lang="en-CA" dirty="0"/>
          </a:p>
          <a:p>
            <a:endParaRPr lang="en-CA" dirty="0"/>
          </a:p>
        </p:txBody>
      </p:sp>
    </p:spTree>
    <p:extLst>
      <p:ext uri="{BB962C8B-B14F-4D97-AF65-F5344CB8AC3E}">
        <p14:creationId xmlns:p14="http://schemas.microsoft.com/office/powerpoint/2010/main" val="2493781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623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325563"/>
            <a:ext cx="9082152" cy="5532438"/>
          </a:xfrm>
          <a:prstGeom prst="rect">
            <a:avLst/>
          </a:prstGeom>
        </p:spPr>
      </p:pic>
      <p:sp>
        <p:nvSpPr>
          <p:cNvPr id="5" name="Title 4"/>
          <p:cNvSpPr>
            <a:spLocks noGrp="1"/>
          </p:cNvSpPr>
          <p:nvPr>
            <p:ph type="title"/>
          </p:nvPr>
        </p:nvSpPr>
        <p:spPr>
          <a:xfrm>
            <a:off x="0" y="0"/>
            <a:ext cx="12192000" cy="1325563"/>
          </a:xfrm>
          <a:solidFill>
            <a:schemeClr val="bg1">
              <a:alpha val="80000"/>
            </a:schemeClr>
          </a:solidFill>
        </p:spPr>
        <p:txBody>
          <a:bodyPr/>
          <a:lstStyle/>
          <a:p>
            <a:r>
              <a:rPr lang="en-CA" b="1" dirty="0"/>
              <a:t>Creating an OER Strategic Plan, Generally Speaking….</a:t>
            </a:r>
            <a:endParaRPr lang="en-CA" dirty="0"/>
          </a:p>
        </p:txBody>
      </p:sp>
      <p:sp>
        <p:nvSpPr>
          <p:cNvPr id="7" name="Content Placeholder 2"/>
          <p:cNvSpPr>
            <a:spLocks noGrp="1"/>
          </p:cNvSpPr>
          <p:nvPr>
            <p:ph idx="1"/>
          </p:nvPr>
        </p:nvSpPr>
        <p:spPr>
          <a:xfrm>
            <a:off x="6096000" y="1827630"/>
            <a:ext cx="5736657" cy="4528303"/>
          </a:xfrm>
        </p:spPr>
        <p:style>
          <a:lnRef idx="2">
            <a:schemeClr val="accent2"/>
          </a:lnRef>
          <a:fillRef idx="1">
            <a:schemeClr val="lt1"/>
          </a:fillRef>
          <a:effectRef idx="0">
            <a:schemeClr val="accent2"/>
          </a:effectRef>
          <a:fontRef idx="minor">
            <a:schemeClr val="dk1"/>
          </a:fontRef>
        </p:style>
        <p:txBody>
          <a:bodyPr/>
          <a:lstStyle/>
          <a:p>
            <a:endParaRPr lang="en-CA" dirty="0"/>
          </a:p>
          <a:p>
            <a:r>
              <a:rPr lang="en-CA" dirty="0"/>
              <a:t>Provides framework for support of OER policy and expanded OEP</a:t>
            </a:r>
          </a:p>
          <a:p>
            <a:r>
              <a:rPr lang="en-CA" dirty="0"/>
              <a:t>Answers the “How” question</a:t>
            </a:r>
          </a:p>
          <a:p>
            <a:r>
              <a:rPr lang="en-CA" dirty="0"/>
              <a:t>Acknowledges that “free” is not without cost</a:t>
            </a:r>
          </a:p>
        </p:txBody>
      </p:sp>
    </p:spTree>
    <p:extLst>
      <p:ext uri="{BB962C8B-B14F-4D97-AF65-F5344CB8AC3E}">
        <p14:creationId xmlns:p14="http://schemas.microsoft.com/office/powerpoint/2010/main" val="1036381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Creating an OER Strategic Plan at SAIT</a:t>
            </a:r>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pPr marL="0" indent="0">
              <a:buNone/>
            </a:pPr>
            <a:r>
              <a:rPr lang="en-CA" dirty="0"/>
              <a:t>SAIT’s strat plan addresses:</a:t>
            </a:r>
          </a:p>
          <a:p>
            <a:r>
              <a:rPr lang="en-CA" dirty="0"/>
              <a:t>Supporting the adoption of OER</a:t>
            </a:r>
          </a:p>
          <a:p>
            <a:r>
              <a:rPr lang="en-CA" dirty="0"/>
              <a:t>Supporting integration of OER and OEP throughout institution</a:t>
            </a:r>
          </a:p>
          <a:p>
            <a:r>
              <a:rPr lang="en-CA" dirty="0"/>
              <a:t>Providing training and support</a:t>
            </a:r>
          </a:p>
          <a:p>
            <a:r>
              <a:rPr lang="en-CA" dirty="0"/>
              <a:t>Developing infrastructure</a:t>
            </a:r>
          </a:p>
          <a:p>
            <a:r>
              <a:rPr lang="en-CA" dirty="0"/>
              <a:t>Collaborating with external partners </a:t>
            </a:r>
          </a:p>
          <a:p>
            <a:pPr marL="0" indent="0">
              <a:buNone/>
            </a:pPr>
            <a:endParaRPr lang="en-CA" dirty="0"/>
          </a:p>
        </p:txBody>
      </p:sp>
      <p:sp>
        <p:nvSpPr>
          <p:cNvPr id="4" name="Content Placeholder 3"/>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lstStyle/>
          <a:p>
            <a:pPr marL="0" indent="0">
              <a:buNone/>
            </a:pPr>
            <a:r>
              <a:rPr lang="en-CA" dirty="0"/>
              <a:t>Supports in development:</a:t>
            </a:r>
          </a:p>
          <a:p>
            <a:r>
              <a:rPr lang="en-CA" dirty="0"/>
              <a:t>Comprehensive training program</a:t>
            </a:r>
          </a:p>
          <a:p>
            <a:r>
              <a:rPr lang="en-CA" dirty="0"/>
              <a:t>Integrate OER in current internal funding opportunities </a:t>
            </a:r>
          </a:p>
          <a:p>
            <a:r>
              <a:rPr lang="en-CA" dirty="0"/>
              <a:t>Integrate OER into current curriculum practices </a:t>
            </a:r>
          </a:p>
          <a:p>
            <a:r>
              <a:rPr lang="en-CA" dirty="0"/>
              <a:t>Create project workflow model </a:t>
            </a:r>
          </a:p>
          <a:p>
            <a:endParaRPr lang="en-CA" dirty="0"/>
          </a:p>
        </p:txBody>
      </p:sp>
    </p:spTree>
    <p:extLst>
      <p:ext uri="{BB962C8B-B14F-4D97-AF65-F5344CB8AC3E}">
        <p14:creationId xmlns:p14="http://schemas.microsoft.com/office/powerpoint/2010/main" val="3483622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CA" b="1" dirty="0"/>
              <a:t>Lessons Learned, Policy &amp; Program Development</a:t>
            </a:r>
          </a:p>
        </p:txBody>
      </p:sp>
      <p:sp>
        <p:nvSpPr>
          <p:cNvPr id="3" name="Content Placeholder 2"/>
          <p:cNvSpPr>
            <a:spLocks noGrp="1"/>
          </p:cNvSpPr>
          <p:nvPr>
            <p:ph idx="1"/>
          </p:nvPr>
        </p:nvSpPr>
        <p:spPr/>
        <p:txBody>
          <a:bodyPr>
            <a:normAutofit/>
          </a:bodyPr>
          <a:lstStyle/>
          <a:p>
            <a:r>
              <a:rPr lang="en-CA" dirty="0"/>
              <a:t>Establish an advisory committee (faculty, admin, and students)</a:t>
            </a:r>
          </a:p>
          <a:p>
            <a:r>
              <a:rPr lang="en-CA" dirty="0"/>
              <a:t>Work within existing structure (grants, off loads, awards, tenure consideration)</a:t>
            </a:r>
          </a:p>
          <a:p>
            <a:r>
              <a:rPr lang="en-CA" dirty="0" smtClean="0"/>
              <a:t>Meet faculty were they are (</a:t>
            </a:r>
            <a:r>
              <a:rPr lang="en-CA" dirty="0"/>
              <a:t>r</a:t>
            </a:r>
            <a:r>
              <a:rPr lang="en-CA" dirty="0" smtClean="0"/>
              <a:t>oadshows </a:t>
            </a:r>
            <a:r>
              <a:rPr lang="en-CA" dirty="0"/>
              <a:t>and listening </a:t>
            </a:r>
            <a:r>
              <a:rPr lang="en-CA" dirty="0" smtClean="0"/>
              <a:t>tours)</a:t>
            </a:r>
            <a:endParaRPr lang="en-CA" dirty="0"/>
          </a:p>
          <a:p>
            <a:r>
              <a:rPr lang="en-CA" dirty="0"/>
              <a:t>Starting tracking statistics early</a:t>
            </a:r>
          </a:p>
          <a:p>
            <a:pPr marL="0" indent="0">
              <a:buNone/>
            </a:pPr>
            <a:endParaRPr lang="en-CA" dirty="0"/>
          </a:p>
          <a:p>
            <a:endParaRPr lang="en-CA" dirty="0"/>
          </a:p>
          <a:p>
            <a:endParaRPr lang="en-CA" dirty="0"/>
          </a:p>
        </p:txBody>
      </p:sp>
    </p:spTree>
    <p:extLst>
      <p:ext uri="{BB962C8B-B14F-4D97-AF65-F5344CB8AC3E}">
        <p14:creationId xmlns:p14="http://schemas.microsoft.com/office/powerpoint/2010/main" val="1707499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Integration, Integration, Integration…</a:t>
            </a:r>
            <a:endParaRPr lang="en-CA" b="1" dirty="0"/>
          </a:p>
        </p:txBody>
      </p:sp>
      <p:sp>
        <p:nvSpPr>
          <p:cNvPr id="3" name="Content Placeholder 2"/>
          <p:cNvSpPr>
            <a:spLocks noGrp="1"/>
          </p:cNvSpPr>
          <p:nvPr>
            <p:ph idx="1"/>
          </p:nvPr>
        </p:nvSpPr>
        <p:spPr/>
        <p:txBody>
          <a:bodyPr>
            <a:normAutofit/>
          </a:bodyPr>
          <a:lstStyle/>
          <a:p>
            <a:r>
              <a:rPr lang="en-CA" dirty="0"/>
              <a:t>Have faculty senate endorse OER</a:t>
            </a:r>
          </a:p>
          <a:p>
            <a:r>
              <a:rPr lang="en-CA" dirty="0"/>
              <a:t>Work with student association to recognize/thank OER faculty</a:t>
            </a:r>
          </a:p>
          <a:p>
            <a:r>
              <a:rPr lang="en-CA" dirty="0"/>
              <a:t>Establish stipends/awards for development projects</a:t>
            </a:r>
          </a:p>
          <a:p>
            <a:r>
              <a:rPr lang="en-CA" dirty="0"/>
              <a:t>Create an online guide for institutional information</a:t>
            </a:r>
          </a:p>
          <a:p>
            <a:r>
              <a:rPr lang="en-CA" dirty="0"/>
              <a:t>Identify no-cost/low-cost/zed cred courses within your catalog</a:t>
            </a:r>
          </a:p>
          <a:p>
            <a:r>
              <a:rPr lang="en-CA" dirty="0"/>
              <a:t>Info sessions for all roles (practitioners, admin, staff, students)</a:t>
            </a:r>
          </a:p>
          <a:p>
            <a:r>
              <a:rPr lang="en-CA" dirty="0"/>
              <a:t>Boost any peer review or </a:t>
            </a:r>
            <a:r>
              <a:rPr lang="en-CA" dirty="0" smtClean="0"/>
              <a:t>collaborative </a:t>
            </a:r>
            <a:r>
              <a:rPr lang="en-CA" dirty="0"/>
              <a:t>opportunities</a:t>
            </a:r>
          </a:p>
          <a:p>
            <a:endParaRPr lang="en-CA" dirty="0"/>
          </a:p>
          <a:p>
            <a:endParaRPr lang="en-CA" dirty="0"/>
          </a:p>
          <a:p>
            <a:endParaRPr lang="en-CA" dirty="0"/>
          </a:p>
        </p:txBody>
      </p:sp>
    </p:spTree>
    <p:extLst>
      <p:ext uri="{BB962C8B-B14F-4D97-AF65-F5344CB8AC3E}">
        <p14:creationId xmlns:p14="http://schemas.microsoft.com/office/powerpoint/2010/main" val="3593055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579</TotalTime>
  <Words>1842</Words>
  <Application>Microsoft Office PowerPoint</Application>
  <PresentationFormat>Widescreen</PresentationFormat>
  <Paragraphs>207</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Symbol</vt:lpstr>
      <vt:lpstr>Times New Roman</vt:lpstr>
      <vt:lpstr>Verdana</vt:lpstr>
      <vt:lpstr>Wingdings</vt:lpstr>
      <vt:lpstr>Office Theme</vt:lpstr>
      <vt:lpstr>Scaling up Open Education: Creating a Sustainable Program</vt:lpstr>
      <vt:lpstr>PowerPoint Presentation</vt:lpstr>
      <vt:lpstr>   The Drawbacks to Success</vt:lpstr>
      <vt:lpstr>Creating an OER Policy, Generally Speaking….</vt:lpstr>
      <vt:lpstr>Creating an OER Policy at SAIT</vt:lpstr>
      <vt:lpstr>Creating an OER Strategic Plan, Generally Speaking….</vt:lpstr>
      <vt:lpstr>Creating an OER Strategic Plan at SAIT</vt:lpstr>
      <vt:lpstr>Lessons Learned, Policy &amp; Program Development</vt:lpstr>
      <vt:lpstr>Integration, Integration, Integration…</vt:lpstr>
      <vt:lpstr>       Promotion, Promotion, Promotion!</vt:lpstr>
      <vt:lpstr>      What’s Happening at Your Institution? </vt:lpstr>
      <vt:lpstr>Alberta Post-Secondary Collaborative Pressbooks Program</vt:lpstr>
      <vt:lpstr>More Opportunities to Collaborate</vt:lpstr>
      <vt:lpstr>Resources</vt:lpstr>
      <vt:lpstr>Resources</vt:lpstr>
      <vt:lpstr>Resources</vt:lpstr>
      <vt:lpstr>Images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dc:title>
  <dc:creator>Jessica Norman</dc:creator>
  <cp:lastModifiedBy>Jessica Norman</cp:lastModifiedBy>
  <cp:revision>68</cp:revision>
  <cp:lastPrinted>2019-05-08T18:40:51Z</cp:lastPrinted>
  <dcterms:created xsi:type="dcterms:W3CDTF">2019-04-14T22:51:16Z</dcterms:created>
  <dcterms:modified xsi:type="dcterms:W3CDTF">2019-05-13T14:30:13Z</dcterms:modified>
</cp:coreProperties>
</file>