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1" r:id="rId5"/>
    <p:sldId id="269" r:id="rId6"/>
    <p:sldId id="265" r:id="rId7"/>
    <p:sldId id="270" r:id="rId8"/>
    <p:sldId id="271" r:id="rId9"/>
    <p:sldId id="268" r:id="rId10"/>
    <p:sldId id="267" r:id="rId11"/>
    <p:sldId id="272" r:id="rId12"/>
    <p:sldId id="273" r:id="rId13"/>
    <p:sldId id="263" r:id="rId14"/>
    <p:sldId id="259" r:id="rId15"/>
    <p:sldId id="260"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4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2024-04-21</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2024-04-21</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v.mb.ca/seniors/publications/docs/senior_centre_repor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150.statcan.gc.ca/n1/en/daily-quotidien/220427/dq220427a-eng.pdf?st=XGF1hDY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7" Type="http://schemas.openxmlformats.org/officeDocument/2006/relationships/image" Target="../media/image4.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rmAutofit fontScale="90000"/>
          </a:bodyPr>
          <a:lstStyle/>
          <a:p>
            <a:r>
              <a:rPr lang="en-US" dirty="0">
                <a:solidFill>
                  <a:schemeClr val="accent2">
                    <a:lumMod val="75000"/>
                  </a:schemeClr>
                </a:solidFill>
                <a:latin typeface="Calibri" panose="020F0502020204030204" pitchFamily="34" charset="0"/>
                <a:cs typeface="Calibri" panose="020F0502020204030204" pitchFamily="34" charset="0"/>
              </a:rPr>
              <a:t>Chapter 12 - Older Adults in Rural Communities: Policy and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dirty="0">
                <a:solidFill>
                  <a:schemeClr val="tx1"/>
                </a:solidFill>
                <a:latin typeface="Calibri" panose="020F0502020204030204" pitchFamily="34" charset="0"/>
                <a:cs typeface="Calibri" panose="020F0502020204030204" pitchFamily="34" charset="0"/>
              </a:rPr>
              <a:t>Bonnie Jeffery and Laurie Schmidt</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3880773"/>
          </a:xfrm>
        </p:spPr>
        <p:txBody>
          <a:bodyPr>
            <a:noAutofit/>
          </a:bodyPr>
          <a:lstStyle/>
          <a:p>
            <a:pPr lvl="0"/>
            <a:r>
              <a:rPr lang="en-CA" sz="2400" dirty="0">
                <a:latin typeface="Calibri" panose="020F0502020204030204" pitchFamily="34" charset="0"/>
                <a:cs typeface="Calibri" panose="020F0502020204030204" pitchFamily="34" charset="0"/>
              </a:rPr>
              <a:t>Micro</a:t>
            </a:r>
          </a:p>
          <a:p>
            <a:pPr lvl="1"/>
            <a:r>
              <a:rPr lang="en-CA" sz="2400" dirty="0">
                <a:latin typeface="Calibri" panose="020F0502020204030204" pitchFamily="34" charset="0"/>
                <a:cs typeface="Calibri" panose="020F0502020204030204" pitchFamily="34" charset="0"/>
              </a:rPr>
              <a:t>Rural older adults generally experience poorer health in terms of increased mortality, lower life expectancy and functional health, and increased risk of diseases, illness, and injury (Jeffery et al., 2014). </a:t>
            </a:r>
          </a:p>
          <a:p>
            <a:pPr lvl="1"/>
            <a:r>
              <a:rPr lang="en-CA" sz="2400" dirty="0">
                <a:latin typeface="Calibri" panose="020F0502020204030204" pitchFamily="34" charset="0"/>
                <a:cs typeface="Calibri" panose="020F0502020204030204" pitchFamily="34" charset="0"/>
              </a:rPr>
              <a:t>Strategies include counselling and consultation, life skills training, healthy relationship building, and educational and awareness programs. </a:t>
            </a:r>
          </a:p>
        </p:txBody>
      </p:sp>
    </p:spTree>
    <p:extLst>
      <p:ext uri="{BB962C8B-B14F-4D97-AF65-F5344CB8AC3E}">
        <p14:creationId xmlns:p14="http://schemas.microsoft.com/office/powerpoint/2010/main" val="2686756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75734" y="1560226"/>
            <a:ext cx="8596668" cy="4914465"/>
          </a:xfrm>
        </p:spPr>
        <p:txBody>
          <a:bodyPr>
            <a:noAutofit/>
          </a:bodyPr>
          <a:lstStyle/>
          <a:p>
            <a:pPr lvl="0"/>
            <a:r>
              <a:rPr lang="en-CA" sz="2400" dirty="0">
                <a:latin typeface="Calibri" panose="020F0502020204030204" pitchFamily="34" charset="0"/>
                <a:cs typeface="Calibri" panose="020F0502020204030204" pitchFamily="34" charset="0"/>
              </a:rPr>
              <a:t>Mezzo</a:t>
            </a:r>
          </a:p>
          <a:p>
            <a:pPr lvl="1"/>
            <a:r>
              <a:rPr lang="en-US" sz="2400" i="0" dirty="0">
                <a:latin typeface="Calibri" panose="020F0502020204030204" pitchFamily="34" charset="0"/>
                <a:cs typeface="Calibri" panose="020F0502020204030204" pitchFamily="34" charset="0"/>
              </a:rPr>
              <a:t>Rural older adults acknowledge that the social interaction while participating in activities with other people is beneficial, many are at increased risk of social isolation and lower social functioning, which is further hindered by the fear of falling and lack of opportunity to interact socially with others in their community (Bacsu et al., 2014; Schmidt et al., 2021).</a:t>
            </a:r>
            <a:endParaRPr lang="en-CA" sz="2400" i="0" dirty="0">
              <a:latin typeface="Calibri" panose="020F0502020204030204" pitchFamily="34" charset="0"/>
              <a:cs typeface="Calibri" panose="020F0502020204030204" pitchFamily="34" charset="0"/>
            </a:endParaRPr>
          </a:p>
          <a:p>
            <a:pPr lvl="1"/>
            <a:r>
              <a:rPr lang="en-CA" sz="2400" dirty="0">
                <a:latin typeface="Calibri" panose="020F0502020204030204" pitchFamily="34" charset="0"/>
                <a:cs typeface="Calibri" panose="020F0502020204030204" pitchFamily="34" charset="0"/>
              </a:rPr>
              <a:t>Strategies include initiating programs and interventions that integrate a social component in order to foster increased participation and engagement in health promoting behaviours among rural older adults.</a:t>
            </a:r>
            <a:endParaRPr lang="en-CA" sz="2400" i="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740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557262" y="378691"/>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677334" y="1219200"/>
            <a:ext cx="8596668" cy="3880773"/>
          </a:xfrm>
        </p:spPr>
        <p:txBody>
          <a:bodyPr>
            <a:noAutofit/>
          </a:bodyPr>
          <a:lstStyle/>
          <a:p>
            <a:pPr lvl="0"/>
            <a:r>
              <a:rPr lang="en-CA" sz="2400" dirty="0">
                <a:latin typeface="Calibri" panose="020F0502020204030204" pitchFamily="34" charset="0"/>
                <a:cs typeface="Calibri" panose="020F0502020204030204" pitchFamily="34" charset="0"/>
              </a:rPr>
              <a:t>Macro</a:t>
            </a:r>
          </a:p>
          <a:p>
            <a:pPr lvl="1"/>
            <a:r>
              <a:rPr lang="en-US" sz="2400" dirty="0">
                <a:latin typeface="Calibri" panose="020F0502020204030204" pitchFamily="34" charset="0"/>
                <a:cs typeface="Calibri" panose="020F0502020204030204" pitchFamily="34" charset="0"/>
              </a:rPr>
              <a:t>Challenges for older adults in rural communities include lack of public transportation, inadequate access to specialized health care services, limited housing and home-care and economic barriers related to lower income.</a:t>
            </a:r>
          </a:p>
          <a:p>
            <a:pPr lvl="1"/>
            <a:r>
              <a:rPr lang="en-US" sz="2400" dirty="0">
                <a:latin typeface="Calibri" panose="020F0502020204030204" pitchFamily="34" charset="0"/>
                <a:cs typeface="Calibri" panose="020F0502020204030204" pitchFamily="34" charset="0"/>
              </a:rPr>
              <a:t>Strategies include improving the physical and social environment to create safe places where people live, learn, work, and play by addressing the conditions that impact communities such as poverty, safety, isolation, or access to services. </a:t>
            </a:r>
          </a:p>
          <a:p>
            <a:pPr lvl="1"/>
            <a:r>
              <a:rPr lang="en-US" sz="2400" dirty="0">
                <a:latin typeface="Calibri" panose="020F0502020204030204" pitchFamily="34" charset="0"/>
                <a:cs typeface="Calibri" panose="020F0502020204030204" pitchFamily="34" charset="0"/>
              </a:rPr>
              <a:t>Supporting social policies and advocating for opportunities for rural older adults to remain active and engaged in the community is very important to health and wellness (Novek et al., 2013). </a:t>
            </a:r>
          </a:p>
        </p:txBody>
      </p:sp>
    </p:spTree>
    <p:extLst>
      <p:ext uri="{BB962C8B-B14F-4D97-AF65-F5344CB8AC3E}">
        <p14:creationId xmlns:p14="http://schemas.microsoft.com/office/powerpoint/2010/main" val="122798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4" y="1554302"/>
            <a:ext cx="8596668" cy="3880773"/>
          </a:xfrm>
        </p:spPr>
        <p:txBody>
          <a:bodyPr>
            <a:normAutofit/>
          </a:bodyPr>
          <a:lstStyle/>
          <a:p>
            <a:r>
              <a:rPr lang="en-US" sz="2400" dirty="0">
                <a:latin typeface="Calibri" panose="020F0502020204030204" pitchFamily="34" charset="0"/>
                <a:cs typeface="Calibri" panose="020F0502020204030204" pitchFamily="34" charset="0"/>
              </a:rPr>
              <a:t>Using a social ecological model produces valuable insight into the relationship between individual, social, and environment factors that influence successful aging among rural older adults. </a:t>
            </a:r>
          </a:p>
          <a:p>
            <a:pPr marL="0" indent="0">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Generalist social workers have the professional training and commitment to understand the importance of addressing the issues faced by rural older adults from a social ecological perspective—a perspective which highlights the importance of considering all aspects of an individual’s environment.</a:t>
            </a:r>
            <a:endParaRPr lang="en-CA"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471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51F-32A7-6FFB-6D4D-B36FCD4B0AB4}"/>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Additional Resources</a:t>
            </a:r>
          </a:p>
        </p:txBody>
      </p:sp>
      <p:sp>
        <p:nvSpPr>
          <p:cNvPr id="3" name="Content Placeholder 2">
            <a:extLst>
              <a:ext uri="{FF2B5EF4-FFF2-40B4-BE49-F238E27FC236}">
                <a16:creationId xmlns:a16="http://schemas.microsoft.com/office/drawing/2014/main" id="{840E61F3-5F0C-D66B-69E0-CE9D7956A519}"/>
              </a:ext>
            </a:extLst>
          </p:cNvPr>
          <p:cNvSpPr>
            <a:spLocks noGrp="1"/>
          </p:cNvSpPr>
          <p:nvPr>
            <p:ph idx="1"/>
          </p:nvPr>
        </p:nvSpPr>
        <p:spPr>
          <a:xfrm>
            <a:off x="677334" y="1524485"/>
            <a:ext cx="8596668" cy="3880773"/>
          </a:xfrm>
        </p:spPr>
        <p:txBody>
          <a:bodyPr>
            <a:normAutofit/>
          </a:bodyPr>
          <a:lstStyle/>
          <a:p>
            <a:pPr algn="l">
              <a:buFont typeface="Arial" panose="020B0604020202020204" pitchFamily="34" charset="0"/>
              <a:buChar char="•"/>
            </a:pPr>
            <a:r>
              <a:rPr lang="en-US" sz="2400" b="0" i="0" dirty="0">
                <a:effectLst/>
                <a:latin typeface="Calibri" panose="020F0502020204030204" pitchFamily="34" charset="0"/>
                <a:cs typeface="Calibri" panose="020F0502020204030204" pitchFamily="34" charset="0"/>
              </a:rPr>
              <a:t>Leader, J., Catherwood, K., &amp; Exner-Pirot, H. (2021). Saskatchewan. In K. Rich, H. Hall &amp; G. Nelson (Eds.), </a:t>
            </a:r>
            <a:r>
              <a:rPr lang="en-US" sz="2400" b="0" i="1" dirty="0">
                <a:effectLst/>
                <a:latin typeface="Calibri" panose="020F0502020204030204" pitchFamily="34" charset="0"/>
                <a:cs typeface="Calibri" panose="020F0502020204030204" pitchFamily="34" charset="0"/>
              </a:rPr>
              <a:t>State of rural Canada 2021: Opportunities, recovery and resiliency in changing times</a:t>
            </a:r>
            <a:r>
              <a:rPr lang="en-US" sz="2400" b="0" i="0" dirty="0">
                <a:effectLst/>
                <a:latin typeface="Calibri" panose="020F0502020204030204" pitchFamily="34" charset="0"/>
                <a:cs typeface="Calibri" panose="020F0502020204030204" pitchFamily="34" charset="0"/>
              </a:rPr>
              <a:t> (pp. 32-42). Canadian Rural Revitalization Foundation.</a:t>
            </a:r>
          </a:p>
          <a:p>
            <a:pPr algn="l">
              <a:buFont typeface="Arial" panose="020B0604020202020204" pitchFamily="34" charset="0"/>
              <a:buChar char="•"/>
            </a:pPr>
            <a:r>
              <a:rPr lang="en-US" sz="2400" b="0" i="0" dirty="0">
                <a:effectLst/>
                <a:latin typeface="Calibri" panose="020F0502020204030204" pitchFamily="34" charset="0"/>
                <a:cs typeface="Calibri" panose="020F0502020204030204" pitchFamily="34" charset="0"/>
              </a:rPr>
              <a:t>World Health Organization (2021). </a:t>
            </a:r>
            <a:r>
              <a:rPr lang="en-US" sz="2400" b="0" i="1" dirty="0">
                <a:effectLst/>
                <a:latin typeface="Calibri" panose="020F0502020204030204" pitchFamily="34" charset="0"/>
                <a:cs typeface="Calibri" panose="020F0502020204030204" pitchFamily="34" charset="0"/>
              </a:rPr>
              <a:t>Global report on ageism: Executive Summary</a:t>
            </a:r>
            <a:r>
              <a:rPr lang="en-US" sz="2400" b="0" i="0" dirty="0">
                <a:effectLst/>
                <a:latin typeface="Calibri" panose="020F0502020204030204" pitchFamily="34" charset="0"/>
                <a:cs typeface="Calibri" panose="020F0502020204030204" pitchFamily="34" charset="0"/>
              </a:rPr>
              <a:t>. World Health Organization</a:t>
            </a:r>
          </a:p>
        </p:txBody>
      </p:sp>
    </p:spTree>
    <p:extLst>
      <p:ext uri="{BB962C8B-B14F-4D97-AF65-F5344CB8AC3E}">
        <p14:creationId xmlns:p14="http://schemas.microsoft.com/office/powerpoint/2010/main" val="2956051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effectLst/>
                <a:latin typeface="Calibri" panose="020F0502020204030204" pitchFamily="34" charset="0"/>
                <a:cs typeface="Calibri" panose="020F0502020204030204" pitchFamily="34" charset="0"/>
              </a:rPr>
              <a:t>Ayalon, L., Tesch-Römer, C. (2018). Introduction to the Section: Ageism—Concept and Origins. In Ayalon, L., Tesch-Römer, C. (Eds) </a:t>
            </a:r>
            <a:r>
              <a:rPr lang="en-US" sz="2000" b="0" i="1" dirty="0">
                <a:effectLst/>
                <a:latin typeface="Calibri" panose="020F0502020204030204" pitchFamily="34" charset="0"/>
                <a:cs typeface="Calibri" panose="020F0502020204030204" pitchFamily="34" charset="0"/>
              </a:rPr>
              <a:t>Contemporary Perspectives on Ageism</a:t>
            </a:r>
            <a:r>
              <a:rPr lang="en-US" sz="2000" b="0" i="0" dirty="0">
                <a:effectLst/>
                <a:latin typeface="Calibri" panose="020F0502020204030204" pitchFamily="34" charset="0"/>
                <a:cs typeface="Calibri" panose="020F0502020204030204" pitchFamily="34" charset="0"/>
              </a:rPr>
              <a:t>. Springer Cham.</a:t>
            </a:r>
            <a:endParaRPr lang="en-CA" sz="2000" b="0" i="0" dirty="0">
              <a:effectLst/>
              <a:latin typeface="Calibri" panose="020F0502020204030204" pitchFamily="34" charset="0"/>
              <a:cs typeface="Calibri" panose="020F0502020204030204" pitchFamily="34" charset="0"/>
            </a:endParaRPr>
          </a:p>
          <a:p>
            <a:r>
              <a:rPr lang="en-CA" sz="2000" b="0" i="0" dirty="0">
                <a:effectLst/>
                <a:latin typeface="Calibri" panose="020F0502020204030204" pitchFamily="34" charset="0"/>
                <a:cs typeface="Calibri" panose="020F0502020204030204" pitchFamily="34" charset="0"/>
              </a:rPr>
              <a:t>Bacsu, J., Jeffery, B., Abonyi, S., Johnson, S., Novik, N., Martz, D., &amp; Oosman, S. (2014). Healthy aging in place: Perceptions of rural older adults. </a:t>
            </a:r>
            <a:r>
              <a:rPr lang="en-CA" sz="2000" b="0" i="1" dirty="0">
                <a:effectLst/>
                <a:latin typeface="Calibri" panose="020F0502020204030204" pitchFamily="34" charset="0"/>
                <a:cs typeface="Calibri" panose="020F0502020204030204" pitchFamily="34" charset="0"/>
              </a:rPr>
              <a:t>Educational Gerontology, 40</a:t>
            </a:r>
            <a:r>
              <a:rPr lang="en-CA" sz="2000" b="0" i="0" dirty="0">
                <a:effectLst/>
                <a:latin typeface="Calibri" panose="020F0502020204030204" pitchFamily="34" charset="0"/>
                <a:cs typeface="Calibri" panose="020F0502020204030204" pitchFamily="34" charset="0"/>
              </a:rPr>
              <a:t>(5), 327-337.</a:t>
            </a:r>
            <a:endParaRPr lang="en-CA" sz="2000" dirty="0">
              <a:latin typeface="Calibri" panose="020F0502020204030204" pitchFamily="34" charset="0"/>
              <a:cs typeface="Calibri" panose="020F0502020204030204" pitchFamily="34" charset="0"/>
            </a:endParaRPr>
          </a:p>
          <a:p>
            <a:r>
              <a:rPr lang="en-CA" sz="2000" dirty="0">
                <a:latin typeface="Calibri" panose="020F0502020204030204" pitchFamily="34" charset="0"/>
                <a:cs typeface="Calibri" panose="020F0502020204030204" pitchFamily="34" charset="0"/>
              </a:rPr>
              <a:t>Jeffery, B., Bacsu, J., Abonyi, S., Johnson, S., Martz, D., &amp; Novik, N. (2014). Rural Seniors. In: Michalos A.C. (Eds.) </a:t>
            </a:r>
            <a:r>
              <a:rPr lang="en-CA" sz="2000" i="1" dirty="0">
                <a:latin typeface="Calibri" panose="020F0502020204030204" pitchFamily="34" charset="0"/>
                <a:cs typeface="Calibri" panose="020F0502020204030204" pitchFamily="34" charset="0"/>
              </a:rPr>
              <a:t>Encyclopedia of Quality of Life and Well-Being Research</a:t>
            </a:r>
            <a:r>
              <a:rPr lang="en-CA" sz="2000" dirty="0">
                <a:latin typeface="Calibri" panose="020F0502020204030204" pitchFamily="34" charset="0"/>
                <a:cs typeface="Calibri" panose="020F0502020204030204" pitchFamily="34" charset="0"/>
              </a:rPr>
              <a:t>. Springer, Dordrecht.</a:t>
            </a:r>
          </a:p>
          <a:p>
            <a:r>
              <a:rPr lang="en-US" sz="2000" b="0" i="0" dirty="0">
                <a:effectLst/>
                <a:latin typeface="Calibri" panose="020F0502020204030204" pitchFamily="34" charset="0"/>
                <a:cs typeface="Calibri" panose="020F0502020204030204" pitchFamily="34" charset="0"/>
              </a:rPr>
              <a:t>Novek, S., Menec, V., Tran, T., &amp; Bell, S. (2013). Exploring the impacts of senior centres on older adults. </a:t>
            </a:r>
            <a:r>
              <a:rPr lang="en-US" sz="2000" b="0" i="1" dirty="0">
                <a:effectLst/>
                <a:latin typeface="Calibri" panose="020F0502020204030204" pitchFamily="34" charset="0"/>
                <a:cs typeface="Calibri" panose="020F0502020204030204" pitchFamily="34" charset="0"/>
              </a:rPr>
              <a:t>Centre on Aging.</a:t>
            </a:r>
            <a:r>
              <a:rPr lang="en-US" sz="2000" b="0" i="0" dirty="0">
                <a:effectLst/>
                <a:latin typeface="Calibri" panose="020F0502020204030204" pitchFamily="34" charset="0"/>
                <a:cs typeface="Calibri" panose="020F0502020204030204" pitchFamily="34" charset="0"/>
              </a:rPr>
              <a:t> Retrieved from </a:t>
            </a:r>
            <a:r>
              <a:rPr lang="en-US" sz="2000" b="0" i="0" u="sng" dirty="0">
                <a:effectLst/>
                <a:latin typeface="Calibri" panose="020F0502020204030204" pitchFamily="34" charset="0"/>
                <a:cs typeface="Calibri" panose="020F0502020204030204" pitchFamily="34" charset="0"/>
                <a:hlinkClick r:id="rId2"/>
              </a:rPr>
              <a:t>https://www.gov.mb.ca/seniors/publications/docs/senior_centre_report.pdf</a:t>
            </a:r>
            <a:endParaRPr lang="en-US" sz="2000" b="0" i="0" u="sng"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3880773"/>
          </a:xfrm>
        </p:spPr>
        <p:txBody>
          <a:bodyPr>
            <a:noAutofit/>
          </a:bodyPr>
          <a:lstStyle/>
          <a:p>
            <a:r>
              <a:rPr lang="en-US" sz="2000" b="0" i="0" dirty="0">
                <a:effectLst/>
                <a:latin typeface="Calibri" panose="020F0502020204030204" pitchFamily="34" charset="0"/>
                <a:cs typeface="Calibri" panose="020F0502020204030204" pitchFamily="34" charset="0"/>
              </a:rPr>
              <a:t>Statistics Canada. (2022a). </a:t>
            </a:r>
            <a:r>
              <a:rPr lang="en-US" sz="2000" b="0" i="1" dirty="0">
                <a:effectLst/>
                <a:latin typeface="Calibri" panose="020F0502020204030204" pitchFamily="34" charset="0"/>
                <a:cs typeface="Calibri" panose="020F0502020204030204" pitchFamily="34" charset="0"/>
              </a:rPr>
              <a:t>In the midst of high job vacancies and historically low unemployment, Canada faces record retirements from an aging labour force: number of seniors aged 65 and older grows six times faster than children 0-14</a:t>
            </a:r>
            <a:r>
              <a:rPr lang="en-US" sz="2000" b="0" i="0" dirty="0">
                <a:effectLst/>
                <a:latin typeface="Calibri" panose="020F0502020204030204" pitchFamily="34" charset="0"/>
                <a:cs typeface="Calibri" panose="020F0502020204030204" pitchFamily="34" charset="0"/>
              </a:rPr>
              <a:t> (no. 11-001-X). </a:t>
            </a:r>
            <a:r>
              <a:rPr lang="en-US" sz="2000" b="0" i="0" u="sng" dirty="0">
                <a:effectLst/>
                <a:latin typeface="Calibri" panose="020F0502020204030204" pitchFamily="34" charset="0"/>
                <a:cs typeface="Calibri" panose="020F0502020204030204" pitchFamily="34" charset="0"/>
                <a:hlinkClick r:id="rId2"/>
              </a:rPr>
              <a:t>https://www150.statcan.gc.ca/n1/en/daily-quotidien/220427/dq220427a-eng.pdf?st=XGF1hDY8.</a:t>
            </a:r>
            <a:endParaRPr lang="en-US" sz="2000" b="0" i="0" u="sng" dirty="0">
              <a:effectLst/>
              <a:latin typeface="Calibri" panose="020F0502020204030204" pitchFamily="34" charset="0"/>
              <a:cs typeface="Calibri" panose="020F0502020204030204" pitchFamily="34" charset="0"/>
            </a:endParaRPr>
          </a:p>
          <a:p>
            <a:r>
              <a:rPr lang="en-US" sz="2000" b="0" i="0" dirty="0">
                <a:effectLst/>
                <a:latin typeface="Calibri" panose="020F0502020204030204" pitchFamily="34" charset="0"/>
                <a:cs typeface="Calibri" panose="020F0502020204030204" pitchFamily="34" charset="0"/>
              </a:rPr>
              <a:t>Statistics Canada. (2022d). </a:t>
            </a:r>
            <a:r>
              <a:rPr lang="en-US" sz="2000" b="0" i="1" dirty="0">
                <a:effectLst/>
                <a:latin typeface="Calibri" panose="020F0502020204030204" pitchFamily="34" charset="0"/>
                <a:cs typeface="Calibri" panose="020F0502020204030204" pitchFamily="34" charset="0"/>
              </a:rPr>
              <a:t>Population growth in Canada’s rural areas, 2016 to 2021</a:t>
            </a:r>
            <a:r>
              <a:rPr lang="en-US" sz="2000" b="0" i="0" dirty="0">
                <a:effectLst/>
                <a:latin typeface="Calibri" panose="020F0502020204030204" pitchFamily="34" charset="0"/>
                <a:cs typeface="Calibri" panose="020F0502020204030204" pitchFamily="34" charset="0"/>
              </a:rPr>
              <a:t> (no. 98-200-X).</a:t>
            </a:r>
            <a:endParaRPr lang="en-CA" sz="2000" b="0" i="0" dirty="0">
              <a:effectLst/>
              <a:latin typeface="Calibri" panose="020F0502020204030204" pitchFamily="34" charset="0"/>
              <a:cs typeface="Calibri" panose="020F0502020204030204" pitchFamily="34" charset="0"/>
            </a:endParaRPr>
          </a:p>
          <a:p>
            <a:r>
              <a:rPr lang="en-US" sz="2000" b="0" i="0" dirty="0">
                <a:effectLst/>
                <a:latin typeface="Calibri" panose="020F0502020204030204" pitchFamily="34" charset="0"/>
                <a:cs typeface="Calibri" panose="020F0502020204030204" pitchFamily="34" charset="0"/>
              </a:rPr>
              <a:t>Schmidt, L., Johnson, S., Genoe, M. R., Jeffery, B &amp; Crawford, J. (2021). Social interaction and physical activity among rural older adults: A scoping review. </a:t>
            </a:r>
            <a:r>
              <a:rPr lang="en-US" sz="2000" b="0" i="1" dirty="0">
                <a:effectLst/>
                <a:latin typeface="Calibri" panose="020F0502020204030204" pitchFamily="34" charset="0"/>
                <a:cs typeface="Calibri" panose="020F0502020204030204" pitchFamily="34" charset="0"/>
              </a:rPr>
              <a:t>Journal of Aging and Physical Activity</a:t>
            </a:r>
            <a:r>
              <a:rPr lang="en-US" sz="2000" b="0" i="0" dirty="0">
                <a:effectLst/>
                <a:latin typeface="Calibri" panose="020F0502020204030204" pitchFamily="34" charset="0"/>
                <a:cs typeface="Calibri" panose="020F0502020204030204" pitchFamily="34" charset="0"/>
              </a:rPr>
              <a:t>. Pre-print.</a:t>
            </a:r>
            <a:endParaRPr lang="en-CA"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2319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3880773"/>
          </a:xfrm>
        </p:spPr>
        <p:txBody>
          <a:bodyPr>
            <a:noAutofit/>
          </a:bodyPr>
          <a:lstStyle/>
          <a:p>
            <a:r>
              <a:rPr lang="en-US" sz="2400" dirty="0">
                <a:latin typeface="Calibri" panose="020F0502020204030204" pitchFamily="34" charset="0"/>
                <a:cs typeface="Calibri" panose="020F0502020204030204" pitchFamily="34" charset="0"/>
              </a:rPr>
              <a:t>This chapter will discuss:</a:t>
            </a:r>
          </a:p>
          <a:p>
            <a:pPr lvl="1"/>
            <a:r>
              <a:rPr lang="en-US" sz="2400" dirty="0">
                <a:latin typeface="Calibri" panose="020F0502020204030204" pitchFamily="34" charset="0"/>
                <a:cs typeface="Calibri" panose="020F0502020204030204" pitchFamily="34" charset="0"/>
              </a:rPr>
              <a:t>The unique situation of older adults living in rural communities and the specific role that generalist social workers play at different levels of practice. </a:t>
            </a:r>
          </a:p>
          <a:p>
            <a:pPr lvl="1"/>
            <a:r>
              <a:rPr lang="en-US" sz="2400" dirty="0">
                <a:latin typeface="Calibri" panose="020F0502020204030204" pitchFamily="34" charset="0"/>
                <a:cs typeface="Calibri" panose="020F0502020204030204" pitchFamily="34" charset="0"/>
              </a:rPr>
              <a:t>What rural social workers can do to support successful aging in place for community-dwelling older adults.</a:t>
            </a:r>
          </a:p>
          <a:p>
            <a:pPr lvl="1"/>
            <a:r>
              <a:rPr lang="en-US" sz="2400" dirty="0">
                <a:latin typeface="Calibri" panose="020F0502020204030204" pitchFamily="34" charset="0"/>
                <a:cs typeface="Calibri" panose="020F0502020204030204" pitchFamily="34" charset="0"/>
              </a:rPr>
              <a:t>The concept of ageism which is fundamental to anti-oppressive social work values and practice with this population.</a:t>
            </a:r>
          </a:p>
          <a:p>
            <a:pPr lvl="1"/>
            <a:r>
              <a:rPr lang="en-US" sz="2400" dirty="0">
                <a:latin typeface="Calibri" panose="020F0502020204030204" pitchFamily="34" charset="0"/>
                <a:cs typeface="Calibri" panose="020F0502020204030204" pitchFamily="34" charset="0"/>
              </a:rPr>
              <a:t>The role of a social ecological framework to address the discussion of interventions at micro, mezzo and macro levels of rural social work practice.</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rmAutofit/>
          </a:bodyPr>
          <a:lstStyle/>
          <a:p>
            <a:pPr lvl="0"/>
            <a:r>
              <a:rPr lang="en-US" sz="2400" dirty="0">
                <a:latin typeface="Calibri" panose="020F0502020204030204" pitchFamily="34" charset="0"/>
                <a:cs typeface="Calibri" panose="020F0502020204030204" pitchFamily="34" charset="0"/>
              </a:rPr>
              <a:t>By the end of this chapter you will:</a:t>
            </a:r>
            <a:endParaRPr lang="en-CA"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Understand the unique context and needs of older adults living in rural areas</a:t>
            </a:r>
            <a:endParaRPr lang="en-US" sz="2400" i="1"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Understand how an anti-oppressive and social justice approach contributes to a person-centered approach in rural social work with older adults</a:t>
            </a:r>
          </a:p>
          <a:p>
            <a:pPr lvl="1"/>
            <a:r>
              <a:rPr lang="en-US" sz="2400" dirty="0">
                <a:latin typeface="Calibri" panose="020F0502020204030204" pitchFamily="34" charset="0"/>
                <a:cs typeface="Calibri" panose="020F0502020204030204" pitchFamily="34" charset="0"/>
              </a:rPr>
              <a:t>Identify how a social ecological framework that incorporates levels of social work practice supports successful aging for rural older adults</a:t>
            </a:r>
            <a:endParaRPr lang="en-CA"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In 2021, 6.6 million Canadians resided in rural areas, an increase of 0.4% from 2016 (Statistics Canada, 2022d). </a:t>
            </a:r>
          </a:p>
          <a:p>
            <a:r>
              <a:rPr lang="en-US" sz="2400" dirty="0">
                <a:latin typeface="Calibri" panose="020F0502020204030204" pitchFamily="34" charset="0"/>
                <a:cs typeface="Calibri" panose="020F0502020204030204" pitchFamily="34" charset="0"/>
              </a:rPr>
              <a:t>There was a 3.1% increase in the population of residents aged 65 and older in rural areas between 2016 and 2021, while urban areas saw a 1.9% increase in that cohort during that same time period (Statistics Canada, 2022a).</a:t>
            </a:r>
          </a:p>
          <a:p>
            <a:r>
              <a:rPr lang="en-US" sz="2400" dirty="0">
                <a:latin typeface="Calibri" panose="020F0502020204030204" pitchFamily="34" charset="0"/>
                <a:cs typeface="Calibri" panose="020F0502020204030204" pitchFamily="34" charset="0"/>
              </a:rPr>
              <a:t>In 2021, 79,128 residents in rural Saskatchewan were aged 65 and older, an increase of 10.9% since 2016. This age group now accounts for 20% of the rural population in the province. </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54302"/>
            <a:ext cx="8596668" cy="3880773"/>
          </a:xfrm>
        </p:spPr>
        <p:txBody>
          <a:bodyPr>
            <a:noAutofit/>
          </a:bodyPr>
          <a:lstStyle/>
          <a:p>
            <a:r>
              <a:rPr lang="en-US" sz="2400" dirty="0">
                <a:latin typeface="Calibri" panose="020F0502020204030204" pitchFamily="34" charset="0"/>
                <a:cs typeface="Calibri" panose="020F0502020204030204" pitchFamily="34" charset="0"/>
              </a:rPr>
              <a:t>An aging population presents numerous opportunities and challenges that need to be managed effectively to ensure the needs of this population are supported, through allocation of resources and implementation of health and social policies. </a:t>
            </a:r>
          </a:p>
          <a:p>
            <a:r>
              <a:rPr lang="en-US" sz="2400" dirty="0">
                <a:latin typeface="Calibri" panose="020F0502020204030204" pitchFamily="34" charset="0"/>
                <a:cs typeface="Calibri" panose="020F0502020204030204" pitchFamily="34" charset="0"/>
              </a:rPr>
              <a:t>With the growing number of aging adults, particularly in rural communities where resources are limited, it is essential that we understand the specific circumstances that rural communities are facing.</a:t>
            </a:r>
            <a:endParaRPr lang="en-CA"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04809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Ageism</a:t>
            </a:r>
          </a:p>
          <a:p>
            <a:pPr lvl="1"/>
            <a:r>
              <a:rPr lang="en-US" sz="2400" dirty="0">
                <a:latin typeface="Calibri" panose="020F0502020204030204" pitchFamily="34" charset="0"/>
                <a:cs typeface="Calibri" panose="020F0502020204030204" pitchFamily="34" charset="0"/>
              </a:rPr>
              <a:t>Robert Butler considered ageism to be a form of prejudice by one age group against another, typically expressed by middle-aged adults against youth and older persons. In future work, Butler refined the concept of ageism to be a set of positive or negative attitudes, behaviours, institutional practices, and policies aimed at older adults (Ayalon &amp; Tesch-Römer, 2018). This later definition of ageism is generally what is meant by discussing ageism today, as popular discourse on the topic tends to focus solely on biases against older adults.</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7"/>
              <a:stretch>
                <a:fillRect/>
              </a:stretch>
            </p:blipFill>
            <p:spPr>
              <a:xfrm>
                <a:off x="4092915" y="-881910"/>
                <a:ext cx="158400" cy="249840"/>
              </a:xfrm>
              <a:prstGeom prst="rect">
                <a:avLst/>
              </a:prstGeom>
            </p:spPr>
          </p:pic>
        </mc:Fallback>
      </mc:AlternateContent>
    </p:spTree>
    <p:extLst>
      <p:ext uri="{BB962C8B-B14F-4D97-AF65-F5344CB8AC3E}">
        <p14:creationId xmlns:p14="http://schemas.microsoft.com/office/powerpoint/2010/main" val="403370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930400"/>
            <a:ext cx="8596668" cy="4793673"/>
          </a:xfrm>
        </p:spPr>
        <p:txBody>
          <a:bodyPr>
            <a:noAutofit/>
          </a:bodyPr>
          <a:lstStyle/>
          <a:p>
            <a:r>
              <a:rPr lang="en-US" sz="2400" dirty="0">
                <a:latin typeface="Calibri" panose="020F0502020204030204" pitchFamily="34" charset="0"/>
                <a:cs typeface="Calibri" panose="020F0502020204030204" pitchFamily="34" charset="0"/>
              </a:rPr>
              <a:t>Ageism</a:t>
            </a:r>
          </a:p>
          <a:p>
            <a:pPr lvl="1"/>
            <a:r>
              <a:rPr lang="en-US" sz="2400" dirty="0">
                <a:latin typeface="Calibri" panose="020F0502020204030204" pitchFamily="34" charset="0"/>
                <a:cs typeface="Calibri" panose="020F0502020204030204" pitchFamily="34" charset="0"/>
              </a:rPr>
              <a:t>At the micro level, ageism is developed and maintained by individuals’ thoughts, emotions, and beliefs about a particular age group. </a:t>
            </a:r>
          </a:p>
          <a:p>
            <a:pPr lvl="1"/>
            <a:r>
              <a:rPr lang="en-US" sz="2400" dirty="0">
                <a:latin typeface="Calibri" panose="020F0502020204030204" pitchFamily="34" charset="0"/>
                <a:cs typeface="Calibri" panose="020F0502020204030204" pitchFamily="34" charset="0"/>
              </a:rPr>
              <a:t>At the mezzo level, groups, organizations, and other social entities’ beliefs and actions towards age groups reinforce ageism. </a:t>
            </a:r>
          </a:p>
          <a:p>
            <a:pPr lvl="1"/>
            <a:r>
              <a:rPr lang="en-US" sz="2400" dirty="0">
                <a:latin typeface="Calibri" panose="020F0502020204030204" pitchFamily="34" charset="0"/>
                <a:cs typeface="Calibri" panose="020F0502020204030204" pitchFamily="34" charset="0"/>
              </a:rPr>
              <a:t>Macro-level ageism is created through a culture or society’s values towards specific age groups. </a:t>
            </a:r>
          </a:p>
          <a:p>
            <a:pPr lvl="1"/>
            <a:r>
              <a:rPr lang="en-US" sz="2400" dirty="0">
                <a:latin typeface="Calibri" panose="020F0502020204030204" pitchFamily="34" charset="0"/>
                <a:cs typeface="Calibri" panose="020F0502020204030204" pitchFamily="34" charset="0"/>
              </a:rPr>
              <a:t>Each of these levels assists in the production of self-directed and other-directed ageism (Ayalon &amp; Tesch-Römer, 2018).</a:t>
            </a:r>
          </a:p>
        </p:txBody>
      </p:sp>
    </p:spTree>
    <p:extLst>
      <p:ext uri="{BB962C8B-B14F-4D97-AF65-F5344CB8AC3E}">
        <p14:creationId xmlns:p14="http://schemas.microsoft.com/office/powerpoint/2010/main" val="738008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p:txBody>
          <a:bodyPr>
            <a:noAutofit/>
          </a:bodyPr>
          <a:lstStyle/>
          <a:p>
            <a:r>
              <a:rPr lang="en-US" sz="2400" dirty="0">
                <a:latin typeface="Calibri" panose="020F0502020204030204" pitchFamily="34" charset="0"/>
                <a:cs typeface="Calibri" panose="020F0502020204030204" pitchFamily="34" charset="0"/>
              </a:rPr>
              <a:t>Ageism</a:t>
            </a:r>
          </a:p>
          <a:p>
            <a:pPr lvl="1"/>
            <a:r>
              <a:rPr lang="en-US" sz="2400" dirty="0">
                <a:latin typeface="Calibri" panose="020F0502020204030204" pitchFamily="34" charset="0"/>
                <a:cs typeface="Calibri" panose="020F0502020204030204" pitchFamily="34" charset="0"/>
              </a:rPr>
              <a:t>Given that the values and practice of social work are based on anti-oppressive approaches, it is critical to address ageist attitudes. </a:t>
            </a:r>
          </a:p>
          <a:p>
            <a:pPr lvl="1"/>
            <a:r>
              <a:rPr lang="en-US" sz="2400" dirty="0">
                <a:latin typeface="Calibri" panose="020F0502020204030204" pitchFamily="34" charset="0"/>
                <a:cs typeface="Calibri" panose="020F0502020204030204" pitchFamily="34" charset="0"/>
              </a:rPr>
              <a:t>By focusing on a person-in-environment perspective social workers can address these attitudes at multiple levels of practice.</a:t>
            </a:r>
          </a:p>
        </p:txBody>
      </p:sp>
    </p:spTree>
    <p:extLst>
      <p:ext uri="{BB962C8B-B14F-4D97-AF65-F5344CB8AC3E}">
        <p14:creationId xmlns:p14="http://schemas.microsoft.com/office/powerpoint/2010/main" val="574399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72A1-8BE9-B237-C5B6-8CFF29CCA3F8}"/>
              </a:ext>
            </a:extLst>
          </p:cNvPr>
          <p:cNvSpPr>
            <a:spLocks noGrp="1"/>
          </p:cNvSpPr>
          <p:nvPr>
            <p:ph type="title"/>
          </p:nvPr>
        </p:nvSpPr>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endParaRPr>
          </a:p>
        </p:txBody>
      </p:sp>
      <p:sp>
        <p:nvSpPr>
          <p:cNvPr id="3" name="Content Placeholder 2">
            <a:extLst>
              <a:ext uri="{FF2B5EF4-FFF2-40B4-BE49-F238E27FC236}">
                <a16:creationId xmlns:a16="http://schemas.microsoft.com/office/drawing/2014/main" id="{40A00155-DE54-79C1-3063-5E2D2BF1E9D9}"/>
              </a:ext>
            </a:extLst>
          </p:cNvPr>
          <p:cNvSpPr>
            <a:spLocks noGrp="1"/>
          </p:cNvSpPr>
          <p:nvPr>
            <p:ph idx="1"/>
          </p:nvPr>
        </p:nvSpPr>
        <p:spPr>
          <a:xfrm>
            <a:off x="677334" y="1930400"/>
            <a:ext cx="8596668" cy="4664364"/>
          </a:xfrm>
        </p:spPr>
        <p:txBody>
          <a:bodyPr>
            <a:noAutofit/>
          </a:bodyPr>
          <a:lstStyle/>
          <a:p>
            <a:pPr lvl="1"/>
            <a:r>
              <a:rPr lang="en-US" sz="2400" dirty="0">
                <a:latin typeface="Calibri" panose="020F0502020204030204" pitchFamily="34" charset="0"/>
                <a:cs typeface="Calibri" panose="020F0502020204030204" pitchFamily="34" charset="0"/>
              </a:rPr>
              <a:t>Person-in-Environment Approach to Supporting Rural Older Adults</a:t>
            </a:r>
          </a:p>
          <a:p>
            <a:pPr lvl="2"/>
            <a:r>
              <a:rPr lang="en-US" sz="2400" dirty="0">
                <a:latin typeface="Calibri" panose="020F0502020204030204" pitchFamily="34" charset="0"/>
                <a:cs typeface="Calibri" panose="020F0502020204030204" pitchFamily="34" charset="0"/>
              </a:rPr>
              <a:t>The person-in-environment principle focuses on how a person’s environmental context affects their behaviour or self. </a:t>
            </a:r>
          </a:p>
          <a:p>
            <a:pPr lvl="2"/>
            <a:r>
              <a:rPr lang="en-US" sz="2400" dirty="0">
                <a:latin typeface="Calibri" panose="020F0502020204030204" pitchFamily="34" charset="0"/>
                <a:cs typeface="Calibri" panose="020F0502020204030204" pitchFamily="34" charset="0"/>
              </a:rPr>
              <a:t>The environment consists of a person’s social, economic, political, communal, historical, religious, physical, cultural and familial context. </a:t>
            </a:r>
          </a:p>
          <a:p>
            <a:pPr lvl="2"/>
            <a:r>
              <a:rPr lang="en-US" sz="2400" dirty="0">
                <a:latin typeface="Calibri" panose="020F0502020204030204" pitchFamily="34" charset="0"/>
                <a:cs typeface="Calibri" panose="020F0502020204030204" pitchFamily="34" charset="0"/>
              </a:rPr>
              <a:t>In order to truly understand a person, one must look at the interplay between an individual and their environment.</a:t>
            </a:r>
          </a:p>
          <a:p>
            <a:endParaRPr lang="en-CA" sz="2400" dirty="0"/>
          </a:p>
        </p:txBody>
      </p:sp>
    </p:spTree>
    <p:extLst>
      <p:ext uri="{BB962C8B-B14F-4D97-AF65-F5344CB8AC3E}">
        <p14:creationId xmlns:p14="http://schemas.microsoft.com/office/powerpoint/2010/main" val="259827736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10665</TotalTime>
  <Words>1463</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Chapter 12 - Older Adults in Rural Communities: Policy and Practice</vt:lpstr>
      <vt:lpstr>Introduction</vt:lpstr>
      <vt:lpstr>Learning Objectives</vt:lpstr>
      <vt:lpstr>Practice Area and/or the Population of Focus</vt:lpstr>
      <vt:lpstr>Practice Area and/or the Population of Focus</vt:lpstr>
      <vt:lpstr>Overview of Policy and Service Delivery Issues</vt:lpstr>
      <vt:lpstr>Overview of Policy and Service Delivery Issues</vt:lpstr>
      <vt:lpstr>Overview of Policy and Service Delivery Issues</vt:lpstr>
      <vt:lpstr>Overview of Policy and Service Delivery Issues</vt:lpstr>
      <vt:lpstr>3 Levels of Social Work Practice</vt:lpstr>
      <vt:lpstr>3 Levels of Social Work Practice</vt:lpstr>
      <vt:lpstr>3 Levels of Social Work Practice</vt:lpstr>
      <vt:lpstr>Conclusion</vt:lpstr>
      <vt:lpstr>Additional Resources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Pam Reimer</cp:lastModifiedBy>
  <cp:revision>18</cp:revision>
  <dcterms:created xsi:type="dcterms:W3CDTF">2023-11-18T18:34:59Z</dcterms:created>
  <dcterms:modified xsi:type="dcterms:W3CDTF">2024-04-22T02:49:03Z</dcterms:modified>
</cp:coreProperties>
</file>