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64" r:id="rId3"/>
    <p:sldId id="257" r:id="rId4"/>
    <p:sldId id="261" r:id="rId5"/>
    <p:sldId id="265" r:id="rId6"/>
    <p:sldId id="275" r:id="rId7"/>
    <p:sldId id="276" r:id="rId8"/>
    <p:sldId id="277" r:id="rId9"/>
    <p:sldId id="274" r:id="rId10"/>
    <p:sldId id="263" r:id="rId11"/>
    <p:sldId id="278" r:id="rId12"/>
    <p:sldId id="26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eryb" initials="j" lastIdx="7" clrIdx="0">
    <p:extLst>
      <p:ext uri="{19B8F6BF-5375-455C-9EA6-DF929625EA0E}">
        <p15:presenceInfo xmlns:p15="http://schemas.microsoft.com/office/powerpoint/2012/main" userId="jefferyb" providerId="None"/>
      </p:ext>
    </p:extLst>
  </p:cmAuthor>
  <p:cmAuthor id="2" name="novik2nu" initials="n" lastIdx="11" clrIdx="1">
    <p:extLst>
      <p:ext uri="{19B8F6BF-5375-455C-9EA6-DF929625EA0E}">
        <p15:presenceInfo xmlns:p15="http://schemas.microsoft.com/office/powerpoint/2012/main" userId="novik2n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48"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ink/ink1.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ink/ink4.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ink/ink5.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2024-05-31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01992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2024-05-31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4195820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2024-05-31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2209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2024-05-31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442481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2024-05-31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1154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2024-05-31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250492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2024-05-31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3987303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2024-05-31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199626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2024-05-31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72640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2024-05-31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79659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CE3CB9-2F83-44BF-835B-B897292C3026}" type="datetimeFigureOut">
              <a:rPr lang="en-CA" smtClean="0"/>
              <a:t>2024-05-31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3939223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CE3CB9-2F83-44BF-835B-B897292C3026}" type="datetimeFigureOut">
              <a:rPr lang="en-CA" smtClean="0"/>
              <a:t>2024-05-31</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73051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CE3CB9-2F83-44BF-835B-B897292C3026}" type="datetimeFigureOut">
              <a:rPr lang="en-CA" smtClean="0"/>
              <a:t>2024-05-31</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78037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E3CB9-2F83-44BF-835B-B897292C3026}" type="datetimeFigureOut">
              <a:rPr lang="en-CA" smtClean="0"/>
              <a:t>2024-05-31</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422247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CE3CB9-2F83-44BF-835B-B897292C3026}" type="datetimeFigureOut">
              <a:rPr lang="en-CA" smtClean="0"/>
              <a:t>2024-05-31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9279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
        <p:nvSpPr>
          <p:cNvPr id="5" name="Date Placeholder 4"/>
          <p:cNvSpPr>
            <a:spLocks noGrp="1"/>
          </p:cNvSpPr>
          <p:nvPr>
            <p:ph type="dt" sz="half" idx="10"/>
          </p:nvPr>
        </p:nvSpPr>
        <p:spPr/>
        <p:txBody>
          <a:bodyPr/>
          <a:lstStyle/>
          <a:p>
            <a:fld id="{63CE3CB9-2F83-44BF-835B-B897292C3026}" type="datetimeFigureOut">
              <a:rPr lang="en-CA" smtClean="0"/>
              <a:t>2024-05-31</a:t>
            </a:fld>
            <a:endParaRPr lang="en-CA" dirty="0"/>
          </a:p>
        </p:txBody>
      </p:sp>
    </p:spTree>
    <p:extLst>
      <p:ext uri="{BB962C8B-B14F-4D97-AF65-F5344CB8AC3E}">
        <p14:creationId xmlns:p14="http://schemas.microsoft.com/office/powerpoint/2010/main" val="90683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3CE3CB9-2F83-44BF-835B-B897292C3026}" type="datetimeFigureOut">
              <a:rPr lang="en-CA" smtClean="0"/>
              <a:t>2024-05-31</a:t>
            </a:fld>
            <a:endParaRPr lang="en-CA"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D1B3EF7-3553-4FDC-8590-B949F667910C}" type="slidenum">
              <a:rPr lang="en-CA" smtClean="0"/>
              <a:t>‹#›</a:t>
            </a:fld>
            <a:endParaRPr lang="en-CA" dirty="0"/>
          </a:p>
        </p:txBody>
      </p:sp>
    </p:spTree>
    <p:extLst>
      <p:ext uri="{BB962C8B-B14F-4D97-AF65-F5344CB8AC3E}">
        <p14:creationId xmlns:p14="http://schemas.microsoft.com/office/powerpoint/2010/main" val="59184510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7" Type="http://schemas.openxmlformats.org/officeDocument/2006/relationships/image" Target="../media/image4.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403F3-DDC2-A805-DB75-392F7FFA6EF7}"/>
              </a:ext>
            </a:extLst>
          </p:cNvPr>
          <p:cNvSpPr>
            <a:spLocks noGrp="1"/>
          </p:cNvSpPr>
          <p:nvPr>
            <p:ph type="ctrTitle"/>
          </p:nvPr>
        </p:nvSpPr>
        <p:spPr/>
        <p:txBody>
          <a:bodyPr>
            <a:normAutofit fontScale="90000"/>
          </a:bodyPr>
          <a:lstStyle/>
          <a:p>
            <a:r>
              <a:rPr lang="en-US" dirty="0">
                <a:solidFill>
                  <a:schemeClr val="accent2">
                    <a:lumMod val="75000"/>
                  </a:schemeClr>
                </a:solidFill>
                <a:latin typeface="Calibri" panose="020F0502020204030204" pitchFamily="34" charset="0"/>
                <a:cs typeface="Calibri" panose="020F0502020204030204" pitchFamily="34" charset="0"/>
              </a:rPr>
              <a:t>Chapter 13 - Child Protection in a Rural Setting</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69E0149E-5200-B0DB-E211-D7CF4E71689F}"/>
              </a:ext>
            </a:extLst>
          </p:cNvPr>
          <p:cNvSpPr>
            <a:spLocks noGrp="1"/>
          </p:cNvSpPr>
          <p:nvPr>
            <p:ph type="subTitle" idx="1"/>
          </p:nvPr>
        </p:nvSpPr>
        <p:spPr/>
        <p:txBody>
          <a:bodyPr>
            <a:normAutofit/>
          </a:bodyPr>
          <a:lstStyle/>
          <a:p>
            <a:r>
              <a:rPr lang="de-DE" sz="2400" dirty="0">
                <a:solidFill>
                  <a:schemeClr val="tx1"/>
                </a:solidFill>
                <a:latin typeface="Calibri" panose="020F0502020204030204" pitchFamily="34" charset="0"/>
                <a:cs typeface="Calibri" panose="020F0502020204030204" pitchFamily="34" charset="0"/>
              </a:rPr>
              <a:t>Dr. Cathy Rocke, MSW, PhD</a:t>
            </a:r>
          </a:p>
        </p:txBody>
      </p:sp>
    </p:spTree>
    <p:extLst>
      <p:ext uri="{BB962C8B-B14F-4D97-AF65-F5344CB8AC3E}">
        <p14:creationId xmlns:p14="http://schemas.microsoft.com/office/powerpoint/2010/main" val="834754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F03F8-0F8A-2800-23C6-84B6FA1E446B}"/>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Conclusion</a:t>
            </a:r>
          </a:p>
        </p:txBody>
      </p:sp>
      <p:sp>
        <p:nvSpPr>
          <p:cNvPr id="3" name="Content Placeholder 2">
            <a:extLst>
              <a:ext uri="{FF2B5EF4-FFF2-40B4-BE49-F238E27FC236}">
                <a16:creationId xmlns:a16="http://schemas.microsoft.com/office/drawing/2014/main" id="{290788D9-7D9B-3C39-1587-19FFD430FF42}"/>
              </a:ext>
            </a:extLst>
          </p:cNvPr>
          <p:cNvSpPr>
            <a:spLocks noGrp="1"/>
          </p:cNvSpPr>
          <p:nvPr>
            <p:ph idx="1"/>
          </p:nvPr>
        </p:nvSpPr>
        <p:spPr>
          <a:xfrm>
            <a:off x="677334" y="1554302"/>
            <a:ext cx="8596668" cy="3880773"/>
          </a:xfrm>
        </p:spPr>
        <p:txBody>
          <a:bodyPr>
            <a:noAutofit/>
          </a:bodyPr>
          <a:lstStyle/>
          <a:p>
            <a:r>
              <a:rPr lang="en-US" sz="2400" dirty="0">
                <a:latin typeface="Calibri" panose="020F0502020204030204" pitchFamily="34" charset="0"/>
                <a:cs typeface="Calibri" panose="020F0502020204030204" pitchFamily="34" charset="0"/>
              </a:rPr>
              <a:t>Providing child protection in a rural setting compounds the challenges of the work; however, when workers are informed by relational approaches that integrate strengths-based solutions, problem solving models, and critical perspectives it is possible for child protection workers to be effective. </a:t>
            </a:r>
          </a:p>
          <a:p>
            <a:r>
              <a:rPr lang="en-US" sz="2400" dirty="0">
                <a:latin typeface="Calibri" panose="020F0502020204030204" pitchFamily="34" charset="0"/>
                <a:cs typeface="Calibri" panose="020F0502020204030204" pitchFamily="34" charset="0"/>
              </a:rPr>
              <a:t>The work of child protection is not for the faint of heart, but when done well, and when engagement and supports are offered so that families and children can thrive, it can be a rewarding social work career.</a:t>
            </a:r>
          </a:p>
        </p:txBody>
      </p:sp>
    </p:spTree>
    <p:extLst>
      <p:ext uri="{BB962C8B-B14F-4D97-AF65-F5344CB8AC3E}">
        <p14:creationId xmlns:p14="http://schemas.microsoft.com/office/powerpoint/2010/main" val="1224719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D29D-5C99-3169-200D-8F955B4688E9}"/>
              </a:ext>
            </a:extLst>
          </p:cNvPr>
          <p:cNvSpPr>
            <a:spLocks noGrp="1"/>
          </p:cNvSpPr>
          <p:nvPr>
            <p:ph type="title"/>
          </p:nvPr>
        </p:nvSpPr>
        <p:spPr>
          <a:xfrm>
            <a:off x="677334" y="609600"/>
            <a:ext cx="8596668" cy="655782"/>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D290AF9-6422-C6F5-3637-5954C740D768}"/>
              </a:ext>
            </a:extLst>
          </p:cNvPr>
          <p:cNvSpPr>
            <a:spLocks noGrp="1"/>
          </p:cNvSpPr>
          <p:nvPr>
            <p:ph idx="1"/>
          </p:nvPr>
        </p:nvSpPr>
        <p:spPr>
          <a:xfrm>
            <a:off x="834352" y="1265382"/>
            <a:ext cx="8596668" cy="4922982"/>
          </a:xfrm>
        </p:spPr>
        <p:txBody>
          <a:bodyPr>
            <a:noAutofit/>
          </a:bodyPr>
          <a:lstStyle/>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Barsky, A. E. (2019).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Ethics and values in social work: An integrated approach for a comprehensive curriculum </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(2nd ed.). Oxford University Press.</a:t>
            </a:r>
          </a:p>
          <a:p>
            <a:r>
              <a:rPr lang="en-US" sz="2000" b="0" i="0" u="none" strike="noStrike" baseline="0" dirty="0" err="1">
                <a:solidFill>
                  <a:srgbClr val="000000"/>
                </a:solidFill>
                <a:latin typeface="Calibri" panose="020F0502020204030204" pitchFamily="34" charset="0"/>
                <a:ea typeface="Calibri" panose="020F0502020204030204" pitchFamily="34" charset="0"/>
                <a:cs typeface="Calibri" panose="020F0502020204030204" pitchFamily="34" charset="0"/>
              </a:rPr>
              <a:t>Burczycka</a:t>
            </a:r>
            <a:r>
              <a:rPr lang="en-US" sz="20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 M. (2018). </a:t>
            </a:r>
            <a:r>
              <a:rPr lang="en-US" sz="2000" b="0" i="1"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Police-reported violence happens between intimate partners. </a:t>
            </a:r>
            <a:r>
              <a:rPr lang="en-US" sz="20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Statistics Canada. </a:t>
            </a:r>
            <a:r>
              <a:rPr lang="en-US" sz="2000" b="0" i="0" u="none" strike="noStrike" baseline="0" dirty="0">
                <a:solidFill>
                  <a:srgbClr val="0000FF"/>
                </a:solidFill>
                <a:latin typeface="Calibri" panose="020F0502020204030204" pitchFamily="34" charset="0"/>
                <a:ea typeface="Calibri" panose="020F0502020204030204" pitchFamily="34" charset="0"/>
                <a:cs typeface="Calibri" panose="020F0502020204030204" pitchFamily="34" charset="0"/>
              </a:rPr>
              <a:t>https://www150.statcan.gc.ca/n1/pub/85-002-x/2019001/article/00018/02-eng.htm </a:t>
            </a:r>
            <a:endPar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endParaRPr>
          </a:p>
          <a:p>
            <a:r>
              <a:rPr lang="en-US" sz="2000" b="0" i="0" dirty="0">
                <a:effectLst/>
                <a:latin typeface="Calibri" panose="020F0502020204030204" pitchFamily="34" charset="0"/>
                <a:ea typeface="Calibri" panose="020F0502020204030204" pitchFamily="34" charset="0"/>
                <a:cs typeface="Calibri" panose="020F0502020204030204" pitchFamily="34" charset="0"/>
              </a:rPr>
              <a:t>Daley, M. R. (2021). </a:t>
            </a:r>
            <a:r>
              <a:rPr lang="en-US" sz="2000" b="0" i="1" dirty="0">
                <a:effectLst/>
                <a:latin typeface="Calibri" panose="020F0502020204030204" pitchFamily="34" charset="0"/>
                <a:ea typeface="Calibri" panose="020F0502020204030204" pitchFamily="34" charset="0"/>
                <a:cs typeface="Calibri" panose="020F0502020204030204" pitchFamily="34" charset="0"/>
              </a:rPr>
              <a:t>Rural social work in the 21st century: Serving individuals, families, and communities in the countryside </a:t>
            </a:r>
            <a:r>
              <a:rPr lang="en-US" sz="2000" b="0" i="0" dirty="0">
                <a:effectLst/>
                <a:latin typeface="Calibri" panose="020F0502020204030204" pitchFamily="34" charset="0"/>
                <a:ea typeface="Calibri" panose="020F0502020204030204" pitchFamily="34" charset="0"/>
                <a:cs typeface="Calibri" panose="020F0502020204030204" pitchFamily="34" charset="0"/>
              </a:rPr>
              <a:t>(2nd ed.). Oxford University Press.</a:t>
            </a:r>
          </a:p>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de Boer, C., &amp; </a:t>
            </a:r>
            <a:r>
              <a:rPr lang="en-US" sz="2000" b="0" i="0" dirty="0" err="1">
                <a:solidFill>
                  <a:srgbClr val="373D3F"/>
                </a:solidFill>
                <a:effectLst/>
                <a:latin typeface="Calibri" panose="020F0502020204030204" pitchFamily="34" charset="0"/>
                <a:ea typeface="Calibri" panose="020F0502020204030204" pitchFamily="34" charset="0"/>
                <a:cs typeface="Calibri" panose="020F0502020204030204" pitchFamily="34" charset="0"/>
              </a:rPr>
              <a:t>Coady</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N. (2007). Good helping relationships in child welfare: Learning from stories of success.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Child and Family Social Work, 12</a:t>
            </a:r>
            <a:r>
              <a:rPr lang="en-US" sz="2000" b="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(1), 32-42. </a:t>
            </a:r>
            <a:endPar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endParaRPr>
          </a:p>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Delaney, R. &amp; Brownlee, K. (2009). Understanding ethics in rural and northern practice. In R. Delaney &amp; K. Brownlee, K. (Eds.),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Northern and rural social work: A Canadian perspective, </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(pp. 109-129). Centre for Northern Studies.</a:t>
            </a:r>
          </a:p>
          <a:p>
            <a:r>
              <a:rPr lang="en-US" sz="2000" b="0" i="0" dirty="0" err="1">
                <a:solidFill>
                  <a:srgbClr val="373D3F"/>
                </a:solidFill>
                <a:effectLst/>
                <a:latin typeface="Calibri" panose="020F0502020204030204" pitchFamily="34" charset="0"/>
                <a:ea typeface="Calibri" panose="020F0502020204030204" pitchFamily="34" charset="0"/>
                <a:cs typeface="Calibri" panose="020F0502020204030204" pitchFamily="34" charset="0"/>
              </a:rPr>
              <a:t>Lonne</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B., Harries, M., Featherstone, B., &amp; Gray, M. (2016).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Working ethically in child protection. </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Routledge.</a:t>
            </a:r>
            <a:r>
              <a:rPr lang="en-US" sz="2000" b="0" i="0" dirty="0">
                <a:effectLst/>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319165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D29D-5C99-3169-200D-8F955B4688E9}"/>
              </a:ext>
            </a:extLst>
          </p:cNvPr>
          <p:cNvSpPr>
            <a:spLocks noGrp="1"/>
          </p:cNvSpPr>
          <p:nvPr>
            <p:ph type="title"/>
          </p:nvPr>
        </p:nvSpPr>
        <p:spPr>
          <a:xfrm>
            <a:off x="677334" y="609600"/>
            <a:ext cx="8596668" cy="655782"/>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D290AF9-6422-C6F5-3637-5954C740D768}"/>
              </a:ext>
            </a:extLst>
          </p:cNvPr>
          <p:cNvSpPr>
            <a:spLocks noGrp="1"/>
          </p:cNvSpPr>
          <p:nvPr>
            <p:ph idx="1"/>
          </p:nvPr>
        </p:nvSpPr>
        <p:spPr>
          <a:xfrm>
            <a:off x="834352" y="1265382"/>
            <a:ext cx="8596668" cy="4922982"/>
          </a:xfrm>
        </p:spPr>
        <p:txBody>
          <a:bodyPr>
            <a:noAutofit/>
          </a:bodyPr>
          <a:lstStyle/>
          <a:p>
            <a:r>
              <a:rPr lang="en-US" sz="2000" b="0" i="0" dirty="0">
                <a:effectLst/>
                <a:latin typeface="Calibri" panose="020F0502020204030204" pitchFamily="34" charset="0"/>
                <a:cs typeface="Calibri" panose="020F0502020204030204" pitchFamily="34" charset="0"/>
              </a:rPr>
              <a:t>Oliver, C. (2017). </a:t>
            </a:r>
            <a:r>
              <a:rPr lang="en-US" sz="2000" b="0" i="1" dirty="0">
                <a:effectLst/>
                <a:latin typeface="Calibri" panose="020F0502020204030204" pitchFamily="34" charset="0"/>
                <a:cs typeface="Calibri" panose="020F0502020204030204" pitchFamily="34" charset="0"/>
              </a:rPr>
              <a:t>Strengths-based child protection: Firm, fair, and friendly</a:t>
            </a:r>
            <a:r>
              <a:rPr lang="en-US" sz="2000" b="0" i="0" dirty="0">
                <a:effectLst/>
                <a:latin typeface="Calibri" panose="020F0502020204030204" pitchFamily="34" charset="0"/>
                <a:cs typeface="Calibri" panose="020F0502020204030204" pitchFamily="34" charset="0"/>
              </a:rPr>
              <a:t>. University of Toronto Press.</a:t>
            </a:r>
          </a:p>
          <a:p>
            <a:r>
              <a:rPr lang="en-US" sz="2000" dirty="0">
                <a:solidFill>
                  <a:srgbClr val="373D3F"/>
                </a:solidFill>
                <a:latin typeface="Calibri" panose="020F0502020204030204" pitchFamily="34" charset="0"/>
                <a:ea typeface="Calibri" panose="020F0502020204030204" pitchFamily="34" charset="0"/>
                <a:cs typeface="Calibri" panose="020F0502020204030204" pitchFamily="34" charset="0"/>
              </a:rPr>
              <a:t>Ortega, R.M. &amp; Faller, K.C. (2011). Training child welfare workers from an intersectional cultural humility perspective: A paradigm shift. </a:t>
            </a:r>
            <a:r>
              <a:rPr lang="en-US" sz="2000" i="1" dirty="0">
                <a:solidFill>
                  <a:srgbClr val="373D3F"/>
                </a:solidFill>
                <a:latin typeface="Calibri" panose="020F0502020204030204" pitchFamily="34" charset="0"/>
                <a:ea typeface="Calibri" panose="020F0502020204030204" pitchFamily="34" charset="0"/>
                <a:cs typeface="Calibri" panose="020F0502020204030204" pitchFamily="34" charset="0"/>
              </a:rPr>
              <a:t>Child Welfare, 90</a:t>
            </a:r>
            <a:r>
              <a:rPr lang="en-US" sz="2000" dirty="0">
                <a:solidFill>
                  <a:srgbClr val="373D3F"/>
                </a:solidFill>
                <a:latin typeface="Calibri" panose="020F0502020204030204" pitchFamily="34" charset="0"/>
                <a:ea typeface="Calibri" panose="020F0502020204030204" pitchFamily="34" charset="0"/>
                <a:cs typeface="Calibri" panose="020F0502020204030204" pitchFamily="34" charset="0"/>
              </a:rPr>
              <a:t>(5), 27-49.</a:t>
            </a:r>
          </a:p>
          <a:p>
            <a:pPr>
              <a:lnSpc>
                <a:spcPct val="107000"/>
              </a:lnSpc>
              <a:spcAft>
                <a:spcPts val="800"/>
              </a:spcAft>
            </a:pPr>
            <a:r>
              <a:rPr lang="en-CA" sz="2000" dirty="0">
                <a:effectLst/>
                <a:latin typeface="Calibri" panose="020F0502020204030204" pitchFamily="34" charset="0"/>
                <a:ea typeface="Calibri" panose="020F0502020204030204" pitchFamily="34" charset="0"/>
                <a:cs typeface="Calibri" panose="020F0502020204030204" pitchFamily="34" charset="0"/>
              </a:rPr>
              <a:t> </a:t>
            </a:r>
            <a:r>
              <a:rPr lang="en-CA" sz="2000" dirty="0" err="1">
                <a:solidFill>
                  <a:srgbClr val="000000"/>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Riebschleger</a:t>
            </a:r>
            <a:r>
              <a:rPr lang="en-CA" sz="2000" dirty="0">
                <a:solidFill>
                  <a:srgbClr val="000000"/>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 J., &amp; Pierce, B. (2018). Rural child welfare practice. In </a:t>
            </a:r>
            <a:br>
              <a:rPr lang="en-CA" sz="2000" dirty="0">
                <a:solidFill>
                  <a:srgbClr val="000000"/>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br>
            <a:r>
              <a:rPr lang="en-CA" sz="2000" dirty="0">
                <a:solidFill>
                  <a:srgbClr val="000000"/>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J. </a:t>
            </a:r>
            <a:r>
              <a:rPr lang="en-CA" sz="2000" dirty="0" err="1">
                <a:solidFill>
                  <a:srgbClr val="000000"/>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Riebschleger</a:t>
            </a:r>
            <a:r>
              <a:rPr lang="en-CA" sz="2000" dirty="0">
                <a:solidFill>
                  <a:srgbClr val="000000"/>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 &amp; B. J. Pierce, (Eds.), </a:t>
            </a:r>
            <a:r>
              <a:rPr lang="en-CA" sz="20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Rural child welfare practice: Stories from “the Field” </a:t>
            </a:r>
            <a:r>
              <a:rPr lang="en-CA"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(pp. 1-21). Oxford University Press</a:t>
            </a:r>
            <a:r>
              <a:rPr lang="en-CA" sz="2000" dirty="0">
                <a:solidFill>
                  <a:srgbClr val="000000"/>
                </a:solidFill>
                <a:latin typeface="Calibri" panose="020F0502020204030204" pitchFamily="34" charset="0"/>
                <a:ea typeface="Calibri" panose="020F0502020204030204" pitchFamily="34" charset="0"/>
                <a:cs typeface="Calibri" panose="020F0502020204030204" pitchFamily="34" charset="0"/>
              </a:rPr>
              <a:t>.</a:t>
            </a:r>
            <a:endPar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endParaRPr>
          </a:p>
          <a:p>
            <a:r>
              <a:rPr lang="en-US" sz="2000" b="0" i="0" dirty="0" err="1">
                <a:solidFill>
                  <a:srgbClr val="373D3F"/>
                </a:solidFill>
                <a:effectLst/>
                <a:latin typeface="Calibri" panose="020F0502020204030204" pitchFamily="34" charset="0"/>
                <a:ea typeface="Calibri" panose="020F0502020204030204" pitchFamily="34" charset="0"/>
                <a:cs typeface="Calibri" panose="020F0502020204030204" pitchFamily="34" charset="0"/>
              </a:rPr>
              <a:t>Saleebey</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D. (2012).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The strengths perspective in social work practice </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(6th ed.). Pearson Education Inc.</a:t>
            </a:r>
            <a:endParaRPr lang="en-CA"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endParaRPr>
          </a:p>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Schmidt, G. (2021). Culture and resource scarcity: Social work practice in Canada’s remote communities. In A. </a:t>
            </a:r>
            <a:r>
              <a:rPr lang="en-US" sz="2000" b="0" i="0" dirty="0" err="1">
                <a:solidFill>
                  <a:srgbClr val="373D3F"/>
                </a:solidFill>
                <a:effectLst/>
                <a:latin typeface="Calibri" panose="020F0502020204030204" pitchFamily="34" charset="0"/>
                <a:ea typeface="Calibri" panose="020F0502020204030204" pitchFamily="34" charset="0"/>
                <a:cs typeface="Calibri" panose="020F0502020204030204" pitchFamily="34" charset="0"/>
              </a:rPr>
              <a:t>Opačić</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(Ed.),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Practicing social work in deprived communities</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c</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ompetencies, methods, and techniques </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(pp. 209-221). Springer International Publishing.</a:t>
            </a:r>
            <a:endParaRPr lang="en-US" sz="2000" b="0" i="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4431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F8F61-FFA2-E930-3C63-2A5339C2ED30}"/>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Introduction</a:t>
            </a:r>
          </a:p>
        </p:txBody>
      </p:sp>
      <p:sp>
        <p:nvSpPr>
          <p:cNvPr id="3" name="Content Placeholder 2">
            <a:extLst>
              <a:ext uri="{FF2B5EF4-FFF2-40B4-BE49-F238E27FC236}">
                <a16:creationId xmlns:a16="http://schemas.microsoft.com/office/drawing/2014/main" id="{81B18040-A839-E3DD-9E10-1DFA7D86A4F9}"/>
              </a:ext>
            </a:extLst>
          </p:cNvPr>
          <p:cNvSpPr>
            <a:spLocks noGrp="1"/>
          </p:cNvSpPr>
          <p:nvPr>
            <p:ph idx="1"/>
          </p:nvPr>
        </p:nvSpPr>
        <p:spPr>
          <a:xfrm>
            <a:off x="548025" y="1357026"/>
            <a:ext cx="8596668" cy="3880773"/>
          </a:xfrm>
        </p:spPr>
        <p:txBody>
          <a:bodyPr>
            <a:noAutofit/>
          </a:bodyPr>
          <a:lstStyle/>
          <a:p>
            <a:r>
              <a:rPr lang="en-US" sz="2400" dirty="0">
                <a:latin typeface="Calibri" panose="020F0502020204030204" pitchFamily="34" charset="0"/>
                <a:cs typeface="Calibri" panose="020F0502020204030204" pitchFamily="34" charset="0"/>
              </a:rPr>
              <a:t>This chapter will discuss:</a:t>
            </a:r>
          </a:p>
          <a:p>
            <a:pPr lvl="1"/>
            <a:r>
              <a:rPr lang="en-US" sz="2400" dirty="0">
                <a:latin typeface="Calibri" panose="020F0502020204030204" pitchFamily="34" charset="0"/>
                <a:cs typeface="Calibri" panose="020F0502020204030204" pitchFamily="34" charset="0"/>
              </a:rPr>
              <a:t>The unique aspects of providing mandated child protection services in a Canadian rural setting.  </a:t>
            </a:r>
          </a:p>
          <a:p>
            <a:pPr lvl="1"/>
            <a:r>
              <a:rPr lang="en-US" sz="2400" dirty="0">
                <a:latin typeface="Calibri" panose="020F0502020204030204" pitchFamily="34" charset="0"/>
                <a:cs typeface="Calibri" panose="020F0502020204030204" pitchFamily="34" charset="0"/>
              </a:rPr>
              <a:t>The development and current state of child welfare in Canada will be presented with specific reference to child welfare services in rural Canada. </a:t>
            </a:r>
          </a:p>
          <a:p>
            <a:pPr lvl="1"/>
            <a:r>
              <a:rPr lang="en-US" sz="2400" dirty="0">
                <a:latin typeface="Calibri" panose="020F0502020204030204" pitchFamily="34" charset="0"/>
                <a:cs typeface="Calibri" panose="020F0502020204030204" pitchFamily="34" charset="0"/>
              </a:rPr>
              <a:t>A review of rural social work practice models and the characteristics of effective rural social workers will be explored. </a:t>
            </a:r>
          </a:p>
          <a:p>
            <a:pPr lvl="1"/>
            <a:r>
              <a:rPr lang="en-US" sz="2400" dirty="0">
                <a:latin typeface="Calibri" panose="020F0502020204030204" pitchFamily="34" charset="0"/>
                <a:cs typeface="Calibri" panose="020F0502020204030204" pitchFamily="34" charset="0"/>
              </a:rPr>
              <a:t>The policy, practice and ethical considerations of child protection within a Canadian rural setting will be presented, drawing on the author’s experiences working in a rural community.</a:t>
            </a:r>
          </a:p>
        </p:txBody>
      </p:sp>
    </p:spTree>
    <p:extLst>
      <p:ext uri="{BB962C8B-B14F-4D97-AF65-F5344CB8AC3E}">
        <p14:creationId xmlns:p14="http://schemas.microsoft.com/office/powerpoint/2010/main" val="1065384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2E07F-2C75-1257-9999-42DCEE8D9623}"/>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Learning Objectives</a:t>
            </a:r>
          </a:p>
        </p:txBody>
      </p:sp>
      <p:sp>
        <p:nvSpPr>
          <p:cNvPr id="5" name="Content Placeholder 4">
            <a:extLst>
              <a:ext uri="{FF2B5EF4-FFF2-40B4-BE49-F238E27FC236}">
                <a16:creationId xmlns:a16="http://schemas.microsoft.com/office/drawing/2014/main" id="{22207C62-6638-DEBA-6DA4-6B4947882EE8}"/>
              </a:ext>
            </a:extLst>
          </p:cNvPr>
          <p:cNvSpPr>
            <a:spLocks noGrp="1"/>
          </p:cNvSpPr>
          <p:nvPr>
            <p:ph idx="1"/>
          </p:nvPr>
        </p:nvSpPr>
        <p:spPr>
          <a:xfrm>
            <a:off x="677334" y="1643353"/>
            <a:ext cx="8596668" cy="3880773"/>
          </a:xfrm>
        </p:spPr>
        <p:txBody>
          <a:bodyPr>
            <a:normAutofit/>
          </a:bodyPr>
          <a:lstStyle/>
          <a:p>
            <a:pPr lvl="0"/>
            <a:r>
              <a:rPr lang="en-US" sz="2400" dirty="0">
                <a:latin typeface="Calibri" panose="020F0502020204030204" pitchFamily="34" charset="0"/>
                <a:cs typeface="Calibri" panose="020F0502020204030204" pitchFamily="34" charset="0"/>
              </a:rPr>
              <a:t>By the end of this chapter you will:</a:t>
            </a:r>
            <a:endParaRPr lang="en-CA" sz="2400" dirty="0">
              <a:latin typeface="Calibri" panose="020F0502020204030204" pitchFamily="34" charset="0"/>
              <a:cs typeface="Calibri" panose="020F0502020204030204" pitchFamily="34" charset="0"/>
            </a:endParaRPr>
          </a:p>
          <a:p>
            <a:pPr lvl="1"/>
            <a:r>
              <a:rPr lang="en-US" sz="2400" dirty="0">
                <a:latin typeface="Calibri" panose="020F0502020204030204" pitchFamily="34" charset="0"/>
                <a:cs typeface="Calibri" panose="020F0502020204030204" pitchFamily="34" charset="0"/>
              </a:rPr>
              <a:t>Describe the theories of rural social work practice.</a:t>
            </a:r>
          </a:p>
          <a:p>
            <a:pPr lvl="1"/>
            <a:r>
              <a:rPr lang="en-US" sz="2400" dirty="0">
                <a:latin typeface="Calibri" panose="020F0502020204030204" pitchFamily="34" charset="0"/>
                <a:cs typeface="Calibri" panose="020F0502020204030204" pitchFamily="34" charset="0"/>
              </a:rPr>
              <a:t>Describe the history of child welfare services in Canada.</a:t>
            </a:r>
          </a:p>
          <a:p>
            <a:pPr lvl="1"/>
            <a:r>
              <a:rPr lang="en-US" sz="2400" dirty="0">
                <a:latin typeface="Calibri" panose="020F0502020204030204" pitchFamily="34" charset="0"/>
                <a:cs typeface="Calibri" panose="020F0502020204030204" pitchFamily="34" charset="0"/>
              </a:rPr>
              <a:t>Explain the principles of effective child protection practice and how these principles have unique aspects in a rural setting.</a:t>
            </a:r>
          </a:p>
          <a:p>
            <a:pPr lvl="1"/>
            <a:r>
              <a:rPr lang="en-US" sz="2400" dirty="0">
                <a:latin typeface="Calibri" panose="020F0502020204030204" pitchFamily="34" charset="0"/>
                <a:cs typeface="Calibri" panose="020F0502020204030204" pitchFamily="34" charset="0"/>
              </a:rPr>
              <a:t>Discuss how your own values may help or hinder your ability as a child protection worker in a rural setting.</a:t>
            </a:r>
          </a:p>
        </p:txBody>
      </p:sp>
    </p:spTree>
    <p:extLst>
      <p:ext uri="{BB962C8B-B14F-4D97-AF65-F5344CB8AC3E}">
        <p14:creationId xmlns:p14="http://schemas.microsoft.com/office/powerpoint/2010/main" val="108178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71CC-2C23-74C8-739D-98EBF045DA8A}"/>
              </a:ext>
            </a:extLst>
          </p:cNvPr>
          <p:cNvSpPr>
            <a:spLocks noGrp="1"/>
          </p:cNvSpPr>
          <p:nvPr>
            <p:ph type="title"/>
          </p:nvPr>
        </p:nvSpPr>
        <p:spPr>
          <a:xfrm>
            <a:off x="677334" y="609600"/>
            <a:ext cx="8596668" cy="891209"/>
          </a:xfrm>
        </p:spPr>
        <p:txBody>
          <a:bodyPr>
            <a:normAutofit/>
          </a:bodyPr>
          <a:lstStyle/>
          <a:p>
            <a:r>
              <a:rPr lang="en-US" dirty="0">
                <a:solidFill>
                  <a:schemeClr val="accent2">
                    <a:lumMod val="75000"/>
                  </a:schemeClr>
                </a:solidFill>
                <a:latin typeface="Calibri" panose="020F0502020204030204" pitchFamily="34" charset="0"/>
                <a:cs typeface="Calibri" panose="020F0502020204030204" pitchFamily="34" charset="0"/>
              </a:rPr>
              <a:t>Practice Area and/or the Population of Focus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BD74BFE0-5011-91F6-6DFF-6A631491B044}"/>
              </a:ext>
            </a:extLst>
          </p:cNvPr>
          <p:cNvSpPr>
            <a:spLocks noGrp="1"/>
          </p:cNvSpPr>
          <p:nvPr>
            <p:ph idx="1"/>
          </p:nvPr>
        </p:nvSpPr>
        <p:spPr>
          <a:xfrm>
            <a:off x="677334" y="1500809"/>
            <a:ext cx="8596668" cy="3880773"/>
          </a:xfrm>
        </p:spPr>
        <p:txBody>
          <a:bodyPr>
            <a:noAutofit/>
          </a:bodyPr>
          <a:lstStyle/>
          <a:p>
            <a:r>
              <a:rPr lang="en-US" sz="2400" dirty="0">
                <a:latin typeface="Calibri" panose="020F0502020204030204" pitchFamily="34" charset="0"/>
                <a:cs typeface="Calibri" panose="020F0502020204030204" pitchFamily="34" charset="0"/>
              </a:rPr>
              <a:t>In a Canadian context, rural rates of police-reported violence against children and youth was nearly twice as high compared to urban settings (</a:t>
            </a:r>
            <a:r>
              <a:rPr lang="en-US" sz="2400" dirty="0" err="1">
                <a:latin typeface="Calibri" panose="020F0502020204030204" pitchFamily="34" charset="0"/>
                <a:cs typeface="Calibri" panose="020F0502020204030204" pitchFamily="34" charset="0"/>
              </a:rPr>
              <a:t>Burczycka</a:t>
            </a:r>
            <a:r>
              <a:rPr lang="en-US" sz="2400" dirty="0">
                <a:latin typeface="Calibri" panose="020F0502020204030204" pitchFamily="34" charset="0"/>
                <a:cs typeface="Calibri" panose="020F0502020204030204" pitchFamily="34" charset="0"/>
              </a:rPr>
              <a:t>, 2018).</a:t>
            </a:r>
          </a:p>
          <a:p>
            <a:r>
              <a:rPr lang="en-US" sz="2400" dirty="0">
                <a:latin typeface="Calibri" panose="020F0502020204030204" pitchFamily="34" charset="0"/>
                <a:cs typeface="Calibri" panose="020F0502020204030204" pitchFamily="34" charset="0"/>
              </a:rPr>
              <a:t>Historically, child protection services in rural areas were often left to volunteer community groups or churches.</a:t>
            </a:r>
          </a:p>
          <a:p>
            <a:r>
              <a:rPr lang="en-US" sz="2400" dirty="0">
                <a:latin typeface="Calibri" panose="020F0502020204030204" pitchFamily="34" charset="0"/>
                <a:cs typeface="Calibri" panose="020F0502020204030204" pitchFamily="34" charset="0"/>
              </a:rPr>
              <a:t>Most child welfare policies are developed with an urban lens and reflect little understanding of the rural communities (Delaney &amp; Brownlee, 2009). </a:t>
            </a:r>
          </a:p>
          <a:p>
            <a:r>
              <a:rPr lang="en-US" sz="2400" dirty="0" err="1">
                <a:latin typeface="Calibri" panose="020F0502020204030204" pitchFamily="34" charset="0"/>
                <a:cs typeface="Calibri" panose="020F0502020204030204" pitchFamily="34" charset="0"/>
              </a:rPr>
              <a:t>Riebschelger</a:t>
            </a:r>
            <a:r>
              <a:rPr lang="en-US" sz="2400" dirty="0">
                <a:latin typeface="Calibri" panose="020F0502020204030204" pitchFamily="34" charset="0"/>
                <a:cs typeface="Calibri" panose="020F0502020204030204" pitchFamily="34" charset="0"/>
              </a:rPr>
              <a:t> and Pierce (2018) add that child welfare workers should have an understanding of the historical context of rural communities they reside in, many of which were founded on agriculture and extraction economies.</a:t>
            </a:r>
          </a:p>
        </p:txBody>
      </p:sp>
    </p:spTree>
    <p:extLst>
      <p:ext uri="{BB962C8B-B14F-4D97-AF65-F5344CB8AC3E}">
        <p14:creationId xmlns:p14="http://schemas.microsoft.com/office/powerpoint/2010/main" val="200084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Social Work in Rural Settings: </a:t>
            </a:r>
            <a:br>
              <a:rPr lang="en-US" dirty="0">
                <a:solidFill>
                  <a:schemeClr val="accent2">
                    <a:lumMod val="75000"/>
                  </a:schemeClr>
                </a:solidFill>
                <a:latin typeface="Calibri" panose="020F0502020204030204" pitchFamily="34" charset="0"/>
                <a:cs typeface="Calibri" panose="020F0502020204030204" pitchFamily="34" charset="0"/>
              </a:rPr>
            </a:br>
            <a:r>
              <a:rPr lang="en-US" dirty="0">
                <a:solidFill>
                  <a:schemeClr val="accent2">
                    <a:lumMod val="75000"/>
                  </a:schemeClr>
                </a:solidFill>
                <a:latin typeface="Calibri" panose="020F0502020204030204" pitchFamily="34" charset="0"/>
                <a:cs typeface="Calibri" panose="020F0502020204030204" pitchFamily="34" charset="0"/>
              </a:rPr>
              <a:t>Practice Context</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Rural communities often have limited specialized resources compared to more urban settings; rural social workers need to adopt a generalist practice approach that includes providing a variety of supports, whether it be basic life skills, counselling for mental health concerns, or advocacy for specialized housing (Schmidt, 2021). </a:t>
            </a:r>
          </a:p>
          <a:p>
            <a:r>
              <a:rPr lang="en-US" sz="2400" dirty="0">
                <a:latin typeface="Calibri" panose="020F0502020204030204" pitchFamily="34" charset="0"/>
                <a:cs typeface="Calibri" panose="020F0502020204030204" pitchFamily="34" charset="0"/>
              </a:rPr>
              <a:t>The literature suggests that due to the complexities of issues faced by rural and northern communities, there are higher expectations for social workers not only to fill multiple roles, but also to utilize various practice models to ensure they are meeting the needs of clients and communities.</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7"/>
              <a:stretch>
                <a:fillRect/>
              </a:stretch>
            </p:blipFill>
            <p:spPr>
              <a:xfrm>
                <a:off x="4092915" y="-881910"/>
                <a:ext cx="158400" cy="249840"/>
              </a:xfrm>
              <a:prstGeom prst="rect">
                <a:avLst/>
              </a:prstGeom>
            </p:spPr>
          </p:pic>
        </mc:Fallback>
      </mc:AlternateContent>
    </p:spTree>
    <p:extLst>
      <p:ext uri="{BB962C8B-B14F-4D97-AF65-F5344CB8AC3E}">
        <p14:creationId xmlns:p14="http://schemas.microsoft.com/office/powerpoint/2010/main" val="403370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Rural Child Protection:</a:t>
            </a:r>
            <a:br>
              <a:rPr lang="en-CA" dirty="0">
                <a:solidFill>
                  <a:schemeClr val="accent2">
                    <a:lumMod val="75000"/>
                  </a:schemeClr>
                </a:solidFill>
                <a:latin typeface="Calibri" panose="020F0502020204030204" pitchFamily="34" charset="0"/>
                <a:cs typeface="Calibri" panose="020F0502020204030204" pitchFamily="34" charset="0"/>
              </a:rPr>
            </a:br>
            <a:r>
              <a:rPr lang="en-CA" dirty="0">
                <a:solidFill>
                  <a:schemeClr val="accent2">
                    <a:lumMod val="75000"/>
                  </a:schemeClr>
                </a:solidFill>
                <a:latin typeface="Calibri" panose="020F0502020204030204" pitchFamily="34" charset="0"/>
                <a:cs typeface="Calibri" panose="020F0502020204030204" pitchFamily="34" charset="0"/>
              </a:rPr>
              <a:t>Practice Models</a:t>
            </a: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Daley (2021) advocates for a generalist model of rural social work that draws on several theoretical perspectives and practice models.</a:t>
            </a:r>
          </a:p>
          <a:p>
            <a:r>
              <a:rPr lang="en-US" sz="2400" dirty="0">
                <a:latin typeface="Calibri" panose="020F0502020204030204" pitchFamily="34" charset="0"/>
                <a:cs typeface="Calibri" panose="020F0502020204030204" pitchFamily="34" charset="0"/>
              </a:rPr>
              <a:t>Strengths Perspective / Problem Solving Model</a:t>
            </a:r>
          </a:p>
          <a:p>
            <a:pPr lvl="1"/>
            <a:r>
              <a:rPr lang="en-US" sz="2200" dirty="0">
                <a:latin typeface="Calibri" panose="020F0502020204030204" pitchFamily="34" charset="0"/>
                <a:cs typeface="Calibri" panose="020F0502020204030204" pitchFamily="34" charset="0"/>
              </a:rPr>
              <a:t>Can be challenging as child protection worker needs to balance with the mandate for child safety.</a:t>
            </a:r>
          </a:p>
          <a:p>
            <a:r>
              <a:rPr lang="en-US" sz="2400" dirty="0">
                <a:latin typeface="Calibri" panose="020F0502020204030204" pitchFamily="34" charset="0"/>
                <a:cs typeface="Calibri" panose="020F0502020204030204" pitchFamily="34" charset="0"/>
              </a:rPr>
              <a:t>Relational Approach</a:t>
            </a:r>
          </a:p>
          <a:p>
            <a:pPr lvl="1"/>
            <a:r>
              <a:rPr lang="en-US" sz="2200" dirty="0">
                <a:latin typeface="Calibri" panose="020F0502020204030204" pitchFamily="34" charset="0"/>
                <a:cs typeface="Calibri" panose="020F0502020204030204" pitchFamily="34" charset="0"/>
              </a:rPr>
              <a:t>de Boer &amp; </a:t>
            </a:r>
            <a:r>
              <a:rPr lang="en-US" sz="2200" dirty="0" err="1">
                <a:latin typeface="Calibri" panose="020F0502020204030204" pitchFamily="34" charset="0"/>
                <a:cs typeface="Calibri" panose="020F0502020204030204" pitchFamily="34" charset="0"/>
              </a:rPr>
              <a:t>Coady</a:t>
            </a:r>
            <a:r>
              <a:rPr lang="en-US" sz="2200" dirty="0">
                <a:latin typeface="Calibri" panose="020F0502020204030204" pitchFamily="34" charset="0"/>
                <a:cs typeface="Calibri" panose="020F0502020204030204" pitchFamily="34" charset="0"/>
              </a:rPr>
              <a:t> (2001) cite the need for the “soft, mindful and judicious use of power”.</a:t>
            </a:r>
          </a:p>
          <a:p>
            <a:pPr lvl="1"/>
            <a:endParaRPr lang="en-US" sz="2200" dirty="0">
              <a:latin typeface="Calibri" panose="020F0502020204030204" pitchFamily="34" charset="0"/>
              <a:cs typeface="Calibri" panose="020F0502020204030204" pitchFamily="34" charset="0"/>
            </a:endParaRPr>
          </a:p>
          <a:p>
            <a:pPr lvl="1"/>
            <a:endParaRPr lang="en-US" sz="2200" dirty="0">
              <a:latin typeface="Calibri" panose="020F0502020204030204" pitchFamily="34" charset="0"/>
              <a:cs typeface="Calibri" panose="020F0502020204030204" pitchFamily="34" charset="0"/>
            </a:endParaRP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3"/>
              <a:stretch>
                <a:fillRect/>
              </a:stretch>
            </p:blipFill>
            <p:spPr>
              <a:xfrm>
                <a:off x="4092915" y="-881910"/>
                <a:ext cx="157680" cy="249840"/>
              </a:xfrm>
              <a:prstGeom prst="rect">
                <a:avLst/>
              </a:prstGeom>
            </p:spPr>
          </p:pic>
        </mc:Fallback>
      </mc:AlternateContent>
    </p:spTree>
    <p:extLst>
      <p:ext uri="{BB962C8B-B14F-4D97-AF65-F5344CB8AC3E}">
        <p14:creationId xmlns:p14="http://schemas.microsoft.com/office/powerpoint/2010/main" val="2360521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Rural Child Protection:</a:t>
            </a:r>
            <a:br>
              <a:rPr lang="en-CA" dirty="0">
                <a:solidFill>
                  <a:schemeClr val="accent2">
                    <a:lumMod val="75000"/>
                  </a:schemeClr>
                </a:solidFill>
                <a:latin typeface="Calibri" panose="020F0502020204030204" pitchFamily="34" charset="0"/>
                <a:cs typeface="Calibri" panose="020F0502020204030204" pitchFamily="34" charset="0"/>
              </a:rPr>
            </a:br>
            <a:r>
              <a:rPr lang="en-CA" dirty="0">
                <a:solidFill>
                  <a:schemeClr val="accent2">
                    <a:lumMod val="75000"/>
                  </a:schemeClr>
                </a:solidFill>
                <a:latin typeface="Calibri" panose="020F0502020204030204" pitchFamily="34" charset="0"/>
                <a:cs typeface="Calibri" panose="020F0502020204030204" pitchFamily="34" charset="0"/>
              </a:rPr>
              <a:t>Practice Models</a:t>
            </a: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Strength Based Child Protection</a:t>
            </a:r>
          </a:p>
          <a:p>
            <a:pPr lvl="1"/>
            <a:r>
              <a:rPr lang="en-US" sz="2200" dirty="0">
                <a:latin typeface="Calibri" panose="020F0502020204030204" pitchFamily="34" charset="0"/>
                <a:cs typeface="Calibri" panose="020F0502020204030204" pitchFamily="34" charset="0"/>
              </a:rPr>
              <a:t>Oliver (2017) model for child protection that is rooted in strength-based perspectives calls for workers to be “firm, fair and friendly” in their practice. </a:t>
            </a:r>
          </a:p>
          <a:p>
            <a:pPr lvl="1"/>
            <a:r>
              <a:rPr lang="en-US" sz="2200" dirty="0">
                <a:latin typeface="Calibri" panose="020F0502020204030204" pitchFamily="34" charset="0"/>
                <a:cs typeface="Calibri" panose="020F0502020204030204" pitchFamily="34" charset="0"/>
              </a:rPr>
              <a:t>Develop skills that balance collaborative approaches and the constructive use of power.</a:t>
            </a:r>
          </a:p>
          <a:p>
            <a:r>
              <a:rPr lang="en-US" sz="2200" dirty="0">
                <a:latin typeface="Calibri" panose="020F0502020204030204" pitchFamily="34" charset="0"/>
                <a:cs typeface="Calibri" panose="020F0502020204030204" pitchFamily="34" charset="0"/>
              </a:rPr>
              <a:t>Cultural Humility</a:t>
            </a:r>
          </a:p>
          <a:p>
            <a:pPr lvl="1"/>
            <a:r>
              <a:rPr lang="en-US" sz="2200" dirty="0">
                <a:latin typeface="Calibri" panose="020F0502020204030204" pitchFamily="34" charset="0"/>
                <a:cs typeface="Calibri" panose="020F0502020204030204" pitchFamily="34" charset="0"/>
              </a:rPr>
              <a:t>Moves beyond the concept of cultural competence to developing self-awareness, respectful attitude and openness to multiple perspectives (Ortega &amp; Faller, 2011)</a:t>
            </a:r>
          </a:p>
          <a:p>
            <a:pPr lvl="1"/>
            <a:endParaRPr lang="en-US" sz="1800" dirty="0">
              <a:latin typeface="Calibri" panose="020F0502020204030204" pitchFamily="34" charset="0"/>
              <a:cs typeface="Calibri" panose="020F0502020204030204" pitchFamily="34" charset="0"/>
            </a:endParaRPr>
          </a:p>
          <a:p>
            <a:pPr marL="0" indent="0">
              <a:buNone/>
            </a:pPr>
            <a:endParaRPr lang="en-US" sz="2600" dirty="0">
              <a:latin typeface="Calibri" panose="020F0502020204030204" pitchFamily="34" charset="0"/>
              <a:cs typeface="Calibri" panose="020F0502020204030204" pitchFamily="34" charset="0"/>
            </a:endParaRP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3"/>
              <a:stretch>
                <a:fillRect/>
              </a:stretch>
            </p:blipFill>
            <p:spPr>
              <a:xfrm>
                <a:off x="4092915" y="-881910"/>
                <a:ext cx="157680" cy="249840"/>
              </a:xfrm>
              <a:prstGeom prst="rect">
                <a:avLst/>
              </a:prstGeom>
            </p:spPr>
          </p:pic>
        </mc:Fallback>
      </mc:AlternateContent>
    </p:spTree>
    <p:extLst>
      <p:ext uri="{BB962C8B-B14F-4D97-AF65-F5344CB8AC3E}">
        <p14:creationId xmlns:p14="http://schemas.microsoft.com/office/powerpoint/2010/main" val="3775734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Rural Child Protection:</a:t>
            </a:r>
            <a:br>
              <a:rPr lang="en-CA" dirty="0">
                <a:solidFill>
                  <a:schemeClr val="accent2">
                    <a:lumMod val="75000"/>
                  </a:schemeClr>
                </a:solidFill>
                <a:latin typeface="Calibri" panose="020F0502020204030204" pitchFamily="34" charset="0"/>
                <a:cs typeface="Calibri" panose="020F0502020204030204" pitchFamily="34" charset="0"/>
              </a:rPr>
            </a:br>
            <a:r>
              <a:rPr lang="en-CA" dirty="0">
                <a:solidFill>
                  <a:schemeClr val="accent2">
                    <a:lumMod val="75000"/>
                  </a:schemeClr>
                </a:solidFill>
                <a:latin typeface="Calibri" panose="020F0502020204030204" pitchFamily="34" charset="0"/>
                <a:cs typeface="Calibri" panose="020F0502020204030204" pitchFamily="34" charset="0"/>
              </a:rPr>
              <a:t>Beyond an Individual Focus</a:t>
            </a: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pPr marL="0" indent="0">
              <a:buNone/>
            </a:pP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Child protection systems are largely focused on the individual. </a:t>
            </a:r>
          </a:p>
          <a:p>
            <a:r>
              <a:rPr lang="en-US" sz="2400" dirty="0">
                <a:latin typeface="Calibri" panose="020F0502020204030204" pitchFamily="34" charset="0"/>
                <a:cs typeface="Calibri" panose="020F0502020204030204" pitchFamily="34" charset="0"/>
              </a:rPr>
              <a:t>Ongoing need for child protection services to widen the lens to the systemic conditions that contribute to child risk at the familial, community and societal level.</a:t>
            </a:r>
          </a:p>
          <a:p>
            <a:r>
              <a:rPr lang="en-US" sz="2400" dirty="0">
                <a:latin typeface="Calibri" panose="020F0502020204030204" pitchFamily="34" charset="0"/>
                <a:cs typeface="Calibri" panose="020F0502020204030204" pitchFamily="34" charset="0"/>
              </a:rPr>
              <a:t>Imperative that child protection workers are informed by critical perspectives (e.g., feminism, anti-oppressive practices) especially with marginalized populations who are over-represented within the child protection system.</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3"/>
              <a:stretch>
                <a:fillRect/>
              </a:stretch>
            </p:blipFill>
            <p:spPr>
              <a:xfrm>
                <a:off x="4092915" y="-881910"/>
                <a:ext cx="157680" cy="249840"/>
              </a:xfrm>
              <a:prstGeom prst="rect">
                <a:avLst/>
              </a:prstGeom>
            </p:spPr>
          </p:pic>
        </mc:Fallback>
      </mc:AlternateContent>
    </p:spTree>
    <p:extLst>
      <p:ext uri="{BB962C8B-B14F-4D97-AF65-F5344CB8AC3E}">
        <p14:creationId xmlns:p14="http://schemas.microsoft.com/office/powerpoint/2010/main" val="3092031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Ethical considerations of child protection </a:t>
            </a:r>
          </a:p>
          <a:p>
            <a:pPr lvl="1"/>
            <a:r>
              <a:rPr lang="en-US" sz="2400" dirty="0">
                <a:latin typeface="Calibri" panose="020F0502020204030204" pitchFamily="34" charset="0"/>
                <a:cs typeface="Calibri" panose="020F0502020204030204" pitchFamily="34" charset="0"/>
              </a:rPr>
              <a:t>Daley (2021) highlights the most common ethical dilemmas to face rural social workers are dual relationships, working in a fishbowl, and confidentiality.</a:t>
            </a:r>
          </a:p>
          <a:p>
            <a:pPr lvl="1"/>
            <a:r>
              <a:rPr lang="en-US" sz="2400" dirty="0" err="1">
                <a:latin typeface="Calibri" panose="020F0502020204030204" pitchFamily="34" charset="0"/>
                <a:cs typeface="Calibri" panose="020F0502020204030204" pitchFamily="34" charset="0"/>
              </a:rPr>
              <a:t>Lonne</a:t>
            </a:r>
            <a:r>
              <a:rPr lang="en-US" sz="2400" dirty="0">
                <a:latin typeface="Calibri" panose="020F0502020204030204" pitchFamily="34" charset="0"/>
                <a:cs typeface="Calibri" panose="020F0502020204030204" pitchFamily="34" charset="0"/>
              </a:rPr>
              <a:t> et al. (2016) maintains that ethical dilemmas in child protection are linked to “client vulnerability, unequal power relationships and the centrality of relationship in effective ethical practice” (p. 4).</a:t>
            </a:r>
          </a:p>
          <a:p>
            <a:pPr lvl="1"/>
            <a:r>
              <a:rPr lang="en-US" sz="2400" dirty="0">
                <a:latin typeface="Calibri" panose="020F0502020204030204" pitchFamily="34" charset="0"/>
                <a:cs typeface="Calibri" panose="020F0502020204030204" pitchFamily="34" charset="0"/>
              </a:rPr>
              <a:t>Barsky (2019) identifies ethical dilemmas that involve value conflicts rooted in religious beliefs as particularly challenging</a:t>
            </a:r>
            <a:r>
              <a:rPr lang="en-US" sz="2200" dirty="0">
                <a:latin typeface="Calibri" panose="020F0502020204030204" pitchFamily="34" charset="0"/>
                <a:cs typeface="Calibri" panose="020F0502020204030204" pitchFamily="34" charset="0"/>
              </a:rPr>
              <a:t>.</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3"/>
              <a:stretch>
                <a:fillRect/>
              </a:stretch>
            </p:blipFill>
            <p:spPr>
              <a:xfrm>
                <a:off x="4092915" y="-881910"/>
                <a:ext cx="157680" cy="249840"/>
              </a:xfrm>
              <a:prstGeom prst="rect">
                <a:avLst/>
              </a:prstGeom>
            </p:spPr>
          </p:pic>
        </mc:Fallback>
      </mc:AlternateContent>
    </p:spTree>
    <p:extLst>
      <p:ext uri="{BB962C8B-B14F-4D97-AF65-F5344CB8AC3E}">
        <p14:creationId xmlns:p14="http://schemas.microsoft.com/office/powerpoint/2010/main" val="215569203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10906</TotalTime>
  <Words>1248</Words>
  <Application>Microsoft Office PowerPoint</Application>
  <PresentationFormat>Widescreen</PresentationFormat>
  <Paragraphs>60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Trebuchet MS</vt:lpstr>
      <vt:lpstr>Wingdings 3</vt:lpstr>
      <vt:lpstr>Facet</vt:lpstr>
      <vt:lpstr>Chapter 13 - Child Protection in a Rural Setting</vt:lpstr>
      <vt:lpstr>Introduction</vt:lpstr>
      <vt:lpstr>Learning Objectives</vt:lpstr>
      <vt:lpstr>Practice Area and/or the Population of Focus</vt:lpstr>
      <vt:lpstr>Social Work in Rural Settings:  Practice Context</vt:lpstr>
      <vt:lpstr>Rural Child Protection: Practice Models</vt:lpstr>
      <vt:lpstr>Rural Child Protection: Practice Models</vt:lpstr>
      <vt:lpstr>Rural Child Protection: Beyond an Individual Focus</vt:lpstr>
      <vt:lpstr>Overview of Policy and Service Delivery Issues</vt:lpstr>
      <vt:lpstr>Conclusion</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 Older Adults in Rural Communities: Policy and Practice</dc:title>
  <dc:creator>Pam Reimer</dc:creator>
  <cp:lastModifiedBy>Pam Reimer</cp:lastModifiedBy>
  <cp:revision>32</cp:revision>
  <dcterms:created xsi:type="dcterms:W3CDTF">2023-11-18T18:34:59Z</dcterms:created>
  <dcterms:modified xsi:type="dcterms:W3CDTF">2024-06-01T04:35:49Z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-1963501480</vt:i4>
  </property>
  <property fmtid="{D5CDD505-2E9C-101B-9397-08002B2CF9AE}" pid="3" name="_NewReviewCycle">
    <vt:lpwstr/>
  </property>
  <property fmtid="{D5CDD505-2E9C-101B-9397-08002B2CF9AE}" pid="4" name="_EmailSubject">
    <vt:lpwstr>PowerPoint Draft - Rural and Northern Social Work Practice: Canadian Perspectives Textbook</vt:lpwstr>
  </property>
  <property fmtid="{D5CDD505-2E9C-101B-9397-08002B2CF9AE}" pid="5" name="_AuthorEmail">
    <vt:lpwstr>Cathy.Rocke@uregina.ca</vt:lpwstr>
  </property>
  <property fmtid="{D5CDD505-2E9C-101B-9397-08002B2CF9AE}" pid="6" name="_AuthorEmailDisplayName">
    <vt:lpwstr>Cathy Rocke</vt:lpwstr>
  </property>
</Properties>
</file>