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Lst>
  <p:notesMasterIdLst>
    <p:notesMasterId r:id="rId16"/>
  </p:notesMasterIdLst>
  <p:sldIdLst>
    <p:sldId id="256" r:id="rId5"/>
    <p:sldId id="264" r:id="rId6"/>
    <p:sldId id="257" r:id="rId7"/>
    <p:sldId id="261" r:id="rId8"/>
    <p:sldId id="274" r:id="rId9"/>
    <p:sldId id="275" r:id="rId10"/>
    <p:sldId id="276" r:id="rId11"/>
    <p:sldId id="267" r:id="rId12"/>
    <p:sldId id="263" r:id="rId13"/>
    <p:sldId id="259"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 id="3" name="Michelle Lam" initials="ML" lastIdx="4" clrIdx="2">
    <p:extLst>
      <p:ext uri="{19B8F6BF-5375-455C-9EA6-DF929625EA0E}">
        <p15:presenceInfo xmlns:p15="http://schemas.microsoft.com/office/powerpoint/2012/main" userId="S::LamM@BrandonU.CA::b30adb1e-1548-4eaa-bd30-23d396f8e1c0" providerId="AD"/>
      </p:ext>
    </p:extLst>
  </p:cmAuthor>
  <p:cmAuthor id="4" name="Denise Humphreys" initials="DH" lastIdx="2" clrIdx="3">
    <p:extLst>
      <p:ext uri="{19B8F6BF-5375-455C-9EA6-DF929625EA0E}">
        <p15:presenceInfo xmlns:p15="http://schemas.microsoft.com/office/powerpoint/2012/main" userId="S::humphreysd@brandonu.ca::7a0baeeb-004f-4988-9903-40389ebe4e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5384B0-6613-17FB-CD84-78E983359271}" v="3" dt="2024-01-31T17:42:15.9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66" d="100"/>
          <a:sy n="66" d="100"/>
        </p:scale>
        <p:origin x="102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21D102-6B4D-4C84-B4E9-A96A7E1B54DA}"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8A24C-7E11-46D4-B5B1-B01AB31C8BEC}" type="slidenum">
              <a:rPr lang="en-US" smtClean="0"/>
              <a:t>‹#›</a:t>
            </a:fld>
            <a:endParaRPr lang="en-US"/>
          </a:p>
        </p:txBody>
      </p:sp>
    </p:spTree>
    <p:extLst>
      <p:ext uri="{BB962C8B-B14F-4D97-AF65-F5344CB8AC3E}">
        <p14:creationId xmlns:p14="http://schemas.microsoft.com/office/powerpoint/2010/main" val="2287846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28A24C-7E11-46D4-B5B1-B01AB31C8BEC}" type="slidenum">
              <a:rPr lang="en-US" smtClean="0"/>
              <a:t>1</a:t>
            </a:fld>
            <a:endParaRPr lang="en-US"/>
          </a:p>
        </p:txBody>
      </p:sp>
    </p:spTree>
    <p:extLst>
      <p:ext uri="{BB962C8B-B14F-4D97-AF65-F5344CB8AC3E}">
        <p14:creationId xmlns:p14="http://schemas.microsoft.com/office/powerpoint/2010/main" val="573554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28A24C-7E11-46D4-B5B1-B01AB31C8BEC}" type="slidenum">
              <a:rPr lang="en-US" smtClean="0"/>
              <a:t>4</a:t>
            </a:fld>
            <a:endParaRPr lang="en-US"/>
          </a:p>
        </p:txBody>
      </p:sp>
    </p:spTree>
    <p:extLst>
      <p:ext uri="{BB962C8B-B14F-4D97-AF65-F5344CB8AC3E}">
        <p14:creationId xmlns:p14="http://schemas.microsoft.com/office/powerpoint/2010/main" val="4065558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CE3CB9-2F83-44BF-835B-B897292C3026}" type="datetimeFigureOut">
              <a:rPr lang="en-CA" smtClean="0"/>
              <a:t>2024-04-24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CE3CB9-2F83-44BF-835B-B897292C3026}" type="datetimeFigureOut">
              <a:rPr lang="en-CA" smtClean="0"/>
              <a:t>2024-04-24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63CE3CB9-2F83-44BF-835B-B897292C3026}" type="datetimeFigureOut">
              <a:rPr lang="en-CA" smtClean="0"/>
              <a:t>2024-04-24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2024-04-24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2024-04-24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a:p>
        </p:txBody>
      </p:sp>
      <p:sp>
        <p:nvSpPr>
          <p:cNvPr id="5" name="Date Placeholder 4"/>
          <p:cNvSpPr>
            <a:spLocks noGrp="1"/>
          </p:cNvSpPr>
          <p:nvPr>
            <p:ph type="dt" sz="half" idx="10"/>
          </p:nvPr>
        </p:nvSpPr>
        <p:spPr/>
        <p:txBody>
          <a:bodyPr/>
          <a:lstStyle/>
          <a:p>
            <a:fld id="{63CE3CB9-2F83-44BF-835B-B897292C3026}" type="datetimeFigureOut">
              <a:rPr lang="en-CA" smtClean="0"/>
              <a:t>2024-04-24</a:t>
            </a:fld>
            <a:endParaRPr lang="en-CA"/>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2024-04-24</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rmAutofit fontScale="90000"/>
          </a:bodyPr>
          <a:lstStyle/>
          <a:p>
            <a:r>
              <a:rPr lang="en-US">
                <a:solidFill>
                  <a:schemeClr val="accent2">
                    <a:lumMod val="75000"/>
                  </a:schemeClr>
                </a:solidFill>
                <a:latin typeface="Calibri" panose="020F0502020204030204" pitchFamily="34" charset="0"/>
                <a:cs typeface="Calibri" panose="020F0502020204030204" pitchFamily="34" charset="0"/>
              </a:rPr>
              <a:t>Chapter 2 - Place in Anti-Oppressive Practice: Rurality, Decolonization, and Equity</a:t>
            </a:r>
            <a:endParaRPr lang="en-CA">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a:solidFill>
                  <a:schemeClr val="tx1"/>
                </a:solidFill>
                <a:latin typeface="Calibri" panose="020F0502020204030204" pitchFamily="34" charset="0"/>
                <a:cs typeface="Calibri" panose="020F0502020204030204" pitchFamily="34" charset="0"/>
              </a:rPr>
              <a:t>Michelle Lam and Denise Humphreys</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Autofit/>
          </a:bodyPr>
          <a:lstStyle/>
          <a:p>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Jeffery, D. (2005). ‘What good is anti-racist social work if you can’t master it?: Exploring a paradox in social work education. Race, Ethnicity and Education, 8(4), 409-425.</a:t>
            </a:r>
          </a:p>
          <a:p>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McMahon, J., Borg, D., &amp; Delaney, R. (2010). Anti-oppressive social work practice with Aboriginal Peoples. In K. Brownlee (Ed.), </a:t>
            </a:r>
            <a:r>
              <a:rPr lang="en-US" sz="2000" b="0" i="1">
                <a:solidFill>
                  <a:srgbClr val="000000"/>
                </a:solidFill>
                <a:effectLst/>
                <a:latin typeface="Calibri" panose="020F0502020204030204" pitchFamily="34" charset="0"/>
                <a:ea typeface="Calibri" panose="020F0502020204030204" pitchFamily="34" charset="0"/>
                <a:cs typeface="Calibri" panose="020F0502020204030204" pitchFamily="34" charset="0"/>
              </a:rPr>
              <a:t>Social work &amp; Aboriginal peoples: Perspectives from Canada’s rural and provincial norths</a:t>
            </a:r>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 (pp. 43-53). Lakehead University, Centre for Northern Studies.</a:t>
            </a:r>
          </a:p>
          <a:p>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Mullaly, R. P., &amp; West, J. (2018). </a:t>
            </a:r>
            <a:r>
              <a:rPr lang="en-US" sz="2000" b="0" i="1">
                <a:solidFill>
                  <a:srgbClr val="000000"/>
                </a:solidFill>
                <a:effectLst/>
                <a:latin typeface="Calibri" panose="020F0502020204030204" pitchFamily="34" charset="0"/>
                <a:ea typeface="Calibri" panose="020F0502020204030204" pitchFamily="34" charset="0"/>
                <a:cs typeface="Calibri" panose="020F0502020204030204" pitchFamily="34" charset="0"/>
              </a:rPr>
              <a:t>Challenging oppression and confronting privilege: A critical social work approach to anti-oppressive and anti-privilege theory and practice</a:t>
            </a:r>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 Oxford University Press.</a:t>
            </a:r>
          </a:p>
          <a:p>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Strega, S., &amp; </a:t>
            </a:r>
            <a:r>
              <a:rPr lang="en-US" sz="2000" b="0" i="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Esquao</a:t>
            </a:r>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 S. A. (2009). </a:t>
            </a:r>
            <a:r>
              <a:rPr lang="en-US" sz="2000" b="0" i="1">
                <a:solidFill>
                  <a:srgbClr val="000000"/>
                </a:solidFill>
                <a:effectLst/>
                <a:latin typeface="Calibri" panose="020F0502020204030204" pitchFamily="34" charset="0"/>
                <a:ea typeface="Calibri" panose="020F0502020204030204" pitchFamily="34" charset="0"/>
                <a:cs typeface="Calibri" panose="020F0502020204030204" pitchFamily="34" charset="0"/>
              </a:rPr>
              <a:t>Walking this path together: Anti-racist and anti-oppressive child welfare practice</a:t>
            </a:r>
            <a:r>
              <a:rPr lang="en-US" sz="2000" b="0" i="0">
                <a:solidFill>
                  <a:srgbClr val="000000"/>
                </a:solidFill>
                <a:effectLst/>
                <a:latin typeface="Calibri" panose="020F0502020204030204" pitchFamily="34" charset="0"/>
                <a:ea typeface="Calibri" panose="020F0502020204030204" pitchFamily="34" charset="0"/>
                <a:cs typeface="Calibri" panose="020F0502020204030204" pitchFamily="34" charset="0"/>
              </a:rPr>
              <a:t>. Fernwood Publishers.</a:t>
            </a:r>
          </a:p>
        </p:txBody>
      </p:sp>
    </p:spTree>
    <p:extLst>
      <p:ext uri="{BB962C8B-B14F-4D97-AF65-F5344CB8AC3E}">
        <p14:creationId xmlns:p14="http://schemas.microsoft.com/office/powerpoint/2010/main" val="295605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Annie, R., &amp; Patterson, L. (2005).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Rural poverty in Canada. Rural Development Institute</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[PowerPoint slides]. Brandon University, MB.</a:t>
            </a:r>
          </a:p>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Delpit, L. (2006).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Other people’s children: Cultural conflict in the classroom</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(1st ed.). The New Press.</a:t>
            </a:r>
            <a:endParaRPr lang="en-US" sz="2000">
              <a:solidFill>
                <a:srgbClr val="373D3F"/>
              </a:solidFill>
              <a:latin typeface="Calibri" panose="020F0502020204030204" pitchFamily="34" charset="0"/>
              <a:ea typeface="Calibri" panose="020F0502020204030204" pitchFamily="34" charset="0"/>
              <a:cs typeface="Calibri" panose="020F0502020204030204" pitchFamily="34" charset="0"/>
            </a:endParaRPr>
          </a:p>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Gorski, P. C. (2008). Good intentions are not enough: A decolonizing intercultural education.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Intercultural Education</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19</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(6), 515–525.</a:t>
            </a:r>
          </a:p>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Lam, M., &amp; Kirk, J. (2020). To friend or not to friend: Teachers and students on social media.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Research Connection Podcast.</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Brandon University.</a:t>
            </a:r>
          </a:p>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Park, Y. (2005). Culture as deficit: A critical discourse analysis of the concept of culture in contemporary social work discourse. </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Journal of Sociology and Social Welfare, 32</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11-33.</a:t>
            </a:r>
          </a:p>
          <a:p>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Sawyer, R. D., &amp; Norris, J. (2012). </a:t>
            </a:r>
            <a:r>
              <a:rPr lang="en-US" sz="2000" b="0" i="1" err="1">
                <a:solidFill>
                  <a:srgbClr val="373D3F"/>
                </a:solidFill>
                <a:effectLst/>
                <a:latin typeface="Calibri" panose="020F0502020204030204" pitchFamily="34" charset="0"/>
                <a:ea typeface="Calibri" panose="020F0502020204030204" pitchFamily="34" charset="0"/>
                <a:cs typeface="Calibri" panose="020F0502020204030204" pitchFamily="34" charset="0"/>
              </a:rPr>
              <a:t>Duoethnography</a:t>
            </a:r>
            <a:r>
              <a:rPr lang="en-US" sz="2000" b="0" i="1">
                <a:solidFill>
                  <a:srgbClr val="373D3F"/>
                </a:solidFill>
                <a:effectLst/>
                <a:latin typeface="Calibri" panose="020F0502020204030204" pitchFamily="34" charset="0"/>
                <a:ea typeface="Calibri" panose="020F0502020204030204" pitchFamily="34" charset="0"/>
                <a:cs typeface="Calibri" panose="020F0502020204030204" pitchFamily="34" charset="0"/>
              </a:rPr>
              <a:t>: Understanding qualitative research</a:t>
            </a:r>
            <a:r>
              <a:rPr lang="en-US" sz="2000" b="0" i="0">
                <a:solidFill>
                  <a:srgbClr val="373D3F"/>
                </a:solidFill>
                <a:effectLst/>
                <a:latin typeface="Calibri" panose="020F0502020204030204" pitchFamily="34" charset="0"/>
                <a:ea typeface="Calibri" panose="020F0502020204030204" pitchFamily="34" charset="0"/>
                <a:cs typeface="Calibri" panose="020F0502020204030204" pitchFamily="34" charset="0"/>
              </a:rPr>
              <a:t>. Oxford University Press.</a:t>
            </a:r>
          </a:p>
          <a:p>
            <a:endParaRPr lang="en-US" sz="2000" b="0" i="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a:latin typeface="Calibri" panose="020F0502020204030204" pitchFamily="34" charset="0"/>
                <a:cs typeface="Calibri" panose="020F0502020204030204" pitchFamily="34" charset="0"/>
              </a:rPr>
              <a:t>This chapter will discuss:</a:t>
            </a:r>
          </a:p>
          <a:p>
            <a:pPr lvl="1"/>
            <a:r>
              <a:rPr lang="en-US" sz="2400">
                <a:latin typeface="Calibri" panose="020F0502020204030204" pitchFamily="34" charset="0"/>
                <a:cs typeface="Calibri" panose="020F0502020204030204" pitchFamily="34" charset="0"/>
              </a:rPr>
              <a:t>What it mean to practice social work with rural clients from an anti-oppressive perspective.</a:t>
            </a:r>
          </a:p>
          <a:p>
            <a:pPr lvl="1"/>
            <a:r>
              <a:rPr lang="en-US" sz="2400">
                <a:latin typeface="Calibri" panose="020F0502020204030204" pitchFamily="34" charset="0"/>
                <a:cs typeface="Calibri" panose="020F0502020204030204" pitchFamily="34" charset="0"/>
              </a:rPr>
              <a:t>Using the method of duo-ethnography, “a collaborative research methodology in which two or more researchers of difference juxtapose their life histories to provide multiple understanding of the world” (Sawyer &amp; Norris, 2012, p. 9) to draw on personal narratives as in education and social work settings. </a:t>
            </a:r>
          </a:p>
          <a:p>
            <a:pPr lvl="1"/>
            <a:r>
              <a:rPr lang="en-US" sz="2400">
                <a:latin typeface="Calibri" panose="020F0502020204030204" pitchFamily="34" charset="0"/>
                <a:cs typeface="Calibri" panose="020F0502020204030204" pitchFamily="34" charset="0"/>
              </a:rPr>
              <a:t>Recurring themes of displacement, colonialism, accessibility, ethics, and stigmatization reveal themselves through our reflections.</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rmAutofit lnSpcReduction="10000"/>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Learn the application of anti-oppressive practice in rural settings</a:t>
            </a:r>
          </a:p>
          <a:p>
            <a:pPr lvl="1"/>
            <a:r>
              <a:rPr lang="en-US" sz="2400" dirty="0">
                <a:latin typeface="Calibri" panose="020F0502020204030204" pitchFamily="34" charset="0"/>
                <a:cs typeface="Calibri" panose="020F0502020204030204" pitchFamily="34" charset="0"/>
              </a:rPr>
              <a:t>Learn reflexivity when working with rural communities</a:t>
            </a:r>
          </a:p>
          <a:p>
            <a:pPr lvl="1"/>
            <a:r>
              <a:rPr lang="en-US" sz="2400" dirty="0">
                <a:latin typeface="Calibri" panose="020F0502020204030204" pitchFamily="34" charset="0"/>
                <a:cs typeface="Calibri" panose="020F0502020204030204" pitchFamily="34" charset="0"/>
              </a:rPr>
              <a:t>Learn the use of practice frameworks that may be helpful when working with rural clients</a:t>
            </a:r>
          </a:p>
          <a:p>
            <a:pPr lvl="1"/>
            <a:r>
              <a:rPr lang="en-US" sz="2400" dirty="0">
                <a:latin typeface="Calibri" panose="020F0502020204030204" pitchFamily="34" charset="0"/>
                <a:cs typeface="Calibri" panose="020F0502020204030204" pitchFamily="34" charset="0"/>
              </a:rPr>
              <a:t>Learn the application of the Canadian Association of Social Workers (CASW) code of ethics in context with anti-oppressive practice</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Rural contexts within the Western Canadian provinces are a significant portion of the population, although the term “rural” is defined differently in different contexts. </a:t>
            </a:r>
          </a:p>
          <a:p>
            <a:r>
              <a:rPr lang="en-US" sz="2400" dirty="0">
                <a:latin typeface="Calibri" panose="020F0502020204030204" pitchFamily="34" charset="0"/>
                <a:cs typeface="Calibri" panose="020F0502020204030204" pitchFamily="34" charset="0"/>
              </a:rPr>
              <a:t>Rural can mean “non-urban,” or it can be used to denote a specific community or region.</a:t>
            </a:r>
          </a:p>
          <a:p>
            <a:r>
              <a:rPr lang="en-US" sz="2400" dirty="0">
                <a:latin typeface="Calibri" panose="020F0502020204030204" pitchFamily="34" charset="0"/>
                <a:cs typeface="Calibri" panose="020F0502020204030204" pitchFamily="34" charset="0"/>
              </a:rPr>
              <a:t>Centering place requires acknowledgement of colonial histories and lasting impacts. </a:t>
            </a:r>
          </a:p>
          <a:p>
            <a:r>
              <a:rPr lang="en-US" sz="2400" dirty="0">
                <a:latin typeface="Calibri" panose="020F0502020204030204" pitchFamily="34" charset="0"/>
                <a:cs typeface="Calibri" panose="020F0502020204030204" pitchFamily="34" charset="0"/>
              </a:rPr>
              <a:t>Place can encompass land, nature, the non-human world, and community. </a:t>
            </a:r>
          </a:p>
          <a:p>
            <a:r>
              <a:rPr lang="en-US" sz="2400" dirty="0">
                <a:latin typeface="Calibri" panose="020F0502020204030204" pitchFamily="34" charset="0"/>
                <a:cs typeface="Calibri" panose="020F0502020204030204" pitchFamily="34" charset="0"/>
              </a:rPr>
              <a:t>A definition of place is needed, which recognizes continual interaction with the “outside,” and acknowledges power, class, gender, and racial dynamics within local places and broader structures. </a:t>
            </a: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Displacement</a:t>
            </a:r>
          </a:p>
          <a:p>
            <a:pPr lvl="1"/>
            <a:r>
              <a:rPr lang="en-US" sz="2400" dirty="0">
                <a:latin typeface="Calibri" panose="020F0502020204030204" pitchFamily="34" charset="0"/>
                <a:cs typeface="Calibri" panose="020F0502020204030204" pitchFamily="34" charset="0"/>
              </a:rPr>
              <a:t>Rural places experience inequity through displacement. </a:t>
            </a:r>
          </a:p>
          <a:p>
            <a:pPr lvl="1"/>
            <a:r>
              <a:rPr lang="en-US" sz="2400" dirty="0">
                <a:latin typeface="Calibri" panose="020F0502020204030204" pitchFamily="34" charset="0"/>
                <a:cs typeface="Calibri" panose="020F0502020204030204" pitchFamily="34" charset="0"/>
              </a:rPr>
              <a:t>Displacement also occurs when rural residents may be forced to leave their homes for education, socioeconomic reasons or to access social services. </a:t>
            </a:r>
          </a:p>
          <a:p>
            <a:pPr lvl="1"/>
            <a:r>
              <a:rPr lang="en-US" sz="2400" dirty="0">
                <a:latin typeface="Calibri" panose="020F0502020204030204" pitchFamily="34" charset="0"/>
                <a:cs typeface="Calibri" panose="020F0502020204030204" pitchFamily="34" charset="0"/>
              </a:rPr>
              <a:t>As services become more centralized in urban areas, rural communities and the residents within are unequally served.</a:t>
            </a:r>
          </a:p>
          <a:p>
            <a:pPr lvl="1"/>
            <a:r>
              <a:rPr lang="en-US" sz="2400" dirty="0">
                <a:latin typeface="Calibri" panose="020F0502020204030204" pitchFamily="34" charset="0"/>
                <a:cs typeface="Calibri" panose="020F0502020204030204" pitchFamily="34" charset="0"/>
              </a:rPr>
              <a:t>Rural residents experience social injustice in transportation, healthcare (both physical and mental), education, government and private sector services, and employment (Senate Committee on Agriculture and Forestry, 2006 as cited in Annie &amp; Patterson, 2005). </a:t>
            </a:r>
          </a:p>
        </p:txBody>
      </p:sp>
    </p:spTree>
    <p:extLst>
      <p:ext uri="{BB962C8B-B14F-4D97-AF65-F5344CB8AC3E}">
        <p14:creationId xmlns:p14="http://schemas.microsoft.com/office/powerpoint/2010/main" val="317922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a:latin typeface="Calibri" panose="020F0502020204030204" pitchFamily="34" charset="0"/>
                <a:cs typeface="Calibri" panose="020F0502020204030204" pitchFamily="34" charset="0"/>
              </a:rPr>
              <a:t>White Notions of Success</a:t>
            </a:r>
          </a:p>
          <a:p>
            <a:pPr lvl="1"/>
            <a:r>
              <a:rPr lang="en-US" sz="2400">
                <a:latin typeface="Calibri" panose="020F0502020204030204" pitchFamily="34" charset="0"/>
                <a:cs typeface="Calibri" panose="020F0502020204030204" pitchFamily="34" charset="0"/>
              </a:rPr>
              <a:t>Social work and education are overwhelmingly white fields, and the results of this domination permeate their values.</a:t>
            </a:r>
          </a:p>
          <a:p>
            <a:pPr lvl="1"/>
            <a:r>
              <a:rPr lang="en-US" sz="2400">
                <a:latin typeface="Calibri" panose="020F0502020204030204" pitchFamily="34" charset="0"/>
                <a:cs typeface="Calibri" panose="020F0502020204030204" pitchFamily="34" charset="0"/>
              </a:rPr>
              <a:t>These white ideals or values are often based on deficit models of “the other” and attribute the lack of this arbitrary definition of success to personal factors rather than systems (Delpit, 2006; Park, 2005). </a:t>
            </a:r>
          </a:p>
          <a:p>
            <a:pPr lvl="1"/>
            <a:r>
              <a:rPr lang="en-US" sz="2400">
                <a:latin typeface="Calibri" panose="020F0502020204030204" pitchFamily="34" charset="0"/>
                <a:cs typeface="Calibri" panose="020F0502020204030204" pitchFamily="34" charset="0"/>
              </a:rPr>
              <a:t>When students or clients are not living up to the established “white” norms, then it is up to the helper to “fix” them.</a:t>
            </a:r>
          </a:p>
          <a:p>
            <a:pPr lvl="1"/>
            <a:r>
              <a:rPr lang="en-US" sz="2400">
                <a:latin typeface="Calibri" panose="020F0502020204030204" pitchFamily="34" charset="0"/>
                <a:cs typeface="Calibri" panose="020F0502020204030204" pitchFamily="34" charset="0"/>
              </a:rPr>
              <a:t>The idea of fixing “often means assimilating… into the very structures and values systems that oppress them” (Gorski, 2008, p. 518).</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35679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a:latin typeface="Calibri" panose="020F0502020204030204" pitchFamily="34" charset="0"/>
                <a:cs typeface="Calibri" panose="020F0502020204030204" pitchFamily="34" charset="0"/>
              </a:rPr>
              <a:t>Rural Relationships</a:t>
            </a:r>
          </a:p>
          <a:p>
            <a:pPr lvl="1"/>
            <a:r>
              <a:rPr lang="en-US" sz="2400">
                <a:latin typeface="Calibri" panose="020F0502020204030204" pitchFamily="34" charset="0"/>
                <a:cs typeface="Calibri" panose="020F0502020204030204" pitchFamily="34" charset="0"/>
              </a:rPr>
              <a:t>Rural communities can be tightly knit places, which can lead to complexity within professional boundaries.</a:t>
            </a:r>
          </a:p>
          <a:p>
            <a:pPr lvl="1"/>
            <a:r>
              <a:rPr lang="en-US" sz="2400">
                <a:latin typeface="Calibri" panose="020F0502020204030204" pitchFamily="34" charset="0"/>
                <a:cs typeface="Calibri" panose="020F0502020204030204" pitchFamily="34" charset="0"/>
              </a:rPr>
              <a:t>There are many opportunities for collecting feedback and developing relationships that are more holistic instead of one-dimensional; however, there can also be difficulties with the dual relationships that we described.</a:t>
            </a:r>
          </a:p>
          <a:p>
            <a:pPr lvl="1"/>
            <a:r>
              <a:rPr lang="en-US" sz="2400">
                <a:latin typeface="Calibri" panose="020F0502020204030204" pitchFamily="34" charset="0"/>
                <a:cs typeface="Calibri" panose="020F0502020204030204" pitchFamily="34" charset="0"/>
              </a:rPr>
              <a:t>For some, the personal approach builds connections and strengthens relationships. For others, constant accessibility can lead to fatigue and burnout (Lam &amp; Kirk, 2020).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7922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US" sz="2400">
                <a:latin typeface="Calibri" panose="020F0502020204030204" pitchFamily="34" charset="0"/>
                <a:cs typeface="Calibri" panose="020F0502020204030204" pitchFamily="34" charset="0"/>
              </a:rPr>
              <a:t>Reflect on the locations within the social structures (macro) of our practice working with individual clients and families (micro) and relevant communities and organizations (mezzo).</a:t>
            </a:r>
          </a:p>
          <a:p>
            <a:pPr lvl="0"/>
            <a:r>
              <a:rPr lang="en-US" sz="2400">
                <a:latin typeface="Calibri" panose="020F0502020204030204" pitchFamily="34" charset="0"/>
                <a:cs typeface="Calibri" panose="020F0502020204030204" pitchFamily="34" charset="0"/>
              </a:rPr>
              <a:t>Language and pedagogy are both influenced by micro, mezzo and macro levels: language exists nominally in education, but the discourse itself, the pedagogies by which it is taught, and the social context where it is taught are affected by community and systemic levels.</a:t>
            </a:r>
          </a:p>
          <a:p>
            <a:r>
              <a:rPr lang="en-US" sz="2400">
                <a:latin typeface="Calibri" panose="020F0502020204030204" pitchFamily="34" charset="0"/>
                <a:cs typeface="Calibri" panose="020F0502020204030204" pitchFamily="34" charset="0"/>
              </a:rPr>
              <a:t>No place of practice exists exclusively at one level. There may be a focus on one in specific settings, but we found they are always interrelated. </a:t>
            </a:r>
          </a:p>
          <a:p>
            <a:r>
              <a:rPr lang="en-US" sz="2400">
                <a:latin typeface="Calibri" panose="020F0502020204030204" pitchFamily="34" charset="0"/>
                <a:cs typeface="Calibri" panose="020F0502020204030204" pitchFamily="34" charset="0"/>
              </a:rPr>
              <a:t>Therefore, we found reflexivity essential to shift our orientation to all levels by having each of them on our radar.</a:t>
            </a:r>
          </a:p>
        </p:txBody>
      </p:sp>
    </p:spTree>
    <p:extLst>
      <p:ext uri="{BB962C8B-B14F-4D97-AF65-F5344CB8AC3E}">
        <p14:creationId xmlns:p14="http://schemas.microsoft.com/office/powerpoint/2010/main" val="2686756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Autofit/>
          </a:bodyPr>
          <a:lstStyle/>
          <a:p>
            <a:r>
              <a:rPr lang="en-US" sz="2400" dirty="0">
                <a:latin typeface="Calibri" panose="020F0502020204030204" pitchFamily="34" charset="0"/>
                <a:cs typeface="Calibri" panose="020F0502020204030204" pitchFamily="34" charset="0"/>
              </a:rPr>
              <a:t>Reflexivity is crucial to anti-oppressive practice: Spending time to reflect on personal motivations, systems of belonging and examining current forms of responsivity can strengthen practice. </a:t>
            </a:r>
          </a:p>
          <a:p>
            <a:r>
              <a:rPr lang="en-US" sz="2400" dirty="0">
                <a:latin typeface="Calibri" panose="020F0502020204030204" pitchFamily="34" charset="0"/>
                <a:cs typeface="Calibri" panose="020F0502020204030204" pitchFamily="34" charset="0"/>
              </a:rPr>
              <a:t>Whiteness pervades mainstream social work in Canada. Some of you, especially those who are Black, Indigenous, and/or racialized, probably are already aware of this. If you have not already, question why whiteness is often the default in settler social work systems and seek to unlearn its supremacy by listening and engaging with the BIPOC communities around you.</a:t>
            </a:r>
          </a:p>
          <a:p>
            <a:r>
              <a:rPr lang="en-US" sz="2400" dirty="0">
                <a:latin typeface="Calibri" panose="020F0502020204030204" pitchFamily="34" charset="0"/>
                <a:cs typeface="Calibri" panose="020F0502020204030204" pitchFamily="34" charset="0"/>
              </a:rPr>
              <a:t>Displacement is often the result of the lack of equity and social services available in rural communities.</a:t>
            </a:r>
          </a:p>
          <a:p>
            <a:r>
              <a:rPr lang="en-US" sz="2400">
                <a:latin typeface="Calibri" panose="020F0502020204030204" pitchFamily="34" charset="0"/>
                <a:cs typeface="Calibri" panose="020F0502020204030204" pitchFamily="34" charset="0"/>
              </a:rPr>
              <a:t>The </a:t>
            </a:r>
            <a:r>
              <a:rPr lang="en-US" sz="2400" dirty="0">
                <a:latin typeface="Calibri" panose="020F0502020204030204" pitchFamily="34" charset="0"/>
                <a:cs typeface="Calibri" panose="020F0502020204030204" pitchFamily="34" charset="0"/>
              </a:rPr>
              <a:t>application of anti-oppressive practice to the CASW code of ethics needs to be addressed by social workers. </a:t>
            </a:r>
          </a:p>
        </p:txBody>
      </p:sp>
    </p:spTree>
    <p:extLst>
      <p:ext uri="{BB962C8B-B14F-4D97-AF65-F5344CB8AC3E}">
        <p14:creationId xmlns:p14="http://schemas.microsoft.com/office/powerpoint/2010/main" val="12247194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4AD8EB97C3274796D04E7F5173F450" ma:contentTypeVersion="18" ma:contentTypeDescription="Create a new document." ma:contentTypeScope="" ma:versionID="4b714d5edceeee1e3e4adb7f5b89ca96">
  <xsd:schema xmlns:xsd="http://www.w3.org/2001/XMLSchema" xmlns:xs="http://www.w3.org/2001/XMLSchema" xmlns:p="http://schemas.microsoft.com/office/2006/metadata/properties" xmlns:ns3="c44fee6d-f06c-47f7-8ab6-80aa105cf4c0" xmlns:ns4="4911108e-007c-48d9-a854-a8605f6ee513" targetNamespace="http://schemas.microsoft.com/office/2006/metadata/properties" ma:root="true" ma:fieldsID="1a8fa0e926082409685304e034e88eaa" ns3:_="" ns4:_="">
    <xsd:import namespace="c44fee6d-f06c-47f7-8ab6-80aa105cf4c0"/>
    <xsd:import namespace="4911108e-007c-48d9-a854-a8605f6ee51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LengthInSeconds" minOccurs="0"/>
                <xsd:element ref="ns4:MediaServiceLocation"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4fee6d-f06c-47f7-8ab6-80aa105cf4c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11108e-007c-48d9-a854-a8605f6ee51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4911108e-007c-48d9-a854-a8605f6ee51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60809D-2D3A-4B3B-A563-17C3E6D4A89F}">
  <ds:schemaRefs>
    <ds:schemaRef ds:uri="4911108e-007c-48d9-a854-a8605f6ee513"/>
    <ds:schemaRef ds:uri="c44fee6d-f06c-47f7-8ab6-80aa105cf4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797C8F1-A50B-4F50-9AE9-2B7ED02F7FBE}">
  <ds:schemaRefs>
    <ds:schemaRef ds:uri="4911108e-007c-48d9-a854-a8605f6ee513"/>
    <ds:schemaRef ds:uri="c44fee6d-f06c-47f7-8ab6-80aa105cf4c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FC1401D-4DFE-4727-B36A-D9092A6191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15</TotalTime>
  <Words>1221</Words>
  <Application>Microsoft Office PowerPoint</Application>
  <PresentationFormat>Widescreen</PresentationFormat>
  <Paragraphs>60</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Chapter 2 - Place in Anti-Oppressive Practice: Rurality, Decolonization, and Equity</vt:lpstr>
      <vt:lpstr>Introduction</vt:lpstr>
      <vt:lpstr>Learning Objectives</vt:lpstr>
      <vt:lpstr>Practice Area and/or the Population of Focus</vt:lpstr>
      <vt:lpstr>Overview of Policy and Service Delivery Issues</vt:lpstr>
      <vt:lpstr>Overview of Policy and Service Delivery Issues</vt:lpstr>
      <vt:lpstr>Overview of Policy and Service Delivery Issues</vt:lpstr>
      <vt:lpstr>3 Levels of Social Work Practice</vt:lpstr>
      <vt:lpstr>Conclusion</vt:lpstr>
      <vt:lpstr>Additional Resources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12</cp:revision>
  <dcterms:created xsi:type="dcterms:W3CDTF">2023-11-18T18:34:59Z</dcterms:created>
  <dcterms:modified xsi:type="dcterms:W3CDTF">2024-04-25T05:21:04Z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0x010100C54AD8EB97C3274796D04E7F5173F450</vt:lpwstr>
  </property>
</Properties>
</file>