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1" r:id="rId1"/>
  </p:sldMasterIdLst>
  <p:sldIdLst>
    <p:sldId id="256" r:id="rId2"/>
    <p:sldId id="264" r:id="rId3"/>
    <p:sldId id="257" r:id="rId4"/>
    <p:sldId id="261" r:id="rId5"/>
    <p:sldId id="277" r:id="rId6"/>
    <p:sldId id="278" r:id="rId7"/>
    <p:sldId id="267" r:id="rId8"/>
    <p:sldId id="272" r:id="rId9"/>
    <p:sldId id="273" r:id="rId10"/>
    <p:sldId id="263" r:id="rId11"/>
    <p:sldId id="259" r:id="rId12"/>
    <p:sldId id="260" r:id="rId13"/>
    <p:sldId id="276" r:id="rId14"/>
    <p:sldId id="27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 id="3" name="Pam Reimer" initials="PR" lastIdx="1" clrIdx="2">
    <p:extLst>
      <p:ext uri="{19B8F6BF-5375-455C-9EA6-DF929625EA0E}">
        <p15:presenceInfo xmlns:p15="http://schemas.microsoft.com/office/powerpoint/2012/main" userId="452a120ae45c60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6"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2024-02-02</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cih.ca/634/What_s_New_is_Really_Old__Trauma_Informed_Practices_through_Understanding_of_Historic_Trauma.nccih?id=1008" TargetMode="External"/><Relationship Id="rId2" Type="http://schemas.openxmlformats.org/officeDocument/2006/relationships/hyperlink" Target="https://www.nccih.ca/634/What_s_New_is_Really_Old__Trauma_Informed_Practices_throu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3600" dirty="0">
                <a:solidFill>
                  <a:schemeClr val="accent2">
                    <a:lumMod val="75000"/>
                  </a:schemeClr>
                </a:solidFill>
                <a:latin typeface="Calibri" panose="020F0502020204030204" pitchFamily="34" charset="0"/>
                <a:cs typeface="Calibri" panose="020F0502020204030204" pitchFamily="34" charset="0"/>
              </a:rPr>
              <a:t>Chapter 4 - Practice Competencies to Effectively Support Wellness for Social Workers and Clients in Northern Saskatchewan Communities </a:t>
            </a:r>
            <a:endParaRPr lang="en-CA" sz="3600"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en-CA" sz="2400" i="0" cap="all"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WANDA SEIDLIKOSKI YURACH; CARRIE LAVALLIE; AND VIVIAN R RAMSDEN </a:t>
            </a:r>
            <a:endParaRPr lang="de-DE"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Autofit/>
          </a:bodyPr>
          <a:lstStyle/>
          <a:p>
            <a:r>
              <a:rPr lang="en-CA" sz="2400" dirty="0">
                <a:effectLst/>
                <a:latin typeface="Calibri" panose="020F0502020204030204" pitchFamily="34" charset="0"/>
                <a:ea typeface="Calibri" panose="020F0502020204030204" pitchFamily="34" charset="0"/>
                <a:cs typeface="Calibri" panose="020F0502020204030204" pitchFamily="34" charset="0"/>
              </a:rPr>
              <a:t>Social workers seeking to provide effective services and supports must incorporate a relational participatory approach by reflecting on their own trauma history, leading with humility, and supporting clients in telling their story in their own language (Winter, 2019). </a:t>
            </a:r>
            <a:endParaRPr lang="en-CA" sz="2400" dirty="0">
              <a:latin typeface="Calibri" panose="020F0502020204030204" pitchFamily="34" charset="0"/>
              <a:ea typeface="Calibri" panose="020F0502020204030204" pitchFamily="34" charset="0"/>
              <a:cs typeface="Calibri" panose="020F0502020204030204" pitchFamily="34" charset="0"/>
            </a:endParaRPr>
          </a:p>
          <a:p>
            <a:r>
              <a:rPr lang="en-CA" sz="2400" dirty="0">
                <a:effectLst/>
                <a:latin typeface="Calibri" panose="020F0502020204030204" pitchFamily="34" charset="0"/>
                <a:ea typeface="Calibri" panose="020F0502020204030204" pitchFamily="34" charset="0"/>
                <a:cs typeface="Calibri" panose="020F0502020204030204" pitchFamily="34" charset="0"/>
              </a:rPr>
              <a:t>Evidence-informed practice competencies are needed to develop ethical, safe, and supportive workplaces for sustainable social work, including trauma work, in northern Canadian communities. </a:t>
            </a:r>
          </a:p>
          <a:p>
            <a:r>
              <a:rPr lang="en-CA" sz="2400" dirty="0">
                <a:effectLst/>
                <a:latin typeface="Calibri" panose="020F0502020204030204" pitchFamily="34" charset="0"/>
                <a:ea typeface="Calibri" panose="020F0502020204030204" pitchFamily="34" charset="0"/>
                <a:cs typeface="Calibri" panose="020F0502020204030204" pitchFamily="34" charset="0"/>
              </a:rPr>
              <a:t>Implementing a “community of practice” can help new and seasoned northern social workers in easing the effects of isolation and secondary trauma (Seidlikoski Yurach, 2021). </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471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rmAutofit fontScale="92500" lnSpcReduction="10000"/>
          </a:bodyPr>
          <a:lstStyle/>
          <a:p>
            <a:pPr marL="457200" indent="-457200">
              <a:lnSpc>
                <a:spcPct val="120000"/>
              </a:lnSpc>
              <a:spcAft>
                <a:spcPts val="800"/>
              </a:spcAft>
            </a:pPr>
            <a:r>
              <a:rPr lang="en-CA" sz="2400" dirty="0" err="1">
                <a:effectLst/>
                <a:latin typeface="Calibri" panose="020F0502020204030204" pitchFamily="34" charset="0"/>
                <a:ea typeface="Calibri" panose="020F0502020204030204" pitchFamily="34" charset="0"/>
                <a:cs typeface="Calibri" panose="020F0502020204030204" pitchFamily="34" charset="0"/>
              </a:rPr>
              <a:t>Makokis</a:t>
            </a:r>
            <a:r>
              <a:rPr lang="en-CA" sz="2400" dirty="0">
                <a:effectLst/>
                <a:latin typeface="Calibri" panose="020F0502020204030204" pitchFamily="34" charset="0"/>
                <a:ea typeface="Calibri" panose="020F0502020204030204" pitchFamily="34" charset="0"/>
                <a:cs typeface="Calibri" panose="020F0502020204030204" pitchFamily="34" charset="0"/>
              </a:rPr>
              <a:t>, P., &amp; Greenwood, M. (2017). </a:t>
            </a:r>
            <a:r>
              <a:rPr lang="en-CA" sz="2400" i="1" dirty="0">
                <a:effectLst/>
                <a:latin typeface="Calibri" panose="020F0502020204030204" pitchFamily="34" charset="0"/>
                <a:ea typeface="Calibri" panose="020F0502020204030204" pitchFamily="34" charset="0"/>
                <a:cs typeface="Calibri" panose="020F0502020204030204" pitchFamily="34" charset="0"/>
              </a:rPr>
              <a:t>What’s new is really old: Trauma informed practices through understanding historic trauma.</a:t>
            </a:r>
            <a:r>
              <a:rPr lang="en-CA" sz="2400" i="1" dirty="0">
                <a:latin typeface="Calibri" panose="020F0502020204030204" pitchFamily="34" charset="0"/>
                <a:ea typeface="Calibri" panose="020F0502020204030204" pitchFamily="34" charset="0"/>
                <a:cs typeface="Calibri" panose="020F0502020204030204" pitchFamily="34" charset="0"/>
              </a:rPr>
              <a:t> </a:t>
            </a:r>
            <a:r>
              <a:rPr lang="en-CA" sz="2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https://www.nccih.ca/634/What_s_New_is_Really_Old__Trauma_Informed_Practices_throug</a:t>
            </a:r>
            <a:r>
              <a:rPr lang="en-CA" sz="2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h_Understanding_of_Historic_Trauma.nccih?id=1008</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20000"/>
              </a:lnSpc>
            </a:pPr>
            <a:r>
              <a:rPr lang="en-US" sz="2400" dirty="0" err="1">
                <a:effectLst/>
                <a:latin typeface="Calibri" panose="020F0502020204030204" pitchFamily="34" charset="0"/>
                <a:ea typeface="Calibri" panose="020F0502020204030204" pitchFamily="34" charset="0"/>
                <a:cs typeface="Calibri" panose="020F0502020204030204" pitchFamily="34" charset="0"/>
              </a:rPr>
              <a:t>Rzeszutek</a:t>
            </a:r>
            <a:r>
              <a:rPr lang="en-US" sz="2400" dirty="0">
                <a:effectLst/>
                <a:latin typeface="Calibri" panose="020F0502020204030204" pitchFamily="34" charset="0"/>
                <a:ea typeface="Calibri" panose="020F0502020204030204" pitchFamily="34" charset="0"/>
                <a:cs typeface="Calibri" panose="020F0502020204030204" pitchFamily="34" charset="0"/>
              </a:rPr>
              <a:t>, M., </a:t>
            </a:r>
            <a:r>
              <a:rPr lang="en-US" sz="2400" dirty="0" err="1">
                <a:effectLst/>
                <a:latin typeface="Calibri" panose="020F0502020204030204" pitchFamily="34" charset="0"/>
                <a:ea typeface="Calibri" panose="020F0502020204030204" pitchFamily="34" charset="0"/>
                <a:cs typeface="Calibri" panose="020F0502020204030204" pitchFamily="34" charset="0"/>
              </a:rPr>
              <a:t>Partyka</a:t>
            </a:r>
            <a:r>
              <a:rPr lang="en-US" sz="2400" dirty="0">
                <a:effectLst/>
                <a:latin typeface="Calibri" panose="020F0502020204030204" pitchFamily="34" charset="0"/>
                <a:ea typeface="Calibri" panose="020F0502020204030204" pitchFamily="34" charset="0"/>
                <a:cs typeface="Calibri" panose="020F0502020204030204" pitchFamily="34" charset="0"/>
              </a:rPr>
              <a:t>, M., &amp; </a:t>
            </a:r>
            <a:r>
              <a:rPr lang="en-US" sz="2400" dirty="0" err="1">
                <a:effectLst/>
                <a:latin typeface="Calibri" panose="020F0502020204030204" pitchFamily="34" charset="0"/>
                <a:ea typeface="Calibri" panose="020F0502020204030204" pitchFamily="34" charset="0"/>
                <a:cs typeface="Calibri" panose="020F0502020204030204" pitchFamily="34" charset="0"/>
              </a:rPr>
              <a:t>Gołąb</a:t>
            </a:r>
            <a:r>
              <a:rPr lang="en-US" sz="2400" dirty="0">
                <a:effectLst/>
                <a:latin typeface="Calibri" panose="020F0502020204030204" pitchFamily="34" charset="0"/>
                <a:ea typeface="Calibri" panose="020F0502020204030204" pitchFamily="34" charset="0"/>
                <a:cs typeface="Calibri" panose="020F0502020204030204" pitchFamily="34" charset="0"/>
              </a:rPr>
              <a:t>, A. (2015). Temperament traits, social support, and secondary traumatic stress disorder symptoms in a sample of trauma therapists. </a:t>
            </a:r>
            <a:r>
              <a:rPr lang="en-US" sz="2400" i="1" dirty="0">
                <a:effectLst/>
                <a:latin typeface="Calibri" panose="020F0502020204030204" pitchFamily="34" charset="0"/>
                <a:ea typeface="Calibri" panose="020F0502020204030204" pitchFamily="34" charset="0"/>
                <a:cs typeface="Calibri" panose="020F0502020204030204" pitchFamily="34" charset="0"/>
              </a:rPr>
              <a:t>Psychotherapy Research Practice &amp; Practice</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i="1" dirty="0">
                <a:effectLst/>
                <a:latin typeface="Calibri" panose="020F0502020204030204" pitchFamily="34" charset="0"/>
                <a:ea typeface="Calibri" panose="020F0502020204030204" pitchFamily="34" charset="0"/>
                <a:cs typeface="Calibri" panose="020F0502020204030204" pitchFamily="34" charset="0"/>
              </a:rPr>
              <a:t>46</a:t>
            </a:r>
            <a:r>
              <a:rPr lang="en-US" sz="2400" dirty="0">
                <a:effectLst/>
                <a:latin typeface="Calibri" panose="020F0502020204030204" pitchFamily="34" charset="0"/>
                <a:ea typeface="Calibri" panose="020F0502020204030204" pitchFamily="34" charset="0"/>
                <a:cs typeface="Calibri" panose="020F0502020204030204" pitchFamily="34" charset="0"/>
              </a:rPr>
              <a:t>(4), 213-20.</a:t>
            </a:r>
          </a:p>
          <a:p>
            <a:pPr marL="457200" indent="-457200">
              <a:lnSpc>
                <a:spcPct val="200000"/>
              </a:lnSpc>
            </a:pPr>
            <a:endParaRPr lang="en-CA" sz="1800" dirty="0">
              <a:effectLst/>
              <a:latin typeface="Times New Roman" panose="02020603050405020304" pitchFamily="18" charset="0"/>
              <a:ea typeface="Times New Roman" panose="02020603050405020304" pitchFamily="18" charset="0"/>
            </a:endParaRPr>
          </a:p>
          <a:p>
            <a:pPr algn="l">
              <a:buFont typeface="Arial" panose="020B0604020202020204" pitchFamily="34" charset="0"/>
              <a:buChar char="•"/>
            </a:pPr>
            <a:endParaRPr lang="en-US" sz="2400" b="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605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838154"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Austin, M., Anthony, El, Tolleson Knee, R., &amp; Mathias, J. (2016). Revisiting the relationship between micro and macro social work practice. Families in Society: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The Journal of Contemporary Social Services, 97</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(4), 170-277.</a:t>
            </a:r>
            <a:endParaRPr lang="en-CA" sz="2000" dirty="0">
              <a:effectLst/>
              <a:latin typeface="Calibri" panose="020F0502020204030204" pitchFamily="34" charset="0"/>
              <a:ea typeface="Calibri" panose="020F0502020204030204" pitchFamily="34" charset="0"/>
              <a:cs typeface="Calibri" panose="020F0502020204030204" pitchFamily="34" charset="0"/>
            </a:endParaRPr>
          </a:p>
          <a:p>
            <a:r>
              <a:rPr lang="en-CA" sz="2000" dirty="0">
                <a:effectLst/>
                <a:latin typeface="Calibri" panose="020F0502020204030204" pitchFamily="34" charset="0"/>
                <a:ea typeface="Calibri" panose="020F0502020204030204" pitchFamily="34" charset="0"/>
                <a:cs typeface="Calibri" panose="020F0502020204030204" pitchFamily="34" charset="0"/>
              </a:rPr>
              <a:t>Barter, K. (2009). Reclaiming community: Rethinking practices for the social work generalist in northern communities. In R. Delaney &amp; K. Brownlee (Eds.), </a:t>
            </a:r>
            <a:r>
              <a:rPr lang="en-CA" sz="2000" i="1" dirty="0">
                <a:effectLst/>
                <a:latin typeface="Calibri" panose="020F0502020204030204" pitchFamily="34" charset="0"/>
                <a:ea typeface="Calibri" panose="020F0502020204030204" pitchFamily="34" charset="0"/>
                <a:cs typeface="Calibri" panose="020F0502020204030204" pitchFamily="34" charset="0"/>
              </a:rPr>
              <a:t>Northern and rural social work practice a Canadian perspective. </a:t>
            </a:r>
            <a:r>
              <a:rPr lang="en-CA" sz="2000" dirty="0">
                <a:effectLst/>
                <a:latin typeface="Calibri" panose="020F0502020204030204" pitchFamily="34" charset="0"/>
                <a:ea typeface="Calibri" panose="020F0502020204030204" pitchFamily="34" charset="0"/>
                <a:cs typeface="Calibri" panose="020F0502020204030204" pitchFamily="34" charset="0"/>
              </a:rPr>
              <a:t>Thunder Bay, ON: Lakehead University (pp. 209-	221). </a:t>
            </a:r>
          </a:p>
          <a:p>
            <a:r>
              <a:rPr lang="en-US" sz="2000" dirty="0">
                <a:latin typeface="Calibri" panose="020F0502020204030204" pitchFamily="34" charset="0"/>
                <a:ea typeface="Calibri" panose="020F0502020204030204" pitchFamily="34" charset="0"/>
                <a:cs typeface="Calibri" panose="020F0502020204030204" pitchFamily="34" charset="0"/>
              </a:rPr>
              <a:t>Cruikshank, J. (1990). The outsider: An uneasy role in community development.</a:t>
            </a:r>
            <a:r>
              <a:rPr lang="en-US" sz="2000" i="1" dirty="0">
                <a:latin typeface="Calibri" panose="020F0502020204030204" pitchFamily="34" charset="0"/>
                <a:ea typeface="Calibri" panose="020F0502020204030204" pitchFamily="34" charset="0"/>
                <a:cs typeface="Calibri" panose="020F0502020204030204" pitchFamily="34" charset="0"/>
              </a:rPr>
              <a:t> Canadian Social Work Review / Revue Canadienne De Service Social, 7</a:t>
            </a:r>
            <a:r>
              <a:rPr lang="en-US" sz="2000" dirty="0">
                <a:latin typeface="Calibri" panose="020F0502020204030204" pitchFamily="34" charset="0"/>
                <a:ea typeface="Calibri" panose="020F0502020204030204" pitchFamily="34" charset="0"/>
                <a:cs typeface="Calibri" panose="020F0502020204030204" pitchFamily="34" charset="0"/>
              </a:rPr>
              <a:t>(2), 245-259.</a:t>
            </a:r>
            <a:endParaRPr lang="en-CA" sz="2000" u="sng" dirty="0">
              <a:effectLst/>
              <a:latin typeface="Calibri" panose="020F0502020204030204" pitchFamily="34" charset="0"/>
              <a:ea typeface="Calibri" panose="020F0502020204030204" pitchFamily="34" charset="0"/>
              <a:cs typeface="Calibri" panose="020F0502020204030204" pitchFamily="34" charset="0"/>
            </a:endParaRPr>
          </a:p>
          <a:p>
            <a:r>
              <a:rPr lang="en-CA" sz="2000" dirty="0">
                <a:effectLst/>
                <a:latin typeface="Calibri" panose="020F0502020204030204" pitchFamily="34" charset="0"/>
                <a:ea typeface="Calibri" panose="020F0502020204030204" pitchFamily="34" charset="0"/>
                <a:cs typeface="Calibri" panose="020F0502020204030204" pitchFamily="34" charset="0"/>
              </a:rPr>
              <a:t>Goodman, P. (2012). Rural Health Training Institute. In J. </a:t>
            </a:r>
            <a:r>
              <a:rPr lang="en-CA" sz="2000" dirty="0" err="1">
                <a:effectLst/>
                <a:latin typeface="Calibri" panose="020F0502020204030204" pitchFamily="34" charset="0"/>
                <a:ea typeface="Calibri" panose="020F0502020204030204" pitchFamily="34" charset="0"/>
                <a:cs typeface="Calibri" panose="020F0502020204030204" pitchFamily="34" charset="0"/>
              </a:rPr>
              <a:t>Kulig</a:t>
            </a:r>
            <a:r>
              <a:rPr lang="en-CA" sz="2000" dirty="0">
                <a:effectLst/>
                <a:latin typeface="Calibri" panose="020F0502020204030204" pitchFamily="34" charset="0"/>
                <a:ea typeface="Calibri" panose="020F0502020204030204" pitchFamily="34" charset="0"/>
                <a:cs typeface="Calibri" panose="020F0502020204030204" pitchFamily="34" charset="0"/>
              </a:rPr>
              <a:t> &amp; A. Williams (Eds). </a:t>
            </a:r>
            <a:r>
              <a:rPr lang="en-CA" sz="2000" i="1" dirty="0">
                <a:effectLst/>
                <a:latin typeface="Calibri" panose="020F0502020204030204" pitchFamily="34" charset="0"/>
                <a:ea typeface="Calibri" panose="020F0502020204030204" pitchFamily="34" charset="0"/>
                <a:cs typeface="Calibri" panose="020F0502020204030204" pitchFamily="34" charset="0"/>
              </a:rPr>
              <a:t>Health in rural Canada</a:t>
            </a:r>
            <a:r>
              <a:rPr lang="en-CA" sz="2000" dirty="0">
                <a:effectLst/>
                <a:latin typeface="Calibri" panose="020F0502020204030204" pitchFamily="34" charset="0"/>
                <a:ea typeface="Calibri" panose="020F0502020204030204" pitchFamily="34" charset="0"/>
                <a:cs typeface="Calibri" panose="020F0502020204030204" pitchFamily="34" charset="0"/>
              </a:rPr>
              <a:t> (pp. 101-117). UBC Press.</a:t>
            </a:r>
          </a:p>
          <a:p>
            <a:r>
              <a:rPr lang="en-US" sz="2000" dirty="0">
                <a:latin typeface="Calibri" panose="020F0502020204030204" pitchFamily="34" charset="0"/>
                <a:ea typeface="Calibri" panose="020F0502020204030204" pitchFamily="34" charset="0"/>
                <a:cs typeface="Calibri" panose="020F0502020204030204" pitchFamily="34" charset="0"/>
              </a:rPr>
              <a:t>Morrissette, P., &amp; Naden, M. (1998). An interactional view of traumatic stress among First Nations counselors. </a:t>
            </a:r>
            <a:r>
              <a:rPr lang="en-US" sz="2000" i="1" dirty="0">
                <a:latin typeface="Calibri" panose="020F0502020204030204" pitchFamily="34" charset="0"/>
                <a:ea typeface="Calibri" panose="020F0502020204030204" pitchFamily="34" charset="0"/>
                <a:cs typeface="Calibri" panose="020F0502020204030204" pitchFamily="34" charset="0"/>
              </a:rPr>
              <a:t>Journal of Family Psychotherapy. 9</a:t>
            </a:r>
            <a:r>
              <a:rPr lang="en-US" sz="2000" dirty="0">
                <a:latin typeface="Calibri" panose="020F0502020204030204" pitchFamily="34" charset="0"/>
                <a:ea typeface="Calibri" panose="020F0502020204030204" pitchFamily="34" charset="0"/>
                <a:cs typeface="Calibri" panose="020F0502020204030204" pitchFamily="34" charset="0"/>
              </a:rPr>
              <a:t>(3), 43-60.</a:t>
            </a:r>
            <a:endParaRPr lang="en-CA" sz="2000" i="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838154"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O’Neill, L. (2010). Northern helping practitioners and the phenomenon of secondary trauma.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Canadian Journal of Counselling,</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44(1), 130-149.</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O’Neill, L., George, S., &amp;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Sebok</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S. (2013). Survey of northern informal and formal mental health practitioners. I</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nternational Journal of Circumpolar Health</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72</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(1).</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O’Neill, L., Koehn, C., George, S., &amp; Shepard, B. (2016). Mental health provision in northern</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Canada: practitioners’ views on negotiations and opportunities in remote practice.  </a:t>
            </a:r>
            <a:r>
              <a:rPr lang="en-US" sz="2000" i="1" dirty="0">
                <a:effectLst/>
                <a:latin typeface="Calibri" panose="020F0502020204030204" pitchFamily="34" charset="0"/>
                <a:ea typeface="Calibri" panose="020F0502020204030204" pitchFamily="34" charset="0"/>
                <a:cs typeface="Calibri" panose="020F0502020204030204" pitchFamily="34" charset="0"/>
              </a:rPr>
              <a:t>International Journal for the Advancement of Counselling</a:t>
            </a:r>
            <a:r>
              <a:rPr lang="en-US" sz="2000" dirty="0">
                <a:effectLst/>
                <a:latin typeface="Calibri" panose="020F0502020204030204" pitchFamily="34" charset="0"/>
                <a:ea typeface="Calibri" panose="020F0502020204030204" pitchFamily="34" charset="0"/>
                <a:cs typeface="Calibri" panose="020F0502020204030204" pitchFamily="34" charset="0"/>
              </a:rPr>
              <a:t>, 38(2), 123-143.</a:t>
            </a:r>
          </a:p>
          <a:p>
            <a:r>
              <a:rPr lang="en-US" sz="2000" dirty="0">
                <a:effectLst/>
                <a:latin typeface="Calibri" panose="020F0502020204030204" pitchFamily="34" charset="0"/>
                <a:ea typeface="Calibri" panose="020F0502020204030204" pitchFamily="34" charset="0"/>
                <a:cs typeface="Calibri" panose="020F0502020204030204" pitchFamily="34" charset="0"/>
              </a:rPr>
              <a:t>Saskatchewan Association of Social Workers (2020). </a:t>
            </a:r>
            <a:r>
              <a:rPr lang="en-US" sz="2000" i="1" dirty="0">
                <a:effectLst/>
                <a:latin typeface="Calibri" panose="020F0502020204030204" pitchFamily="34" charset="0"/>
                <a:ea typeface="Calibri" panose="020F0502020204030204" pitchFamily="34" charset="0"/>
                <a:cs typeface="Calibri" panose="020F0502020204030204" pitchFamily="34" charset="0"/>
              </a:rPr>
              <a:t>Standards of Practice for Registered Social Workers in Saskatchewan.</a:t>
            </a:r>
            <a:endParaRPr lang="en-CA" sz="2000" dirty="0">
              <a:effectLst/>
              <a:latin typeface="Calibri" panose="020F0502020204030204" pitchFamily="34" charset="0"/>
              <a:ea typeface="Calibri" panose="020F0502020204030204" pitchFamily="34" charset="0"/>
              <a:cs typeface="Calibri" panose="020F0502020204030204" pitchFamily="34" charset="0"/>
            </a:endParaRPr>
          </a:p>
          <a:p>
            <a:r>
              <a:rPr lang="en-CA" sz="2000" dirty="0">
                <a:effectLst/>
                <a:latin typeface="Calibri" panose="020F0502020204030204" pitchFamily="34" charset="0"/>
                <a:ea typeface="Calibri" panose="020F0502020204030204" pitchFamily="34" charset="0"/>
                <a:cs typeface="Calibri" panose="020F0502020204030204" pitchFamily="34" charset="0"/>
              </a:rPr>
              <a:t>Seidlikoski Yurach, W. (2021). </a:t>
            </a:r>
            <a:r>
              <a:rPr lang="en-CA" sz="2000" i="1" dirty="0">
                <a:effectLst/>
                <a:latin typeface="Calibri" panose="020F0502020204030204" pitchFamily="34" charset="0"/>
                <a:ea typeface="Calibri" panose="020F0502020204030204" pitchFamily="34" charset="0"/>
                <a:cs typeface="Calibri" panose="020F0502020204030204" pitchFamily="34" charset="0"/>
              </a:rPr>
              <a:t>The power of stories: The experiences and well-being of mental health providers working in northern Saskatchewan communities.</a:t>
            </a:r>
            <a:r>
              <a:rPr lang="en-CA" sz="2000" i="1" dirty="0">
                <a:latin typeface="Calibri" panose="020F0502020204030204" pitchFamily="34" charset="0"/>
                <a:ea typeface="Calibri" panose="020F0502020204030204" pitchFamily="34" charset="0"/>
                <a:cs typeface="Calibri" panose="020F0502020204030204" pitchFamily="34" charset="0"/>
              </a:rPr>
              <a:t> </a:t>
            </a:r>
            <a:r>
              <a:rPr lang="en-CA" sz="2000" dirty="0">
                <a:effectLst/>
                <a:latin typeface="Calibri" panose="020F0502020204030204" pitchFamily="34" charset="0"/>
                <a:ea typeface="Calibri" panose="020F0502020204030204" pitchFamily="34" charset="0"/>
                <a:cs typeface="Calibri" panose="020F0502020204030204" pitchFamily="34" charset="0"/>
              </a:rPr>
              <a:t>(ORCID No. 000-0001-8645-5458). [Doctoral dissertation, University of Saskatchewan]. Harvest.</a:t>
            </a:r>
          </a:p>
        </p:txBody>
      </p:sp>
    </p:spTree>
    <p:extLst>
      <p:ext uri="{BB962C8B-B14F-4D97-AF65-F5344CB8AC3E}">
        <p14:creationId xmlns:p14="http://schemas.microsoft.com/office/powerpoint/2010/main" val="3551908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838154" cy="4922982"/>
          </a:xfrm>
        </p:spPr>
        <p:txBody>
          <a:bodyPr>
            <a:noAutofit/>
          </a:bodyPr>
          <a:lstStyle/>
          <a:p>
            <a:r>
              <a:rPr lang="en-CA" sz="2000" dirty="0">
                <a:effectLst/>
                <a:latin typeface="Calibri" panose="020F0502020204030204" pitchFamily="34" charset="0"/>
                <a:ea typeface="Calibri" panose="020F0502020204030204" pitchFamily="34" charset="0"/>
                <a:cs typeface="Calibri" panose="020F0502020204030204" pitchFamily="34" charset="0"/>
              </a:rPr>
              <a:t>Substance Abuse and Mental Health Services Administration (2011). </a:t>
            </a:r>
            <a:r>
              <a:rPr lang="en-CA" sz="2000" i="1" dirty="0">
                <a:effectLst/>
                <a:latin typeface="Calibri" panose="020F0502020204030204" pitchFamily="34" charset="0"/>
                <a:ea typeface="Calibri" panose="020F0502020204030204" pitchFamily="34" charset="0"/>
                <a:cs typeface="Calibri" panose="020F0502020204030204" pitchFamily="34" charset="0"/>
              </a:rPr>
              <a:t>Trauma informed approach and trauma specific interventions</a:t>
            </a:r>
            <a:r>
              <a:rPr lang="en-CA" sz="2000" dirty="0">
                <a:effectLst/>
                <a:latin typeface="Calibri" panose="020F0502020204030204" pitchFamily="34" charset="0"/>
                <a:ea typeface="Calibri" panose="020F0502020204030204" pitchFamily="34" charset="0"/>
                <a:cs typeface="Calibri" panose="020F0502020204030204" pitchFamily="34" charset="0"/>
              </a:rPr>
              <a:t>.</a:t>
            </a:r>
          </a:p>
          <a:p>
            <a:r>
              <a:rPr lang="en-CA" sz="2000" dirty="0">
                <a:effectLst/>
                <a:latin typeface="Calibri" panose="020F0502020204030204" pitchFamily="34" charset="0"/>
                <a:ea typeface="Calibri" panose="020F0502020204030204" pitchFamily="34" charset="0"/>
                <a:cs typeface="Calibri" panose="020F0502020204030204" pitchFamily="34" charset="0"/>
              </a:rPr>
              <a:t>Truth and Reconciliation Commission of Canada. (2015). </a:t>
            </a:r>
            <a:r>
              <a:rPr lang="en-CA" sz="2000" i="1" dirty="0">
                <a:effectLst/>
                <a:latin typeface="Calibri" panose="020F0502020204030204" pitchFamily="34" charset="0"/>
                <a:ea typeface="Calibri" panose="020F0502020204030204" pitchFamily="34" charset="0"/>
                <a:cs typeface="Calibri" panose="020F0502020204030204" pitchFamily="34" charset="0"/>
              </a:rPr>
              <a:t>Truth and Reconciliation Commission of Canada: Calls to Action</a:t>
            </a:r>
            <a:r>
              <a:rPr lang="en-CA" sz="2000" dirty="0">
                <a:effectLst/>
                <a:latin typeface="Calibri" panose="020F0502020204030204" pitchFamily="34" charset="0"/>
                <a:ea typeface="Calibri" panose="020F0502020204030204" pitchFamily="34" charset="0"/>
                <a:cs typeface="Calibri" panose="020F0502020204030204" pitchFamily="34" charset="0"/>
              </a:rPr>
              <a:t>.</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Winter, K. (2019). Relational social work. In M. Payne, &amp; E. Reith Hall (Eds.),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Routledge handbook of social work theory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(pp. 1-10). Routledge.</a:t>
            </a:r>
            <a:endParaRPr lang="en-CA" sz="2000" dirty="0">
              <a:effectLst/>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Zapf, M. (1993). Remote practice and culture shock: Social workers moving to isolated northern regions. </a:t>
            </a:r>
            <a:r>
              <a:rPr lang="en-US" sz="2000" i="1" dirty="0">
                <a:latin typeface="Calibri" panose="020F0502020204030204" pitchFamily="34" charset="0"/>
                <a:ea typeface="Calibri" panose="020F0502020204030204" pitchFamily="34" charset="0"/>
                <a:cs typeface="Calibri" panose="020F0502020204030204" pitchFamily="34" charset="0"/>
              </a:rPr>
              <a:t>Social Work, 38(6),</a:t>
            </a:r>
            <a:r>
              <a:rPr lang="en-US" sz="2000" dirty="0">
                <a:latin typeface="Calibri" panose="020F0502020204030204" pitchFamily="34" charset="0"/>
                <a:ea typeface="Calibri" panose="020F0502020204030204" pitchFamily="34" charset="0"/>
                <a:cs typeface="Calibri" panose="020F0502020204030204" pitchFamily="34" charset="0"/>
              </a:rPr>
              <a:t> 694-704.</a:t>
            </a:r>
            <a:endParaRPr lang="en-CA" sz="2000" dirty="0">
              <a:effectLst/>
              <a:latin typeface="Calibri" panose="020F0502020204030204" pitchFamily="34" charset="0"/>
              <a:ea typeface="Calibri" panose="020F0502020204030204" pitchFamily="34" charset="0"/>
              <a:cs typeface="Calibri" panose="020F0502020204030204" pitchFamily="34" charset="0"/>
            </a:endParaRPr>
          </a:p>
          <a:p>
            <a:endParaRPr lang="en-CA"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C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421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4406211"/>
          </a:xfrm>
        </p:spPr>
        <p:txBody>
          <a:bodyPr>
            <a:no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This chapter will discuss:</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A</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review of the complexities of working in northern communities.</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S</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ocial work practice barriers/challenges for social workers in northern practice.</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P</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ractice competencies that support/protect the well-being of northern clients and social workers.</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A</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 overview of micro, mezzo, macro skills.</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Autofit/>
          </a:bodyPr>
          <a:lstStyle/>
          <a:p>
            <a:pPr lvl="0"/>
            <a:r>
              <a:rPr lang="en-US" sz="2400" dirty="0">
                <a:latin typeface="Calibri" panose="020F0502020204030204" pitchFamily="34" charset="0"/>
                <a:ea typeface="Calibri" panose="020F0502020204030204" pitchFamily="34" charset="0"/>
                <a:cs typeface="Calibri" panose="020F0502020204030204" pitchFamily="34" charset="0"/>
              </a:rPr>
              <a:t>By the end of this chapter, you will:</a:t>
            </a:r>
          </a:p>
          <a:p>
            <a:pPr lvl="1"/>
            <a:r>
              <a:rPr lang="en-CA" sz="2400" dirty="0">
                <a:latin typeface="Calibri" panose="020F0502020204030204" pitchFamily="34" charset="0"/>
                <a:ea typeface="Calibri" panose="020F0502020204030204" pitchFamily="34" charset="0"/>
                <a:cs typeface="Calibri" panose="020F0502020204030204" pitchFamily="34" charset="0"/>
              </a:rPr>
              <a:t>B</a:t>
            </a:r>
            <a:r>
              <a:rPr lang="en-CA" sz="2400" dirty="0">
                <a:effectLst/>
                <a:latin typeface="Calibri" panose="020F0502020204030204" pitchFamily="34" charset="0"/>
                <a:ea typeface="Calibri" panose="020F0502020204030204" pitchFamily="34" charset="0"/>
                <a:cs typeface="Calibri" panose="020F0502020204030204" pitchFamily="34" charset="0"/>
              </a:rPr>
              <a:t>e aware of the complexity of Canadian northern and rural social work practice to create a safe work environment and mitigate ethical dilemmas.</a:t>
            </a:r>
          </a:p>
          <a:p>
            <a:pPr lvl="1"/>
            <a:r>
              <a:rPr lang="en-CA" sz="2400" dirty="0">
                <a:latin typeface="Calibri" panose="020F0502020204030204" pitchFamily="34" charset="0"/>
                <a:ea typeface="Calibri" panose="020F0502020204030204" pitchFamily="34" charset="0"/>
                <a:cs typeface="Calibri" panose="020F0502020204030204" pitchFamily="34" charset="0"/>
              </a:rPr>
              <a:t>L</a:t>
            </a:r>
            <a:r>
              <a:rPr lang="en-CA" sz="2400" dirty="0">
                <a:effectLst/>
                <a:latin typeface="Calibri" panose="020F0502020204030204" pitchFamily="34" charset="0"/>
                <a:ea typeface="Calibri" panose="020F0502020204030204" pitchFamily="34" charset="0"/>
                <a:cs typeface="Calibri" panose="020F0502020204030204" pitchFamily="34" charset="0"/>
              </a:rPr>
              <a:t>earn how to employ a relational participatory practice approach through critical reflection and enhanced well-being to help others.</a:t>
            </a:r>
          </a:p>
          <a:p>
            <a:pPr lvl="1"/>
            <a:r>
              <a:rPr lang="en-CA" sz="2400" dirty="0">
                <a:latin typeface="Calibri" panose="020F0502020204030204" pitchFamily="34" charset="0"/>
                <a:ea typeface="Calibri" panose="020F0502020204030204" pitchFamily="34" charset="0"/>
                <a:cs typeface="Calibri" panose="020F0502020204030204" pitchFamily="34" charset="0"/>
              </a:rPr>
              <a:t>L</a:t>
            </a:r>
            <a:r>
              <a:rPr lang="en-CA" sz="2400" dirty="0">
                <a:effectLst/>
                <a:latin typeface="Calibri" panose="020F0502020204030204" pitchFamily="34" charset="0"/>
                <a:ea typeface="Calibri" panose="020F0502020204030204" pitchFamily="34" charset="0"/>
                <a:cs typeface="Calibri" panose="020F0502020204030204" pitchFamily="34" charset="0"/>
              </a:rPr>
              <a:t>earn how to apply ethical and sustainable social work practice competencies at the micro, mezzo, and macro levels when working with communities in northern Canada. </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effectLst/>
                <a:latin typeface="Calibri" panose="020F0502020204030204" pitchFamily="34" charset="0"/>
                <a:ea typeface="Calibri" panose="020F0502020204030204" pitchFamily="34" charset="0"/>
                <a:cs typeface="Calibri" panose="020F0502020204030204" pitchFamily="34" charset="0"/>
              </a:rPr>
              <a:t>New social workers in northern communities have often reported experiencing culture shock and difficulty fitting in (Cruikshank, 1990; Zapf, 1993).</a:t>
            </a:r>
          </a:p>
          <a:p>
            <a:r>
              <a:rPr lang="en-US" sz="2400" dirty="0">
                <a:effectLst/>
                <a:latin typeface="Calibri" panose="020F0502020204030204" pitchFamily="34" charset="0"/>
                <a:ea typeface="Calibri" panose="020F0502020204030204" pitchFamily="34" charset="0"/>
                <a:cs typeface="Calibri" panose="020F0502020204030204" pitchFamily="34" charset="0"/>
              </a:rPr>
              <a:t>Indigenous clients reported feeling guarded about non-Indigenous social workers/counsellors/therapists in their communities (Morrissette &amp; Naden, 1998).</a:t>
            </a:r>
          </a:p>
          <a:p>
            <a:r>
              <a:rPr lang="en-CA" sz="2400" dirty="0">
                <a:effectLst/>
                <a:latin typeface="Calibri" panose="020F0502020204030204" pitchFamily="34" charset="0"/>
                <a:ea typeface="Calibri" panose="020F0502020204030204" pitchFamily="34" charset="0"/>
                <a:cs typeface="Calibri" panose="020F0502020204030204" pitchFamily="34" charset="0"/>
              </a:rPr>
              <a:t>Social workers who want to work in northern Indigenous communities </a:t>
            </a:r>
            <a:r>
              <a:rPr lang="en-CA" sz="2400" dirty="0">
                <a:latin typeface="Calibri" panose="020F0502020204030204" pitchFamily="34" charset="0"/>
                <a:ea typeface="Calibri" panose="020F0502020204030204" pitchFamily="34" charset="0"/>
                <a:cs typeface="Calibri" panose="020F0502020204030204" pitchFamily="34" charset="0"/>
              </a:rPr>
              <a:t>must</a:t>
            </a:r>
            <a:r>
              <a:rPr lang="en-CA" sz="2400" dirty="0">
                <a:effectLst/>
                <a:latin typeface="Calibri" panose="020F0502020204030204" pitchFamily="34" charset="0"/>
                <a:ea typeface="Calibri" panose="020F0502020204030204" pitchFamily="34" charset="0"/>
                <a:cs typeface="Calibri" panose="020F0502020204030204" pitchFamily="34" charset="0"/>
              </a:rPr>
              <a:t> understand how intergenerational trauma has developed because of colonization </a:t>
            </a:r>
            <a:r>
              <a:rPr lang="en-CA" sz="2400" dirty="0">
                <a:latin typeface="Calibri" panose="020F0502020204030204" pitchFamily="34" charset="0"/>
                <a:ea typeface="Calibri" panose="020F0502020204030204" pitchFamily="34" charset="0"/>
                <a:cs typeface="Calibri" panose="020F0502020204030204" pitchFamily="34" charset="0"/>
              </a:rPr>
              <a:t>and how important it is receive cultural competency training </a:t>
            </a:r>
            <a:r>
              <a:rPr lang="en-CA" sz="2400" dirty="0">
                <a:effectLst/>
                <a:latin typeface="Calibri" panose="020F0502020204030204" pitchFamily="34" charset="0"/>
                <a:ea typeface="Calibri" panose="020F0502020204030204" pitchFamily="34" charset="0"/>
                <a:cs typeface="Calibri" panose="020F0502020204030204" pitchFamily="34" charset="0"/>
              </a:rPr>
              <a:t>(Truth and Reconciliation Commission of Canada [TRC], 2015). </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pPr algn="l"/>
            <a:r>
              <a:rPr lang="en-CA" sz="2400" i="0" dirty="0">
                <a:solidFill>
                  <a:srgbClr val="373D3F"/>
                </a:solidFill>
                <a:effectLst/>
                <a:latin typeface="Cormorant Garamond"/>
              </a:rPr>
              <a:t>Isolation and Secondary Trauma</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The demanding nature of remote northern trauma work is exacerbated by the isolation and may increase providers’ vulnerability to secondary trauma (O’Neill, 2010). </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Social workers also identified that isolation and secondary trauma negatively affected their cognitive and psychological well-being. </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Northern practice creates unique challenges that require social workers to be aware of strategies and competencies to strengthen/support their own well-being, their families’, and their clients’. </a:t>
            </a:r>
            <a:endParaRPr lang="en-CA" sz="2400" b="1"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884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i="0" dirty="0">
                <a:solidFill>
                  <a:srgbClr val="373D3F"/>
                </a:solidFill>
                <a:effectLst/>
                <a:latin typeface="Cormorant Garamond"/>
              </a:rPr>
              <a:t>Supporting and Protecting the Well-being of Northern Providers</a:t>
            </a:r>
          </a:p>
          <a:p>
            <a:pPr lvl="1"/>
            <a:r>
              <a:rPr lang="en-US" sz="2400" b="0" i="0" dirty="0">
                <a:solidFill>
                  <a:srgbClr val="373D3F"/>
                </a:solidFill>
                <a:effectLst/>
                <a:latin typeface="Cormorant Garamond"/>
              </a:rPr>
              <a:t>Northern social workers described having encountered the following barriers: high complex-trauma caseloads, limited self-care resources, insecure program funding, and high rates of staff turnover (O’Neill et al., 2013). </a:t>
            </a:r>
          </a:p>
          <a:p>
            <a:pPr lvl="1"/>
            <a:r>
              <a:rPr lang="en-US" sz="2400" b="0" i="0" dirty="0">
                <a:solidFill>
                  <a:srgbClr val="373D3F"/>
                </a:solidFill>
                <a:effectLst/>
                <a:latin typeface="Cormorant Garamond"/>
              </a:rPr>
              <a:t>To protect the well-being of social workers in isolated northern communities, workers must effectively use local community services and supports; they must be open to adopting cultural and trauma-informed practice competencies (O’Neill et al., 2016). </a:t>
            </a:r>
            <a:endParaRPr lang="en-CA" sz="2400" b="0" i="0" dirty="0">
              <a:solidFill>
                <a:srgbClr val="373D3F"/>
              </a:solidFill>
              <a:effectLst/>
              <a:latin typeface="Cormorant Garamond"/>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726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4522852"/>
          </a:xfrm>
        </p:spPr>
        <p:txBody>
          <a:bodyPr>
            <a:noAutofit/>
          </a:bodyPr>
          <a:lstStyle/>
          <a:p>
            <a:pPr lvl="0"/>
            <a:r>
              <a:rPr lang="en-CA" sz="2400" dirty="0">
                <a:latin typeface="Calibri" panose="020F0502020204030204" pitchFamily="34" charset="0"/>
                <a:ea typeface="Calibri" panose="020F0502020204030204" pitchFamily="34" charset="0"/>
                <a:cs typeface="Calibri" panose="020F0502020204030204" pitchFamily="34" charset="0"/>
              </a:rPr>
              <a:t>Micro</a:t>
            </a: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Focuses </a:t>
            </a:r>
            <a:r>
              <a:rPr lang="en-US" sz="2400" dirty="0">
                <a:effectLst/>
                <a:latin typeface="Calibri" panose="020F0502020204030204" pitchFamily="34" charset="0"/>
                <a:ea typeface="Calibri" panose="020F0502020204030204" pitchFamily="34" charset="0"/>
                <a:cs typeface="Calibri" panose="020F0502020204030204" pitchFamily="34" charset="0"/>
              </a:rPr>
              <a:t>on interpersonal and relational skills of social workers.</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Social workers must engag</a:t>
            </a:r>
            <a:r>
              <a:rPr lang="en-CA" sz="2400" dirty="0">
                <a:latin typeface="Calibri" panose="020F0502020204030204" pitchFamily="34" charset="0"/>
                <a:ea typeface="Calibri" panose="020F0502020204030204" pitchFamily="34" charset="0"/>
                <a:cs typeface="Calibri" panose="020F0502020204030204" pitchFamily="34" charset="0"/>
              </a:rPr>
              <a:t>e</a:t>
            </a:r>
            <a:r>
              <a:rPr lang="en-CA" sz="2400" dirty="0">
                <a:effectLst/>
                <a:latin typeface="Calibri" panose="020F0502020204030204" pitchFamily="34" charset="0"/>
                <a:ea typeface="Calibri" panose="020F0502020204030204" pitchFamily="34" charset="0"/>
                <a:cs typeface="Calibri" panose="020F0502020204030204" pitchFamily="34" charset="0"/>
              </a:rPr>
              <a:t> in self-reflection to appropriately deal with their own stress and “manage power and privilege to effectively maintain relationships with clients and colleagues” (Austin et al., 2016, p. 273). </a:t>
            </a: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Taking a more strength-based and collaborative approach to practice also creates an opportunity for the community to work together to utilize their own ways of doing and healing (Barter, 2009). </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675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7"/>
            <a:ext cx="8596668" cy="3674504"/>
          </a:xfrm>
        </p:spPr>
        <p:txBody>
          <a:bodyPr>
            <a:noAutofit/>
          </a:bodyPr>
          <a:lstStyle/>
          <a:p>
            <a:pPr lvl="0"/>
            <a:r>
              <a:rPr lang="en-CA" sz="2400" dirty="0">
                <a:latin typeface="Calibri" panose="020F0502020204030204" pitchFamily="34" charset="0"/>
                <a:ea typeface="Calibri" panose="020F0502020204030204" pitchFamily="34" charset="0"/>
                <a:cs typeface="Calibri" panose="020F0502020204030204" pitchFamily="34" charset="0"/>
              </a:rPr>
              <a:t>Mezzo</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Social </a:t>
            </a:r>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workers </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must focus on their ability to build broader relationships with agencies in communities that may have competing goals.</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Social workers should take time to visit each northern community agency they work with, introduce themselves, explain their role, and spend time getting to know the individuals that work in the different agencies. </a:t>
            </a:r>
          </a:p>
          <a:p>
            <a:pPr lvl="1"/>
            <a:r>
              <a:rPr lang="en-CA" sz="2400" dirty="0">
                <a:latin typeface="Calibri" panose="020F0502020204030204" pitchFamily="34" charset="0"/>
                <a:ea typeface="Calibri" panose="020F0502020204030204" pitchFamily="34" charset="0"/>
                <a:cs typeface="Calibri" panose="020F0502020204030204" pitchFamily="34" charset="0"/>
              </a:rPr>
              <a:t>Networking is </a:t>
            </a:r>
            <a:r>
              <a:rPr lang="en-CA" sz="2400" dirty="0">
                <a:effectLst/>
                <a:latin typeface="Calibri" panose="020F0502020204030204" pitchFamily="34" charset="0"/>
                <a:ea typeface="Calibri" panose="020F0502020204030204" pitchFamily="34" charset="0"/>
                <a:cs typeface="Calibri" panose="020F0502020204030204" pitchFamily="34" charset="0"/>
              </a:rPr>
              <a:t>instrumental to building multidisciplinary interagency teams to carry out effective client services.</a:t>
            </a: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 Building teams and relationships is also crucial for the well-being of northern and remote social workers. </a:t>
            </a:r>
            <a:endParaRPr lang="en-US" sz="2400" i="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74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4552426"/>
          </a:xfrm>
        </p:spPr>
        <p:txBody>
          <a:bodyPr>
            <a:noAutofit/>
          </a:bodyPr>
          <a:lstStyle/>
          <a:p>
            <a:pPr lvl="0"/>
            <a:r>
              <a:rPr lang="en-CA" sz="2400" dirty="0">
                <a:latin typeface="Calibri" panose="020F0502020204030204" pitchFamily="34" charset="0"/>
                <a:ea typeface="Calibri" panose="020F0502020204030204" pitchFamily="34" charset="0"/>
                <a:cs typeface="Calibri" panose="020F0502020204030204" pitchFamily="34" charset="0"/>
              </a:rPr>
              <a:t>Macro</a:t>
            </a:r>
          </a:p>
          <a:p>
            <a:pPr lvl="1"/>
            <a:r>
              <a:rPr lang="en-US" sz="2400" b="0" i="0" dirty="0">
                <a:effectLst/>
                <a:latin typeface="Calibri" panose="020F0502020204030204" pitchFamily="34" charset="0"/>
                <a:ea typeface="Calibri" panose="020F0502020204030204" pitchFamily="34" charset="0"/>
                <a:cs typeface="Calibri" panose="020F0502020204030204" pitchFamily="34" charset="0"/>
              </a:rPr>
              <a:t>Social workers must be aware of overarching influences of the structural, political, financial, and ideological powers that social workers want and hope to change and adjust to meet the needs of all individuals. </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lvl="1"/>
            <a:r>
              <a:rPr lang="en-CA" sz="2400" dirty="0">
                <a:effectLst/>
                <a:latin typeface="Calibri" panose="020F0502020204030204" pitchFamily="34" charset="0"/>
                <a:ea typeface="Calibri" panose="020F0502020204030204" pitchFamily="34" charset="0"/>
                <a:cs typeface="Calibri" panose="020F0502020204030204" pitchFamily="34" charset="0"/>
              </a:rPr>
              <a:t>Social workers working in northern Saskatchewan have reported feeling powerless to effect change at broader levels such as “structural inequalities and systemic racism” (Seidlikoski Yurach, 2021, p. 131). </a:t>
            </a:r>
          </a:p>
          <a:p>
            <a:pPr lvl="1"/>
            <a:r>
              <a:rPr lang="en-US" sz="2400" dirty="0">
                <a:effectLst/>
                <a:latin typeface="Calibri" panose="020F0502020204030204" pitchFamily="34" charset="0"/>
                <a:ea typeface="Calibri" panose="020F0502020204030204" pitchFamily="34" charset="0"/>
                <a:cs typeface="Calibri" panose="020F0502020204030204" pitchFamily="34" charset="0"/>
              </a:rPr>
              <a:t>Northern social workers acknowledge the importance of systemic changes; however, they often struggle to find the time and energy to focus on these issues.</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79865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21061</TotalTime>
  <Words>1432</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Cormorant Garamond</vt:lpstr>
      <vt:lpstr>Times New Roman</vt:lpstr>
      <vt:lpstr>Trebuchet MS</vt:lpstr>
      <vt:lpstr>Wingdings 3</vt:lpstr>
      <vt:lpstr>Facet</vt:lpstr>
      <vt:lpstr>Chapter 4 - Practice Competencies to Effectively Support Wellness for Social Workers and Clients in Northern Saskatchewan Communities </vt:lpstr>
      <vt:lpstr>Introduction</vt:lpstr>
      <vt:lpstr>Learning Objectives</vt:lpstr>
      <vt:lpstr>Practice Area and/or the Population of Focus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Additional Resources</vt:lpstr>
      <vt:lpstr>References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24</cp:revision>
  <dcterms:created xsi:type="dcterms:W3CDTF">2023-11-18T18:34:59Z</dcterms:created>
  <dcterms:modified xsi:type="dcterms:W3CDTF">2024-02-02T16:12:04Z</dcterms:modified>
</cp:coreProperties>
</file>