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64" r:id="rId3"/>
    <p:sldId id="257" r:id="rId4"/>
    <p:sldId id="261" r:id="rId5"/>
    <p:sldId id="274" r:id="rId6"/>
    <p:sldId id="265" r:id="rId7"/>
    <p:sldId id="267" r:id="rId8"/>
    <p:sldId id="272" r:id="rId9"/>
    <p:sldId id="273" r:id="rId10"/>
    <p:sldId id="263" r:id="rId11"/>
    <p:sldId id="259" r:id="rId12"/>
    <p:sldId id="260" r:id="rId13"/>
    <p:sldId id="27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fferyb" initials="j" lastIdx="7" clrIdx="0">
    <p:extLst>
      <p:ext uri="{19B8F6BF-5375-455C-9EA6-DF929625EA0E}">
        <p15:presenceInfo xmlns:p15="http://schemas.microsoft.com/office/powerpoint/2012/main" userId="jefferyb" providerId="None"/>
      </p:ext>
    </p:extLst>
  </p:cmAuthor>
  <p:cmAuthor id="2" name="novik2nu" initials="n" lastIdx="11" clrIdx="1">
    <p:extLst>
      <p:ext uri="{19B8F6BF-5375-455C-9EA6-DF929625EA0E}">
        <p15:presenceInfo xmlns:p15="http://schemas.microsoft.com/office/powerpoint/2012/main" userId="novik2n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96" y="10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01992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4195820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02209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442481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71154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2504923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3987303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199626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72640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796593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3939223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73051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78037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4222472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3CE3CB9-2F83-44BF-835B-B897292C3026}" type="datetimeFigureOut">
              <a:rPr lang="en-CA" smtClean="0"/>
              <a:t>2024-02-02</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92799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
        <p:nvSpPr>
          <p:cNvPr id="5" name="Date Placeholder 4"/>
          <p:cNvSpPr>
            <a:spLocks noGrp="1"/>
          </p:cNvSpPr>
          <p:nvPr>
            <p:ph type="dt" sz="half" idx="10"/>
          </p:nvPr>
        </p:nvSpPr>
        <p:spPr/>
        <p:txBody>
          <a:bodyPr/>
          <a:lstStyle/>
          <a:p>
            <a:fld id="{63CE3CB9-2F83-44BF-835B-B897292C3026}" type="datetimeFigureOut">
              <a:rPr lang="en-CA" smtClean="0"/>
              <a:t>2024-02-02</a:t>
            </a:fld>
            <a:endParaRPr lang="en-CA" dirty="0"/>
          </a:p>
        </p:txBody>
      </p:sp>
    </p:spTree>
    <p:extLst>
      <p:ext uri="{BB962C8B-B14F-4D97-AF65-F5344CB8AC3E}">
        <p14:creationId xmlns:p14="http://schemas.microsoft.com/office/powerpoint/2010/main" val="90683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3CE3CB9-2F83-44BF-835B-B897292C3026}" type="datetimeFigureOut">
              <a:rPr lang="en-CA" smtClean="0"/>
              <a:t>2024-02-02</a:t>
            </a:fld>
            <a:endParaRPr lang="en-CA"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D1B3EF7-3553-4FDC-8590-B949F667910C}" type="slidenum">
              <a:rPr lang="en-CA" smtClean="0"/>
              <a:t>‹#›</a:t>
            </a:fld>
            <a:endParaRPr lang="en-CA" dirty="0"/>
          </a:p>
        </p:txBody>
      </p:sp>
    </p:spTree>
    <p:extLst>
      <p:ext uri="{BB962C8B-B14F-4D97-AF65-F5344CB8AC3E}">
        <p14:creationId xmlns:p14="http://schemas.microsoft.com/office/powerpoint/2010/main" val="591845104"/>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un.org/esa/socdev/unpfii/documents/DRIPS_en.pdf" TargetMode="External"/><Relationship Id="rId2" Type="http://schemas.openxmlformats.org/officeDocument/2006/relationships/hyperlink" Target="http://www.trc.ca/assets/pdf/Calls_to_Action_English2.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ctvnews.ca/canada/indigenous-rural-residents-left-more-isolated-after-greyhound-leaves-canada-1.544235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403F3-DDC2-A805-DB75-392F7FFA6EF7}"/>
              </a:ext>
            </a:extLst>
          </p:cNvPr>
          <p:cNvSpPr>
            <a:spLocks noGrp="1"/>
          </p:cNvSpPr>
          <p:nvPr>
            <p:ph type="ctrTitle"/>
          </p:nvPr>
        </p:nvSpPr>
        <p:spPr/>
        <p:txBody>
          <a:bodyPr>
            <a:noAutofit/>
          </a:bodyPr>
          <a:lstStyle/>
          <a:p>
            <a:r>
              <a:rPr lang="en-US" sz="3600" dirty="0">
                <a:solidFill>
                  <a:schemeClr val="accent2">
                    <a:lumMod val="75000"/>
                  </a:schemeClr>
                </a:solidFill>
                <a:latin typeface="Calibri" panose="020F0502020204030204" pitchFamily="34" charset="0"/>
                <a:cs typeface="Calibri" panose="020F0502020204030204" pitchFamily="34" charset="0"/>
              </a:rPr>
              <a:t>Chapter 5 - Anti-Oppressive Practice in Rural/Small Indigenous Communities: An Intersectional and Trauma-Informed Approach to Decolonial Praxis</a:t>
            </a:r>
            <a:endParaRPr lang="en-CA" sz="3600" dirty="0">
              <a:solidFill>
                <a:schemeClr val="accent2">
                  <a:lumMod val="75000"/>
                </a:schemeClr>
              </a:solidFill>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69E0149E-5200-B0DB-E211-D7CF4E71689F}"/>
              </a:ext>
            </a:extLst>
          </p:cNvPr>
          <p:cNvSpPr>
            <a:spLocks noGrp="1"/>
          </p:cNvSpPr>
          <p:nvPr>
            <p:ph type="subTitle" idx="1"/>
          </p:nvPr>
        </p:nvSpPr>
        <p:spPr/>
        <p:txBody>
          <a:bodyPr>
            <a:normAutofit/>
          </a:bodyPr>
          <a:lstStyle/>
          <a:p>
            <a:r>
              <a:rPr lang="de-DE" sz="2400" dirty="0">
                <a:solidFill>
                  <a:schemeClr val="tx1"/>
                </a:solidFill>
                <a:latin typeface="Calibri" panose="020F0502020204030204" pitchFamily="34" charset="0"/>
                <a:cs typeface="Calibri" panose="020F0502020204030204" pitchFamily="34" charset="0"/>
              </a:rPr>
              <a:t>Denica Dione Bleau</a:t>
            </a:r>
          </a:p>
        </p:txBody>
      </p:sp>
    </p:spTree>
    <p:extLst>
      <p:ext uri="{BB962C8B-B14F-4D97-AF65-F5344CB8AC3E}">
        <p14:creationId xmlns:p14="http://schemas.microsoft.com/office/powerpoint/2010/main" val="834754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F03F8-0F8A-2800-23C6-84B6FA1E446B}"/>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Conclusion</a:t>
            </a:r>
          </a:p>
        </p:txBody>
      </p:sp>
      <p:sp>
        <p:nvSpPr>
          <p:cNvPr id="3" name="Content Placeholder 2">
            <a:extLst>
              <a:ext uri="{FF2B5EF4-FFF2-40B4-BE49-F238E27FC236}">
                <a16:creationId xmlns:a16="http://schemas.microsoft.com/office/drawing/2014/main" id="{290788D9-7D9B-3C39-1587-19FFD430FF42}"/>
              </a:ext>
            </a:extLst>
          </p:cNvPr>
          <p:cNvSpPr>
            <a:spLocks noGrp="1"/>
          </p:cNvSpPr>
          <p:nvPr>
            <p:ph idx="1"/>
          </p:nvPr>
        </p:nvSpPr>
        <p:spPr>
          <a:xfrm>
            <a:off x="677334" y="1554302"/>
            <a:ext cx="8596668" cy="3880773"/>
          </a:xfrm>
        </p:spPr>
        <p:txBody>
          <a:bodyPr>
            <a:normAutofit fontScale="92500" lnSpcReduction="10000"/>
          </a:bodyPr>
          <a:lstStyle/>
          <a:p>
            <a:r>
              <a:rPr lang="en-US" sz="2400" dirty="0">
                <a:latin typeface="Calibri" panose="020F0502020204030204" pitchFamily="34" charset="0"/>
                <a:cs typeface="Calibri" panose="020F0502020204030204" pitchFamily="34" charset="0"/>
              </a:rPr>
              <a:t>The tools of settler-colonialism have created a system of social services and social work that has not developed to maintain the wellness of Indigenous communities. </a:t>
            </a:r>
          </a:p>
          <a:p>
            <a:r>
              <a:rPr lang="en-US" sz="2400" dirty="0">
                <a:latin typeface="Calibri" panose="020F0502020204030204" pitchFamily="34" charset="0"/>
                <a:cs typeface="Calibri" panose="020F0502020204030204" pitchFamily="34" charset="0"/>
              </a:rPr>
              <a:t>The core of anti-oppressive practice is to actively engage in decolonization and advocating for autonomy for Indigenous people and communities, while practicing social work with a culturally-safe and trauma-informed lens. </a:t>
            </a:r>
          </a:p>
          <a:p>
            <a:r>
              <a:rPr lang="en-US" sz="2400" dirty="0">
                <a:latin typeface="Calibri" panose="020F0502020204030204" pitchFamily="34" charset="0"/>
                <a:cs typeface="Calibri" panose="020F0502020204030204" pitchFamily="34" charset="0"/>
              </a:rPr>
              <a:t>It is through these relationships and practices that social workers can create a new narrative as active co-creators and healers within Indigenous communities, rather than continuing to practice as settler-colonial </a:t>
            </a:r>
            <a:r>
              <a:rPr lang="en-US" sz="2400" dirty="0" err="1">
                <a:latin typeface="Calibri" panose="020F0502020204030204" pitchFamily="34" charset="0"/>
                <a:cs typeface="Calibri" panose="020F0502020204030204" pitchFamily="34" charset="0"/>
              </a:rPr>
              <a:t>saviours</a:t>
            </a:r>
            <a:r>
              <a:rPr lang="en-US" sz="24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224719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7851F-32A7-6FFB-6D4D-B36FCD4B0AB4}"/>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Additional Resources</a:t>
            </a:r>
          </a:p>
        </p:txBody>
      </p:sp>
      <p:sp>
        <p:nvSpPr>
          <p:cNvPr id="3" name="Content Placeholder 2">
            <a:extLst>
              <a:ext uri="{FF2B5EF4-FFF2-40B4-BE49-F238E27FC236}">
                <a16:creationId xmlns:a16="http://schemas.microsoft.com/office/drawing/2014/main" id="{840E61F3-5F0C-D66B-69E0-CE9D7956A519}"/>
              </a:ext>
            </a:extLst>
          </p:cNvPr>
          <p:cNvSpPr>
            <a:spLocks noGrp="1"/>
          </p:cNvSpPr>
          <p:nvPr>
            <p:ph idx="1"/>
          </p:nvPr>
        </p:nvSpPr>
        <p:spPr>
          <a:xfrm>
            <a:off x="677334" y="1524485"/>
            <a:ext cx="8596668" cy="3880773"/>
          </a:xfrm>
        </p:spPr>
        <p:txBody>
          <a:bodyPr>
            <a:normAutofit fontScale="85000" lnSpcReduction="20000"/>
          </a:bodyPr>
          <a:lstStyle/>
          <a:p>
            <a:r>
              <a:rPr lang="en-US"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Linklater, R. (2016). </a:t>
            </a:r>
            <a:r>
              <a:rPr lang="en-US" sz="2400" b="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Decolonizing trauma work: Indigenous stories and strategies.</a:t>
            </a:r>
            <a:r>
              <a:rPr lang="en-US"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400" b="0" i="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Langara</a:t>
            </a:r>
            <a:r>
              <a:rPr lang="en-US"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College.</a:t>
            </a:r>
          </a:p>
          <a:p>
            <a:r>
              <a:rPr lang="en-US"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Tuck, E., &amp; Yang, K. W. (2012). Decolonization is not a metaphor. </a:t>
            </a:r>
            <a:r>
              <a:rPr lang="en-US" sz="2400" b="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Decolonization: Indigeneity, Education &amp; Society, 1</a:t>
            </a:r>
            <a:r>
              <a:rPr lang="en-US"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1-40.</a:t>
            </a:r>
          </a:p>
          <a:p>
            <a:r>
              <a:rPr lang="en-US"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Fortier, C., &amp; Wong, E. H. (2018). The settler colonialism of social work and the social work of settler colonialism. </a:t>
            </a:r>
            <a:r>
              <a:rPr lang="en-US" sz="2400" b="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Settler Colonial Studies, 9</a:t>
            </a:r>
            <a:r>
              <a:rPr lang="en-US"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 437-456.</a:t>
            </a:r>
          </a:p>
          <a:p>
            <a:r>
              <a:rPr lang="en-US"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Truth and Reconciliation Commission of Canada. (2015). </a:t>
            </a:r>
            <a:r>
              <a:rPr lang="en-US" sz="2400" b="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Truth and reconciliation commission</a:t>
            </a:r>
            <a:r>
              <a:rPr lang="en-US"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400" b="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 Canada: Calls to action</a:t>
            </a:r>
            <a:r>
              <a:rPr lang="en-US"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400" b="0" i="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http://www.trc.ca/assets/pdf/Calls_to_Action_English2.pdf</a:t>
            </a:r>
            <a:endParaRPr lang="en-US" sz="2400" u="sng"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r>
              <a:rPr lang="en-US"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United Nations Declaration on the Rights of Indigenous Peoples. (2008). </a:t>
            </a:r>
            <a:r>
              <a:rPr lang="en-US" sz="2400" b="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United Nations. </a:t>
            </a:r>
            <a:r>
              <a:rPr lang="en-US" sz="2400" b="0" i="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https://www.un.org/esa/socdev/unpfii/documents/DRIPS_en.pdf</a:t>
            </a:r>
            <a:endParaRPr lang="en-US"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56051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D29D-5C99-3169-200D-8F955B4688E9}"/>
              </a:ext>
            </a:extLst>
          </p:cNvPr>
          <p:cNvSpPr>
            <a:spLocks noGrp="1"/>
          </p:cNvSpPr>
          <p:nvPr>
            <p:ph type="title"/>
          </p:nvPr>
        </p:nvSpPr>
        <p:spPr>
          <a:xfrm>
            <a:off x="677334" y="609600"/>
            <a:ext cx="8596668" cy="655782"/>
          </a:xfrm>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FD290AF9-6422-C6F5-3637-5954C740D768}"/>
              </a:ext>
            </a:extLst>
          </p:cNvPr>
          <p:cNvSpPr>
            <a:spLocks noGrp="1"/>
          </p:cNvSpPr>
          <p:nvPr>
            <p:ph idx="1"/>
          </p:nvPr>
        </p:nvSpPr>
        <p:spPr>
          <a:xfrm>
            <a:off x="834352" y="1265382"/>
            <a:ext cx="8596668" cy="4922982"/>
          </a:xfrm>
        </p:spPr>
        <p:txBody>
          <a:bodyPr>
            <a:noAutofit/>
          </a:bodyPr>
          <a:lstStyle/>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Giannetta, R. (2021). Canadian justice/Indigenous (in)justice: Examining decolonization and the Canadian criminal justice system.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Journal for Social Thought 5(1), </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1-11.</a:t>
            </a:r>
          </a:p>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Greenwood, M., Lindsay, N., King, J., &amp; Loewen, D. (2017). Ethical spaces and places: Indigenous cultural safety in British Columbia health care.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Alter Native: An International Journal of Indigenous Peoples, 13</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(3), 179-189.</a:t>
            </a:r>
          </a:p>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Johnson, H. (2020).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Peace and good order: The case for Indigenous justice in Canada</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CNIB.</a:t>
            </a:r>
          </a:p>
          <a:p>
            <a:pPr algn="l"/>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Pugh, R., &amp; Cheers, B. (2010).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Rural social work: An international perspective</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Policy Press.</a:t>
            </a:r>
          </a:p>
          <a:p>
            <a:pPr algn="l"/>
            <a:r>
              <a:rPr lang="en-US" sz="2000" b="0" i="0" dirty="0" err="1">
                <a:solidFill>
                  <a:srgbClr val="373D3F"/>
                </a:solidFill>
                <a:effectLst/>
                <a:latin typeface="Calibri" panose="020F0502020204030204" pitchFamily="34" charset="0"/>
                <a:ea typeface="Calibri" panose="020F0502020204030204" pitchFamily="34" charset="0"/>
                <a:cs typeface="Calibri" panose="020F0502020204030204" pitchFamily="34" charset="0"/>
              </a:rPr>
              <a:t>Robidoux</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M. A., &amp; Mason, C. W. (2017).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A land not forgotten: Indigenous food security &amp; land-based practices in Northern Ontario</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University of Manitoba Press.</a:t>
            </a:r>
          </a:p>
        </p:txBody>
      </p:sp>
    </p:spTree>
    <p:extLst>
      <p:ext uri="{BB962C8B-B14F-4D97-AF65-F5344CB8AC3E}">
        <p14:creationId xmlns:p14="http://schemas.microsoft.com/office/powerpoint/2010/main" val="1414431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D29D-5C99-3169-200D-8F955B4688E9}"/>
              </a:ext>
            </a:extLst>
          </p:cNvPr>
          <p:cNvSpPr>
            <a:spLocks noGrp="1"/>
          </p:cNvSpPr>
          <p:nvPr>
            <p:ph type="title"/>
          </p:nvPr>
        </p:nvSpPr>
        <p:spPr>
          <a:xfrm>
            <a:off x="677334" y="609600"/>
            <a:ext cx="8596668" cy="655782"/>
          </a:xfrm>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FD290AF9-6422-C6F5-3637-5954C740D768}"/>
              </a:ext>
            </a:extLst>
          </p:cNvPr>
          <p:cNvSpPr>
            <a:spLocks noGrp="1"/>
          </p:cNvSpPr>
          <p:nvPr>
            <p:ph idx="1"/>
          </p:nvPr>
        </p:nvSpPr>
        <p:spPr>
          <a:xfrm>
            <a:off x="834352" y="1265382"/>
            <a:ext cx="8596668" cy="4922982"/>
          </a:xfrm>
        </p:spPr>
        <p:txBody>
          <a:bodyPr>
            <a:noAutofit/>
          </a:bodyPr>
          <a:lstStyle/>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Rodriguez, J. (2021, May 25). Indigenous, rural residents left ‘more isolated’ after Greyhound leaves Canada.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CTV News. </a:t>
            </a:r>
            <a:r>
              <a:rPr lang="en-US" sz="2000" b="0" i="0" u="sng" dirty="0">
                <a:solidFill>
                  <a:srgbClr val="373D3F"/>
                </a:solidFill>
                <a:effectLst/>
                <a:latin typeface="Calibri" panose="020F0502020204030204" pitchFamily="34" charset="0"/>
                <a:ea typeface="Calibri" panose="020F0502020204030204" pitchFamily="34" charset="0"/>
                <a:cs typeface="Calibri" panose="020F0502020204030204" pitchFamily="34" charset="0"/>
                <a:hlinkClick r:id="rId2"/>
              </a:rPr>
              <a:t>https://www.ctvnews.ca/canada/indigenous-rural-residents-left-more-isolated-after-greyhound-leaves-canada-1.5442354</a:t>
            </a:r>
            <a:endPar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endParaRPr>
          </a:p>
          <a:p>
            <a:pPr algn="l"/>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Schmidt, G. (2010). What is northern social work?. In R. Delaney and K. Brownlee (Eds.),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Northern &amp; rural social work practice: A Canadian perspective</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(pp. 1-17). </a:t>
            </a:r>
            <a:r>
              <a:rPr lang="en-US" sz="2000" b="0" i="0" dirty="0" err="1">
                <a:solidFill>
                  <a:srgbClr val="373D3F"/>
                </a:solidFill>
                <a:effectLst/>
                <a:latin typeface="Calibri" panose="020F0502020204030204" pitchFamily="34" charset="0"/>
                <a:ea typeface="Calibri" panose="020F0502020204030204" pitchFamily="34" charset="0"/>
                <a:cs typeface="Calibri" panose="020F0502020204030204" pitchFamily="34" charset="0"/>
              </a:rPr>
              <a:t>Hignell</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Book Printing.</a:t>
            </a:r>
          </a:p>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Zapf, M. K. (2010). Northern service delivery: Strategies and considerations. In R. Delaney and K. Brownlee (eds.),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Northern &amp; rural social work practice: A Canadian perspective</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(pp. 1-17). </a:t>
            </a:r>
            <a:r>
              <a:rPr lang="en-US" sz="2000" b="0" i="0" dirty="0" err="1">
                <a:solidFill>
                  <a:srgbClr val="373D3F"/>
                </a:solidFill>
                <a:effectLst/>
                <a:latin typeface="Calibri" panose="020F0502020204030204" pitchFamily="34" charset="0"/>
                <a:ea typeface="Calibri" panose="020F0502020204030204" pitchFamily="34" charset="0"/>
                <a:cs typeface="Calibri" panose="020F0502020204030204" pitchFamily="34" charset="0"/>
              </a:rPr>
              <a:t>Hignell</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Book Printing.</a:t>
            </a:r>
            <a:endParaRPr lang="en-US" sz="2000" b="0" i="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83042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F8F61-FFA2-E930-3C63-2A5339C2ED30}"/>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Introduction</a:t>
            </a:r>
          </a:p>
        </p:txBody>
      </p:sp>
      <p:sp>
        <p:nvSpPr>
          <p:cNvPr id="3" name="Content Placeholder 2">
            <a:extLst>
              <a:ext uri="{FF2B5EF4-FFF2-40B4-BE49-F238E27FC236}">
                <a16:creationId xmlns:a16="http://schemas.microsoft.com/office/drawing/2014/main" id="{81B18040-A839-E3DD-9E10-1DFA7D86A4F9}"/>
              </a:ext>
            </a:extLst>
          </p:cNvPr>
          <p:cNvSpPr>
            <a:spLocks noGrp="1"/>
          </p:cNvSpPr>
          <p:nvPr>
            <p:ph idx="1"/>
          </p:nvPr>
        </p:nvSpPr>
        <p:spPr>
          <a:xfrm>
            <a:off x="548025" y="1357026"/>
            <a:ext cx="8596668" cy="3880773"/>
          </a:xfrm>
        </p:spPr>
        <p:txBody>
          <a:bodyPr>
            <a:noAutofit/>
          </a:bodyPr>
          <a:lstStyle/>
          <a:p>
            <a:r>
              <a:rPr lang="en-US" sz="2400" dirty="0">
                <a:latin typeface="Calibri" panose="020F0502020204030204" pitchFamily="34" charset="0"/>
                <a:cs typeface="Calibri" panose="020F0502020204030204" pitchFamily="34" charset="0"/>
              </a:rPr>
              <a:t>This chapter will discuss:</a:t>
            </a:r>
          </a:p>
          <a:p>
            <a:pPr lvl="1"/>
            <a:r>
              <a:rPr lang="en-US" sz="2400" dirty="0">
                <a:latin typeface="Calibri" panose="020F0502020204030204" pitchFamily="34" charset="0"/>
                <a:cs typeface="Calibri" panose="020F0502020204030204" pitchFamily="34" charset="0"/>
              </a:rPr>
              <a:t>The history of settler colonialism and its roots within social work practice to understand current and intergenerational trauma within Indigenous communities. </a:t>
            </a:r>
          </a:p>
          <a:p>
            <a:pPr lvl="1"/>
            <a:r>
              <a:rPr lang="en-US" sz="2400" dirty="0">
                <a:latin typeface="Calibri" panose="020F0502020204030204" pitchFamily="34" charset="0"/>
                <a:cs typeface="Calibri" panose="020F0502020204030204" pitchFamily="34" charset="0"/>
              </a:rPr>
              <a:t>Social work praxis through enacting an anti-oppressive practice, building relationships within community, cultural safety, decolonial praxis, and trauma-informed practice. </a:t>
            </a:r>
          </a:p>
          <a:p>
            <a:pPr lvl="1"/>
            <a:r>
              <a:rPr lang="en-US" sz="2400" dirty="0">
                <a:latin typeface="Calibri" panose="020F0502020204030204" pitchFamily="34" charset="0"/>
                <a:cs typeface="Calibri" panose="020F0502020204030204" pitchFamily="34" charset="0"/>
              </a:rPr>
              <a:t>Service delivery and connections to incorporating the Truth and Reconciliation Commission of Canada (TRC) and the United Nations Declaration on the Rights of Indigenous Peoples (UNDRIP) into practice.</a:t>
            </a:r>
          </a:p>
        </p:txBody>
      </p:sp>
    </p:spTree>
    <p:extLst>
      <p:ext uri="{BB962C8B-B14F-4D97-AF65-F5344CB8AC3E}">
        <p14:creationId xmlns:p14="http://schemas.microsoft.com/office/powerpoint/2010/main" val="1065384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2E07F-2C75-1257-9999-42DCEE8D9623}"/>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Learning Objectives</a:t>
            </a:r>
          </a:p>
        </p:txBody>
      </p:sp>
      <p:sp>
        <p:nvSpPr>
          <p:cNvPr id="5" name="Content Placeholder 4">
            <a:extLst>
              <a:ext uri="{FF2B5EF4-FFF2-40B4-BE49-F238E27FC236}">
                <a16:creationId xmlns:a16="http://schemas.microsoft.com/office/drawing/2014/main" id="{22207C62-6638-DEBA-6DA4-6B4947882EE8}"/>
              </a:ext>
            </a:extLst>
          </p:cNvPr>
          <p:cNvSpPr>
            <a:spLocks noGrp="1"/>
          </p:cNvSpPr>
          <p:nvPr>
            <p:ph idx="1"/>
          </p:nvPr>
        </p:nvSpPr>
        <p:spPr>
          <a:xfrm>
            <a:off x="677334" y="1643353"/>
            <a:ext cx="8596668" cy="3880773"/>
          </a:xfrm>
        </p:spPr>
        <p:txBody>
          <a:bodyPr>
            <a:noAutofit/>
          </a:bodyPr>
          <a:lstStyle/>
          <a:p>
            <a:pPr lvl="0"/>
            <a:r>
              <a:rPr lang="en-US" sz="2400" dirty="0">
                <a:latin typeface="Calibri" panose="020F0502020204030204" pitchFamily="34" charset="0"/>
                <a:cs typeface="Calibri" panose="020F0502020204030204" pitchFamily="34" charset="0"/>
              </a:rPr>
              <a:t>By the end of this chapter you will:</a:t>
            </a:r>
            <a:endParaRPr lang="en-CA" sz="2400" dirty="0">
              <a:latin typeface="Calibri" panose="020F0502020204030204" pitchFamily="34" charset="0"/>
              <a:cs typeface="Calibri" panose="020F0502020204030204" pitchFamily="34" charset="0"/>
            </a:endParaRPr>
          </a:p>
          <a:p>
            <a:pPr lvl="1"/>
            <a:r>
              <a:rPr lang="en-US" sz="2400" dirty="0">
                <a:latin typeface="Calibri" panose="020F0502020204030204" pitchFamily="34" charset="0"/>
                <a:cs typeface="Calibri" panose="020F0502020204030204" pitchFamily="34" charset="0"/>
              </a:rPr>
              <a:t>Understand the history of social work on Turtle Island (North America) and its current impact and implications within Indigenous communities;</a:t>
            </a:r>
          </a:p>
          <a:p>
            <a:pPr lvl="1"/>
            <a:r>
              <a:rPr lang="en-US" sz="2400" dirty="0">
                <a:latin typeface="Calibri" panose="020F0502020204030204" pitchFamily="34" charset="0"/>
                <a:cs typeface="Calibri" panose="020F0502020204030204" pitchFamily="34" charset="0"/>
              </a:rPr>
              <a:t>Evaluate our systems of knowledge, values, and experiences that form our own belief systems, including the ways that our settler worldviews impact our work in community;</a:t>
            </a:r>
          </a:p>
          <a:p>
            <a:pPr lvl="1"/>
            <a:r>
              <a:rPr lang="en-US" sz="2400" dirty="0">
                <a:latin typeface="Calibri" panose="020F0502020204030204" pitchFamily="34" charset="0"/>
                <a:cs typeface="Calibri" panose="020F0502020204030204" pitchFamily="34" charset="0"/>
              </a:rPr>
              <a:t>Understand the importance of relationships and relationality with and within community; and</a:t>
            </a:r>
          </a:p>
          <a:p>
            <a:pPr lvl="1"/>
            <a:r>
              <a:rPr lang="en-US" sz="2400" dirty="0">
                <a:latin typeface="Calibri" panose="020F0502020204030204" pitchFamily="34" charset="0"/>
                <a:cs typeface="Calibri" panose="020F0502020204030204" pitchFamily="34" charset="0"/>
              </a:rPr>
              <a:t>Understand anti-oppressive practice in order to actively implement culturally safe, decolonized, and trauma informed practice within rural and remote Indigenous communities.</a:t>
            </a:r>
          </a:p>
        </p:txBody>
      </p:sp>
    </p:spTree>
    <p:extLst>
      <p:ext uri="{BB962C8B-B14F-4D97-AF65-F5344CB8AC3E}">
        <p14:creationId xmlns:p14="http://schemas.microsoft.com/office/powerpoint/2010/main" val="108178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E71CC-2C23-74C8-739D-98EBF045DA8A}"/>
              </a:ext>
            </a:extLst>
          </p:cNvPr>
          <p:cNvSpPr>
            <a:spLocks noGrp="1"/>
          </p:cNvSpPr>
          <p:nvPr>
            <p:ph type="title"/>
          </p:nvPr>
        </p:nvSpPr>
        <p:spPr>
          <a:xfrm>
            <a:off x="677334" y="609600"/>
            <a:ext cx="8596668" cy="891209"/>
          </a:xfrm>
        </p:spPr>
        <p:txBody>
          <a:bodyPr>
            <a:normAutofit/>
          </a:bodyPr>
          <a:lstStyle/>
          <a:p>
            <a:r>
              <a:rPr lang="en-US" dirty="0">
                <a:solidFill>
                  <a:schemeClr val="accent2">
                    <a:lumMod val="75000"/>
                  </a:schemeClr>
                </a:solidFill>
                <a:latin typeface="Calibri" panose="020F0502020204030204" pitchFamily="34" charset="0"/>
                <a:cs typeface="Calibri" panose="020F0502020204030204" pitchFamily="34" charset="0"/>
              </a:rPr>
              <a:t>Practice Area and/or the Population of Focus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BD74BFE0-5011-91F6-6DFF-6A631491B044}"/>
              </a:ext>
            </a:extLst>
          </p:cNvPr>
          <p:cNvSpPr>
            <a:spLocks noGrp="1"/>
          </p:cNvSpPr>
          <p:nvPr>
            <p:ph idx="1"/>
          </p:nvPr>
        </p:nvSpPr>
        <p:spPr>
          <a:xfrm>
            <a:off x="677334" y="1500809"/>
            <a:ext cx="8596668" cy="3880773"/>
          </a:xfrm>
        </p:spPr>
        <p:txBody>
          <a:bodyPr>
            <a:noAutofit/>
          </a:bodyPr>
          <a:lstStyle/>
          <a:p>
            <a:r>
              <a:rPr lang="en-US" sz="2400" dirty="0">
                <a:latin typeface="Calibri" panose="020F0502020204030204" pitchFamily="34" charset="0"/>
                <a:cs typeface="Calibri" panose="020F0502020204030204" pitchFamily="34" charset="0"/>
              </a:rPr>
              <a:t>Historically, settler-colonial ideology disregarded Indigenous ways of being and knowing, and legally prohibited Indigenous structures and living, such as hunting and gathering, family and community, governance, knowledge systems, spirituality and culture. </a:t>
            </a:r>
          </a:p>
          <a:p>
            <a:r>
              <a:rPr lang="en-US" sz="2400" dirty="0">
                <a:latin typeface="Calibri" panose="020F0502020204030204" pitchFamily="34" charset="0"/>
                <a:cs typeface="Calibri" panose="020F0502020204030204" pitchFamily="34" charset="0"/>
              </a:rPr>
              <a:t>In the context of micro, mezzo and macro practice, many Indigenous worldviews identify that systems of individual, community, and nation are inseparable, and are interrelated within the understanding of wellbeing and kinship. </a:t>
            </a:r>
          </a:p>
          <a:p>
            <a:r>
              <a:rPr lang="en-US" sz="2400" dirty="0">
                <a:latin typeface="Calibri" panose="020F0502020204030204" pitchFamily="34" charset="0"/>
                <a:cs typeface="Calibri" panose="020F0502020204030204" pitchFamily="34" charset="0"/>
              </a:rPr>
              <a:t>Social workers have been historically complicit in the unjust treatment of Indigenous people, as they played an active role in the kidnapping of Indigenous children for both Indian Residential Schools (IRS) and the Sixties Scoop.</a:t>
            </a:r>
          </a:p>
        </p:txBody>
      </p:sp>
    </p:spTree>
    <p:extLst>
      <p:ext uri="{BB962C8B-B14F-4D97-AF65-F5344CB8AC3E}">
        <p14:creationId xmlns:p14="http://schemas.microsoft.com/office/powerpoint/2010/main" val="200084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CA" sz="240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Policy and Control</a:t>
            </a:r>
          </a:p>
          <a:p>
            <a:pPr lvl="1"/>
            <a:r>
              <a:rPr lang="en-US" sz="240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When treaties were first established, Indigenous people believed that their inherent right to traditional Indigenous systems and cultures would be continued and maintained (</a:t>
            </a:r>
            <a:r>
              <a:rPr lang="en-US" sz="2400" i="0" dirty="0" err="1">
                <a:solidFill>
                  <a:srgbClr val="373D3F"/>
                </a:solidFill>
                <a:effectLst/>
                <a:latin typeface="Calibri" panose="020F0502020204030204" pitchFamily="34" charset="0"/>
                <a:ea typeface="Calibri" panose="020F0502020204030204" pitchFamily="34" charset="0"/>
                <a:cs typeface="Calibri" panose="020F0502020204030204" pitchFamily="34" charset="0"/>
              </a:rPr>
              <a:t>Robidoux</a:t>
            </a:r>
            <a:r>
              <a:rPr lang="en-US" sz="240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&amp; Mason, 2017). </a:t>
            </a:r>
          </a:p>
          <a:p>
            <a:pPr lvl="1"/>
            <a:r>
              <a:rPr lang="en-US" sz="240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As previously mentioned, current social work practice in Indigenous communities is governed by settler-colonial policy. </a:t>
            </a:r>
          </a:p>
          <a:p>
            <a:pPr lvl="1"/>
            <a:r>
              <a:rPr lang="en-US" sz="240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Giannetta (2021) articulates that the tactic of Indigenizing current colonial systems is a means to maintain power and control, without implementing any meaningful change. </a:t>
            </a:r>
            <a:endParaRPr lang="en-CA" sz="2400" i="0" dirty="0">
              <a:solidFill>
                <a:srgbClr val="373D3F"/>
              </a:solidFill>
              <a:effectLst/>
              <a:latin typeface="Calibri" panose="020F0502020204030204" pitchFamily="34" charset="0"/>
              <a:ea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84936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dirty="0">
                <a:latin typeface="Calibri" panose="020F0502020204030204" pitchFamily="34" charset="0"/>
                <a:cs typeface="Calibri" panose="020F0502020204030204" pitchFamily="34" charset="0"/>
              </a:rPr>
              <a:t>Delivery of Service</a:t>
            </a:r>
          </a:p>
          <a:p>
            <a:pPr lvl="1"/>
            <a:r>
              <a:rPr lang="en-US" sz="2400" dirty="0">
                <a:latin typeface="Calibri" panose="020F0502020204030204" pitchFamily="34" charset="0"/>
                <a:cs typeface="Calibri" panose="020F0502020204030204" pitchFamily="34" charset="0"/>
              </a:rPr>
              <a:t>There is undoubtedly a lack of access to social, health and extended services in rural, remote and small Indigenous communities, because of the historical displacement of and disregard for Indigenous people and communities (Pugh &amp; Cheers, 2010; Schmidt, 2010; Zapf, 2010).</a:t>
            </a:r>
          </a:p>
          <a:p>
            <a:pPr lvl="1"/>
            <a:r>
              <a:rPr lang="en-US" sz="2400" dirty="0">
                <a:latin typeface="Calibri" panose="020F0502020204030204" pitchFamily="34" charset="0"/>
                <a:cs typeface="Calibri" panose="020F0502020204030204" pitchFamily="34" charset="0"/>
              </a:rPr>
              <a:t>Access to fewer, or no, options for transportation affects individuals’ ability to access health services and appointments, education, employment and opportunities to meet and gather with family (Rodriguez, 2021).</a:t>
            </a:r>
          </a:p>
        </p:txBody>
      </p:sp>
    </p:spTree>
    <p:extLst>
      <p:ext uri="{BB962C8B-B14F-4D97-AF65-F5344CB8AC3E}">
        <p14:creationId xmlns:p14="http://schemas.microsoft.com/office/powerpoint/2010/main" val="403370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677334" y="609600"/>
            <a:ext cx="8596668" cy="840509"/>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14F857-9BD0-170E-308B-990A86F9C322}"/>
              </a:ext>
            </a:extLst>
          </p:cNvPr>
          <p:cNvSpPr>
            <a:spLocks noGrp="1"/>
          </p:cNvSpPr>
          <p:nvPr>
            <p:ph idx="1"/>
          </p:nvPr>
        </p:nvSpPr>
        <p:spPr>
          <a:xfrm>
            <a:off x="587883" y="1450109"/>
            <a:ext cx="8596668" cy="3880773"/>
          </a:xfrm>
        </p:spPr>
        <p:txBody>
          <a:bodyPr>
            <a:noAutofit/>
          </a:bodyPr>
          <a:lstStyle/>
          <a:p>
            <a:pPr lvl="0"/>
            <a:r>
              <a:rPr lang="en-CA" sz="2400" dirty="0">
                <a:latin typeface="Calibri" panose="020F0502020204030204" pitchFamily="34" charset="0"/>
                <a:cs typeface="Calibri" panose="020F0502020204030204" pitchFamily="34" charset="0"/>
              </a:rPr>
              <a:t>Micro</a:t>
            </a:r>
          </a:p>
          <a:p>
            <a:pPr lvl="1"/>
            <a:r>
              <a:rPr lang="en-US" sz="2400" dirty="0">
                <a:latin typeface="Calibri" panose="020F0502020204030204" pitchFamily="34" charset="0"/>
                <a:ea typeface="Calibri" panose="020F0502020204030204" pitchFamily="34" charset="0"/>
                <a:cs typeface="Calibri" panose="020F0502020204030204" pitchFamily="34" charset="0"/>
              </a:rPr>
              <a:t>Policies, legislation, and legally-binding documents were established, such as the treaties, the Constitution Act (1867), and the Indian Act (1876), to dismantle and extinguish Indigenous identities (Greenwood et al., 2017).</a:t>
            </a:r>
          </a:p>
          <a:p>
            <a:pPr lvl="1"/>
            <a:r>
              <a:rPr lang="en-US" sz="24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This included prohibiting spiritual and cultural practices, speaking Indigenous, and changing Indigenous names to more white-colonizer sounding names through treaties and residential schools.</a:t>
            </a:r>
          </a:p>
          <a:p>
            <a:pPr lvl="1"/>
            <a:r>
              <a:rPr lang="en-US" sz="24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Internalized colonialism and denying Indigeneity, or ties to Indigenous background, can be maintained intergenerationally through family as a protection from alienation and ostracism from mainstream society.</a:t>
            </a:r>
            <a:endParaRPr lang="en-US"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86756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677334" y="609600"/>
            <a:ext cx="8596668" cy="840509"/>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14F857-9BD0-170E-308B-990A86F9C322}"/>
              </a:ext>
            </a:extLst>
          </p:cNvPr>
          <p:cNvSpPr>
            <a:spLocks noGrp="1"/>
          </p:cNvSpPr>
          <p:nvPr>
            <p:ph idx="1"/>
          </p:nvPr>
        </p:nvSpPr>
        <p:spPr>
          <a:xfrm>
            <a:off x="575734" y="1560226"/>
            <a:ext cx="8596668" cy="4914465"/>
          </a:xfrm>
        </p:spPr>
        <p:txBody>
          <a:bodyPr>
            <a:noAutofit/>
          </a:bodyPr>
          <a:lstStyle/>
          <a:p>
            <a:pPr lvl="0"/>
            <a:r>
              <a:rPr lang="en-CA" sz="2400" dirty="0">
                <a:latin typeface="Calibri" panose="020F0502020204030204" pitchFamily="34" charset="0"/>
                <a:cs typeface="Calibri" panose="020F0502020204030204" pitchFamily="34" charset="0"/>
              </a:rPr>
              <a:t>Mezzo</a:t>
            </a:r>
          </a:p>
          <a:p>
            <a:pPr lvl="1"/>
            <a:r>
              <a:rPr lang="en-US" sz="2400" i="0" dirty="0">
                <a:latin typeface="Calibri" panose="020F0502020204030204" pitchFamily="34" charset="0"/>
                <a:cs typeface="Calibri" panose="020F0502020204030204" pitchFamily="34" charset="0"/>
              </a:rPr>
              <a:t>The Family and community systems were broken and legally separated through forced assimilation, including mandatory attendance at Indian Residential Schools, the forced removal of children from their families, and illegal adoptions during the Sixties Scoop. </a:t>
            </a:r>
          </a:p>
        </p:txBody>
      </p:sp>
    </p:spTree>
    <p:extLst>
      <p:ext uri="{BB962C8B-B14F-4D97-AF65-F5344CB8AC3E}">
        <p14:creationId xmlns:p14="http://schemas.microsoft.com/office/powerpoint/2010/main" val="243740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557262" y="378691"/>
            <a:ext cx="8596668" cy="840509"/>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14F857-9BD0-170E-308B-990A86F9C322}"/>
              </a:ext>
            </a:extLst>
          </p:cNvPr>
          <p:cNvSpPr>
            <a:spLocks noGrp="1"/>
          </p:cNvSpPr>
          <p:nvPr>
            <p:ph idx="1"/>
          </p:nvPr>
        </p:nvSpPr>
        <p:spPr>
          <a:xfrm>
            <a:off x="677334" y="1219200"/>
            <a:ext cx="8596668" cy="3880773"/>
          </a:xfrm>
        </p:spPr>
        <p:txBody>
          <a:bodyPr>
            <a:noAutofit/>
          </a:bodyPr>
          <a:lstStyle/>
          <a:p>
            <a:pPr lvl="0"/>
            <a:r>
              <a:rPr lang="en-CA" sz="2400" dirty="0">
                <a:latin typeface="Calibri" panose="020F0502020204030204" pitchFamily="34" charset="0"/>
                <a:cs typeface="Calibri" panose="020F0502020204030204" pitchFamily="34" charset="0"/>
              </a:rPr>
              <a:t>Macro</a:t>
            </a:r>
          </a:p>
          <a:p>
            <a:pPr lvl="1"/>
            <a:r>
              <a:rPr lang="en-US" sz="2400" dirty="0">
                <a:latin typeface="Calibri" panose="020F0502020204030204" pitchFamily="34" charset="0"/>
                <a:cs typeface="Calibri" panose="020F0502020204030204" pitchFamily="34" charset="0"/>
              </a:rPr>
              <a:t>Under the Indian Act (1876) Indigenous systems were dismissed or legally prohibited, such as systems of governance, cultures, and ceremonies, and the forced and mandatory relocation to reserves. </a:t>
            </a:r>
          </a:p>
          <a:p>
            <a:pPr lvl="1"/>
            <a:r>
              <a:rPr lang="en-US" sz="2400" dirty="0">
                <a:latin typeface="Calibri" panose="020F0502020204030204" pitchFamily="34" charset="0"/>
                <a:cs typeface="Calibri" panose="020F0502020204030204" pitchFamily="34" charset="0"/>
              </a:rPr>
              <a:t>Some policies could be considered imprisonment, such as the Pass System, which prohibited Indigenous individuals from leaving the reservation without a legal “pass” from an </a:t>
            </a:r>
            <a:r>
              <a:rPr lang="en-US" sz="2400">
                <a:latin typeface="Calibri" panose="020F0502020204030204" pitchFamily="34" charset="0"/>
                <a:cs typeface="Calibri" panose="020F0502020204030204" pitchFamily="34" charset="0"/>
              </a:rPr>
              <a:t>Indian Agent </a:t>
            </a:r>
            <a:r>
              <a:rPr lang="en-US" sz="2400" dirty="0">
                <a:latin typeface="Calibri" panose="020F0502020204030204" pitchFamily="34" charset="0"/>
                <a:cs typeface="Calibri" panose="020F0502020204030204" pitchFamily="34" charset="0"/>
              </a:rPr>
              <a:t>(Johnson, 2020). </a:t>
            </a:r>
          </a:p>
        </p:txBody>
      </p:sp>
    </p:spTree>
    <p:extLst>
      <p:ext uri="{BB962C8B-B14F-4D97-AF65-F5344CB8AC3E}">
        <p14:creationId xmlns:p14="http://schemas.microsoft.com/office/powerpoint/2010/main" val="122798659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14715</TotalTime>
  <Words>1297</Words>
  <Application>Microsoft Office PowerPoint</Application>
  <PresentationFormat>Widescreen</PresentationFormat>
  <Paragraphs>58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Trebuchet MS</vt:lpstr>
      <vt:lpstr>Wingdings 3</vt:lpstr>
      <vt:lpstr>Facet</vt:lpstr>
      <vt:lpstr>Chapter 5 - Anti-Oppressive Practice in Rural/Small Indigenous Communities: An Intersectional and Trauma-Informed Approach to Decolonial Praxis</vt:lpstr>
      <vt:lpstr>Introduction</vt:lpstr>
      <vt:lpstr>Learning Objectives</vt:lpstr>
      <vt:lpstr>Practice Area and/or the Population of Focus</vt:lpstr>
      <vt:lpstr>Overview of Policy and Service Delivery Issues</vt:lpstr>
      <vt:lpstr>Overview of Policy and Service Delivery Issues</vt:lpstr>
      <vt:lpstr>3 Levels of Social Work Practice</vt:lpstr>
      <vt:lpstr>3 Levels of Social Work Practice</vt:lpstr>
      <vt:lpstr>3 Levels of Social Work Practice</vt:lpstr>
      <vt:lpstr>Conclusion</vt:lpstr>
      <vt:lpstr>Additional Resources</vt:lpstr>
      <vt:lpstr>References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 Older Adults in Rural Communities: Policy and Practice</dc:title>
  <dc:creator>Pam Reimer</dc:creator>
  <cp:lastModifiedBy>Pam Reimer</cp:lastModifiedBy>
  <cp:revision>25</cp:revision>
  <dcterms:created xsi:type="dcterms:W3CDTF">2023-11-18T18:34:59Z</dcterms:created>
  <dcterms:modified xsi:type="dcterms:W3CDTF">2024-02-02T16:11:37Z</dcterms:modified>
</cp:coreProperties>
</file>