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64" r:id="rId3"/>
    <p:sldId id="257" r:id="rId4"/>
    <p:sldId id="261" r:id="rId5"/>
    <p:sldId id="265" r:id="rId6"/>
    <p:sldId id="274" r:id="rId7"/>
    <p:sldId id="275" r:id="rId8"/>
    <p:sldId id="267" r:id="rId9"/>
    <p:sldId id="272" r:id="rId10"/>
    <p:sldId id="273" r:id="rId11"/>
    <p:sldId id="263" r:id="rId12"/>
    <p:sldId id="259" r:id="rId13"/>
    <p:sldId id="260" r:id="rId14"/>
    <p:sldId id="27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eryb" initials="j" lastIdx="7" clrIdx="0">
    <p:extLst>
      <p:ext uri="{19B8F6BF-5375-455C-9EA6-DF929625EA0E}">
        <p15:presenceInfo xmlns:p15="http://schemas.microsoft.com/office/powerpoint/2012/main" userId="jefferyb" providerId="None"/>
      </p:ext>
    </p:extLst>
  </p:cmAuthor>
  <p:cmAuthor id="2" name="novik2nu" initials="n" lastIdx="11" clrIdx="1">
    <p:extLst>
      <p:ext uri="{19B8F6BF-5375-455C-9EA6-DF929625EA0E}">
        <p15:presenceInfo xmlns:p15="http://schemas.microsoft.com/office/powerpoint/2012/main" userId="novik2n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48"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01992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19582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2209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442481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15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250492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87303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19962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264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965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3922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305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8037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22247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9279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
        <p:nvSpPr>
          <p:cNvPr id="5" name="Date Placeholder 4"/>
          <p:cNvSpPr>
            <a:spLocks noGrp="1"/>
          </p:cNvSpPr>
          <p:nvPr>
            <p:ph type="dt" sz="half" idx="10"/>
          </p:nvPr>
        </p:nvSpPr>
        <p:spPr/>
        <p:txBody>
          <a:bodyPr/>
          <a:lstStyle/>
          <a:p>
            <a:fld id="{63CE3CB9-2F83-44BF-835B-B897292C3026}" type="datetimeFigureOut">
              <a:rPr lang="en-CA" smtClean="0"/>
              <a:t>2024-04-21</a:t>
            </a:fld>
            <a:endParaRPr lang="en-CA" dirty="0"/>
          </a:p>
        </p:txBody>
      </p:sp>
    </p:spTree>
    <p:extLst>
      <p:ext uri="{BB962C8B-B14F-4D97-AF65-F5344CB8AC3E}">
        <p14:creationId xmlns:p14="http://schemas.microsoft.com/office/powerpoint/2010/main" val="90683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CE3CB9-2F83-44BF-835B-B897292C3026}" type="datetimeFigureOut">
              <a:rPr lang="en-CA" smtClean="0"/>
              <a:t>2024-04-21</a:t>
            </a:fld>
            <a:endParaRPr lang="en-CA"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1B3EF7-3553-4FDC-8590-B949F667910C}" type="slidenum">
              <a:rPr lang="en-CA" smtClean="0"/>
              <a:t>‹#›</a:t>
            </a:fld>
            <a:endParaRPr lang="en-CA" dirty="0"/>
          </a:p>
        </p:txBody>
      </p:sp>
    </p:spTree>
    <p:extLst>
      <p:ext uri="{BB962C8B-B14F-4D97-AF65-F5344CB8AC3E}">
        <p14:creationId xmlns:p14="http://schemas.microsoft.com/office/powerpoint/2010/main" val="59184510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anada.ca/en/public-health/services/publications/health-risks-safety/trauma-violence-informed-approaches-policy-practice.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anada.ca/en/public-health/services/publications/health-risks-safety/trauma-violence-informed-approaches-policy-practice.html" TargetMode="External"/><Relationship Id="rId2" Type="http://schemas.openxmlformats.org/officeDocument/2006/relationships/hyperlink" Target="https://www.casw-acts.ca/en/casw-scope-practice-statemen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7" Type="http://schemas.openxmlformats.org/officeDocument/2006/relationships/image" Target="../media/image4.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03F3-DDC2-A805-DB75-392F7FFA6EF7}"/>
              </a:ext>
            </a:extLst>
          </p:cNvPr>
          <p:cNvSpPr>
            <a:spLocks noGrp="1"/>
          </p:cNvSpPr>
          <p:nvPr>
            <p:ph type="ctrTitle"/>
          </p:nvPr>
        </p:nvSpPr>
        <p:spPr/>
        <p:txBody>
          <a:bodyPr>
            <a:noAutofit/>
          </a:bodyPr>
          <a:lstStyle/>
          <a:p>
            <a:r>
              <a:rPr lang="en-US" sz="3400" dirty="0">
                <a:solidFill>
                  <a:schemeClr val="accent2">
                    <a:lumMod val="75000"/>
                  </a:schemeClr>
                </a:solidFill>
                <a:latin typeface="Calibri" panose="020F0502020204030204" pitchFamily="34" charset="0"/>
                <a:cs typeface="Calibri" panose="020F0502020204030204" pitchFamily="34" charset="0"/>
              </a:rPr>
              <a:t>Chapter 6 - Braiding Trauma-and-Violence Informed Care Practice Guidelines into Competencies for Social Workers working in Rural and Remote Locations</a:t>
            </a:r>
            <a:endParaRPr lang="en-CA" sz="3400" dirty="0">
              <a:solidFill>
                <a:schemeClr val="accent2">
                  <a:lumMod val="75000"/>
                </a:schemeClr>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9E0149E-5200-B0DB-E211-D7CF4E71689F}"/>
              </a:ext>
            </a:extLst>
          </p:cNvPr>
          <p:cNvSpPr>
            <a:spLocks noGrp="1"/>
          </p:cNvSpPr>
          <p:nvPr>
            <p:ph type="subTitle" idx="1"/>
          </p:nvPr>
        </p:nvSpPr>
        <p:spPr/>
        <p:txBody>
          <a:bodyPr>
            <a:normAutofit/>
          </a:bodyPr>
          <a:lstStyle/>
          <a:p>
            <a:r>
              <a:rPr lang="de-DE" sz="2400" dirty="0">
                <a:solidFill>
                  <a:schemeClr val="tx1"/>
                </a:solidFill>
                <a:latin typeface="Calibri" panose="020F0502020204030204" pitchFamily="34" charset="0"/>
                <a:cs typeface="Calibri" panose="020F0502020204030204" pitchFamily="34" charset="0"/>
              </a:rPr>
              <a:t>Carrie LaVallie and Wanda Seidlikoski Yurach</a:t>
            </a:r>
          </a:p>
        </p:txBody>
      </p:sp>
    </p:spTree>
    <p:extLst>
      <p:ext uri="{BB962C8B-B14F-4D97-AF65-F5344CB8AC3E}">
        <p14:creationId xmlns:p14="http://schemas.microsoft.com/office/powerpoint/2010/main" val="834754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557262" y="378691"/>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677334" y="1219200"/>
            <a:ext cx="8596668" cy="3880773"/>
          </a:xfrm>
        </p:spPr>
        <p:txBody>
          <a:bodyPr>
            <a:noAutofit/>
          </a:bodyPr>
          <a:lstStyle/>
          <a:p>
            <a:pPr lvl="0"/>
            <a:r>
              <a:rPr lang="en-CA" sz="2400" dirty="0">
                <a:latin typeface="Calibri" panose="020F0502020204030204" pitchFamily="34" charset="0"/>
                <a:cs typeface="Calibri" panose="020F0502020204030204" pitchFamily="34" charset="0"/>
              </a:rPr>
              <a:t>Macro</a:t>
            </a:r>
          </a:p>
          <a:p>
            <a:pPr lvl="1"/>
            <a:r>
              <a:rPr lang="en-US" sz="2400" dirty="0">
                <a:latin typeface="Calibri" panose="020F0502020204030204" pitchFamily="34" charset="0"/>
                <a:cs typeface="Calibri" panose="020F0502020204030204" pitchFamily="34" charset="0"/>
              </a:rPr>
              <a:t>Advocacy is an expected role of social workers (CASW, 2020) within large-scale systems (laws, government policies, funds, activist groups, social policy) in rural and remote areas.</a:t>
            </a:r>
          </a:p>
          <a:p>
            <a:pPr lvl="1"/>
            <a:r>
              <a:rPr lang="en-US" sz="2400" dirty="0">
                <a:latin typeface="Calibri" panose="020F0502020204030204" pitchFamily="34" charset="0"/>
                <a:cs typeface="Calibri" panose="020F0502020204030204" pitchFamily="34" charset="0"/>
              </a:rPr>
              <a:t>Holding local focus groups with members to determine their unique needs along with culturally suitable responses and treatment approaches can inform social workers about where and how to advocate for their clients in rural and remote locations where services are limited. </a:t>
            </a:r>
          </a:p>
          <a:p>
            <a:pPr lvl="1"/>
            <a:r>
              <a:rPr lang="en-US" sz="2400" dirty="0">
                <a:latin typeface="Calibri" panose="020F0502020204030204" pitchFamily="34" charset="0"/>
                <a:cs typeface="Calibri" panose="020F0502020204030204" pitchFamily="34" charset="0"/>
              </a:rPr>
              <a:t>Social workers with the communities they are representing can inform the police, law-makers, and the public on how to reduce harm and mitigate trauma-and-violence experiences.</a:t>
            </a:r>
          </a:p>
        </p:txBody>
      </p:sp>
    </p:spTree>
    <p:extLst>
      <p:ext uri="{BB962C8B-B14F-4D97-AF65-F5344CB8AC3E}">
        <p14:creationId xmlns:p14="http://schemas.microsoft.com/office/powerpoint/2010/main" val="1227986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F03F8-0F8A-2800-23C6-84B6FA1E446B}"/>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Conclusion</a:t>
            </a:r>
          </a:p>
        </p:txBody>
      </p:sp>
      <p:sp>
        <p:nvSpPr>
          <p:cNvPr id="3" name="Content Placeholder 2">
            <a:extLst>
              <a:ext uri="{FF2B5EF4-FFF2-40B4-BE49-F238E27FC236}">
                <a16:creationId xmlns:a16="http://schemas.microsoft.com/office/drawing/2014/main" id="{290788D9-7D9B-3C39-1587-19FFD430FF42}"/>
              </a:ext>
            </a:extLst>
          </p:cNvPr>
          <p:cNvSpPr>
            <a:spLocks noGrp="1"/>
          </p:cNvSpPr>
          <p:nvPr>
            <p:ph idx="1"/>
          </p:nvPr>
        </p:nvSpPr>
        <p:spPr>
          <a:xfrm>
            <a:off x="677334" y="1554302"/>
            <a:ext cx="8596668" cy="3880773"/>
          </a:xfrm>
        </p:spPr>
        <p:txBody>
          <a:bodyPr>
            <a:normAutofit lnSpcReduction="10000"/>
          </a:bodyPr>
          <a:lstStyle/>
          <a:p>
            <a:r>
              <a:rPr lang="en-US" sz="2400" dirty="0">
                <a:latin typeface="Calibri" panose="020F0502020204030204" pitchFamily="34" charset="0"/>
                <a:cs typeface="Calibri" panose="020F0502020204030204" pitchFamily="34" charset="0"/>
              </a:rPr>
              <a:t>Working with trauma impacted clients means acknowledging that they may have experienced, or continue to experience, violence. </a:t>
            </a:r>
          </a:p>
          <a:p>
            <a:r>
              <a:rPr lang="en-US" sz="2400" dirty="0">
                <a:latin typeface="Calibri" panose="020F0502020204030204" pitchFamily="34" charset="0"/>
                <a:cs typeface="Calibri" panose="020F0502020204030204" pitchFamily="34" charset="0"/>
              </a:rPr>
              <a:t>The goal for social work practice in these communities with these populations is to mitigate triggering experiences and reduce harming incidents. </a:t>
            </a:r>
          </a:p>
          <a:p>
            <a:r>
              <a:rPr lang="en-US" sz="2400" dirty="0">
                <a:latin typeface="Calibri" panose="020F0502020204030204" pitchFamily="34" charset="0"/>
                <a:cs typeface="Calibri" panose="020F0502020204030204" pitchFamily="34" charset="0"/>
              </a:rPr>
              <a:t>Braiding in culturally-suitable perspectives and healing approaches strengthens client care efficacy. </a:t>
            </a:r>
          </a:p>
          <a:p>
            <a:r>
              <a:rPr lang="en-US" sz="2400" dirty="0">
                <a:latin typeface="Calibri" panose="020F0502020204030204" pitchFamily="34" charset="0"/>
                <a:cs typeface="Calibri" panose="020F0502020204030204" pitchFamily="34" charset="0"/>
              </a:rPr>
              <a:t>Creating relationships and reducing triggering language creates space for honest well-being related sharing. </a:t>
            </a:r>
          </a:p>
        </p:txBody>
      </p:sp>
    </p:spTree>
    <p:extLst>
      <p:ext uri="{BB962C8B-B14F-4D97-AF65-F5344CB8AC3E}">
        <p14:creationId xmlns:p14="http://schemas.microsoft.com/office/powerpoint/2010/main" val="1224719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7851F-32A7-6FFB-6D4D-B36FCD4B0AB4}"/>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Additional Resources</a:t>
            </a:r>
          </a:p>
        </p:txBody>
      </p:sp>
      <p:sp>
        <p:nvSpPr>
          <p:cNvPr id="3" name="Content Placeholder 2">
            <a:extLst>
              <a:ext uri="{FF2B5EF4-FFF2-40B4-BE49-F238E27FC236}">
                <a16:creationId xmlns:a16="http://schemas.microsoft.com/office/drawing/2014/main" id="{840E61F3-5F0C-D66B-69E0-CE9D7956A519}"/>
              </a:ext>
            </a:extLst>
          </p:cNvPr>
          <p:cNvSpPr>
            <a:spLocks noGrp="1"/>
          </p:cNvSpPr>
          <p:nvPr>
            <p:ph idx="1"/>
          </p:nvPr>
        </p:nvSpPr>
        <p:spPr>
          <a:xfrm>
            <a:off x="677334" y="1524485"/>
            <a:ext cx="8596668" cy="3880773"/>
          </a:xfrm>
        </p:spPr>
        <p:txBody>
          <a:bodyPr>
            <a:normAutofit fontScale="92500" lnSpcReduction="20000"/>
          </a:bodyPr>
          <a:lstStyle/>
          <a:p>
            <a:r>
              <a:rPr lang="en-CA"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Briggs, P. C., Hayes, S., &amp; </a:t>
            </a:r>
            <a:r>
              <a:rPr lang="en-CA" sz="2400" b="0" i="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Changaris</a:t>
            </a:r>
            <a:r>
              <a:rPr lang="en-CA"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 (2018). Somatic experiencing® informed therapeutic group for the care and treatment of biopsychosocial effects upon a gender diverse identity. </a:t>
            </a:r>
            <a:r>
              <a:rPr lang="en-CA" sz="24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Frontiers in Psychiatry, 9</a:t>
            </a:r>
            <a:r>
              <a:rPr lang="en-CA"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r>
              <a:rPr lang="en-CA"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Government of Canada. (2018). </a:t>
            </a:r>
            <a:r>
              <a:rPr lang="en-CA" sz="24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Trauma and violence-informed approaches to policy and practice.</a:t>
            </a:r>
            <a:r>
              <a:rPr lang="en-CA"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CA" sz="2400" b="0" i="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https://www.canada.ca/en/public-health/services/publications/health-risks-safety/trauma-violence-informed-approaches-policy-practice.html</a:t>
            </a:r>
            <a:endParaRPr lang="en-CA" sz="2400" b="0" i="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CA" sz="2400" b="0" i="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Sasakamoose</a:t>
            </a:r>
            <a:r>
              <a:rPr lang="en-CA"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J., Bellegarde, T., Sutherland, W., Pete, S., &amp; McNabb, K. (2017). Miyo-</a:t>
            </a:r>
            <a:r>
              <a:rPr lang="en-CA" sz="2400" b="0" i="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pimatisiwin</a:t>
            </a:r>
            <a:r>
              <a:rPr lang="en-CA"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developing Indigenous cultural responsive theory (ICRT): Improving Indigenous health and well-being. </a:t>
            </a:r>
            <a:r>
              <a:rPr lang="en-CA" sz="2400" b="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International Indigenous Policy Journal, 8</a:t>
            </a:r>
            <a:r>
              <a:rPr lang="en-CA"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p>
        </p:txBody>
      </p:sp>
    </p:spTree>
    <p:extLst>
      <p:ext uri="{BB962C8B-B14F-4D97-AF65-F5344CB8AC3E}">
        <p14:creationId xmlns:p14="http://schemas.microsoft.com/office/powerpoint/2010/main" val="2956051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4922982"/>
          </a:xfrm>
        </p:spPr>
        <p:txBody>
          <a:bodyPr>
            <a:noAutofit/>
          </a:bodyPr>
          <a:lstStyle/>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American Psychiatric Association. (2013).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Diagnostic and statistical manual of mental disorders</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(5th ed.). American Psychiatric Association. </a:t>
            </a:r>
          </a:p>
          <a:p>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Beesley</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P., Watts, M., &amp; Harrison, M. (2018).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Developing your communication skills in social work</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Sage Publications Ltd.</a:t>
            </a: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Canadian Association of Social Workers. (2020).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CASW scope of practice statement</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a:t>
            </a:r>
            <a:r>
              <a:rPr lang="en-US" sz="2000" b="0" i="0" u="sng" dirty="0">
                <a:effectLst/>
                <a:latin typeface="Calibri" panose="020F0502020204030204" pitchFamily="34" charset="0"/>
                <a:ea typeface="Calibri" panose="020F0502020204030204" pitchFamily="34" charset="0"/>
                <a:cs typeface="Calibri" panose="020F0502020204030204" pitchFamily="34" charset="0"/>
                <a:hlinkClick r:id="rId2"/>
              </a:rPr>
              <a:t>https://www.casw-acts.ca/en/casw-scope-practice-statement</a:t>
            </a:r>
            <a:endPar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endParaRP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Government of Canada. (2018).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Trauma and violence-informed approaches to policy and practice.</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a:t>
            </a:r>
            <a:r>
              <a:rPr lang="en-US" sz="2000" b="0" i="0" u="sng" dirty="0">
                <a:effectLst/>
                <a:latin typeface="Calibri" panose="020F0502020204030204" pitchFamily="34" charset="0"/>
                <a:ea typeface="Calibri" panose="020F0502020204030204" pitchFamily="34" charset="0"/>
                <a:cs typeface="Calibri" panose="020F0502020204030204" pitchFamily="34" charset="0"/>
                <a:hlinkClick r:id="rId3"/>
              </a:rPr>
              <a:t>https://www.canada.ca/en/public-health/services/publications/health-risks-safety/trauma-violence-informed-approaches-policy-practice.html</a:t>
            </a:r>
            <a:endParaRPr lang="en-US" sz="2000" b="0" i="0" u="sng"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4431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4922982"/>
          </a:xfrm>
        </p:spPr>
        <p:txBody>
          <a:bodyPr>
            <a:noAutofit/>
          </a:bodyPr>
          <a:lstStyle/>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Indigenous Health Working Group. (2016).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Health and Health Care Implications of Systemic Racism on Indigenous Peoples in Canada.</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[report].</a:t>
            </a:r>
          </a:p>
          <a:p>
            <a:r>
              <a:rPr lang="en-US" sz="2000" b="0" i="0" dirty="0" err="1">
                <a:solidFill>
                  <a:srgbClr val="373D3F"/>
                </a:solidFill>
                <a:effectLst/>
                <a:latin typeface="Calibri" panose="020F0502020204030204" pitchFamily="34" charset="0"/>
                <a:ea typeface="Calibri" panose="020F0502020204030204" pitchFamily="34" charset="0"/>
                <a:cs typeface="Calibri" panose="020F0502020204030204" pitchFamily="34" charset="0"/>
              </a:rPr>
              <a:t>Klinic</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Community Health Centre. (2013).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Trauma informed: The trauma toolkit</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(2nd ed.).</a:t>
            </a:r>
          </a:p>
          <a:p>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Linklater, R. A. (2014). </a:t>
            </a:r>
            <a:r>
              <a:rPr lang="en-US" sz="2000" b="0" i="1"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Decolonizing trauma work: Indigenous stories and strategies</a:t>
            </a:r>
            <a:r>
              <a:rPr lang="en-US" sz="2000" b="0" i="0" dirty="0">
                <a:solidFill>
                  <a:srgbClr val="373D3F"/>
                </a:solidFill>
                <a:effectLst/>
                <a:latin typeface="Calibri" panose="020F0502020204030204" pitchFamily="34" charset="0"/>
                <a:ea typeface="Calibri" panose="020F0502020204030204" pitchFamily="34" charset="0"/>
                <a:cs typeface="Calibri" panose="020F0502020204030204" pitchFamily="34" charset="0"/>
              </a:rPr>
              <a:t>. Fernwood Publishing.</a:t>
            </a:r>
            <a:endParaRPr lang="en-US" sz="2000" b="0" i="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7810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8F61-FFA2-E930-3C63-2A5339C2ED30}"/>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Introduction</a:t>
            </a:r>
          </a:p>
        </p:txBody>
      </p:sp>
      <p:sp>
        <p:nvSpPr>
          <p:cNvPr id="3" name="Content Placeholder 2">
            <a:extLst>
              <a:ext uri="{FF2B5EF4-FFF2-40B4-BE49-F238E27FC236}">
                <a16:creationId xmlns:a16="http://schemas.microsoft.com/office/drawing/2014/main" id="{81B18040-A839-E3DD-9E10-1DFA7D86A4F9}"/>
              </a:ext>
            </a:extLst>
          </p:cNvPr>
          <p:cNvSpPr>
            <a:spLocks noGrp="1"/>
          </p:cNvSpPr>
          <p:nvPr>
            <p:ph idx="1"/>
          </p:nvPr>
        </p:nvSpPr>
        <p:spPr>
          <a:xfrm>
            <a:off x="548025" y="1357026"/>
            <a:ext cx="8596668" cy="3880773"/>
          </a:xfrm>
        </p:spPr>
        <p:txBody>
          <a:bodyPr>
            <a:noAutofit/>
          </a:bodyPr>
          <a:lstStyle/>
          <a:p>
            <a:r>
              <a:rPr lang="en-US" sz="2400" dirty="0">
                <a:latin typeface="Calibri" panose="020F0502020204030204" pitchFamily="34" charset="0"/>
                <a:cs typeface="Calibri" panose="020F0502020204030204" pitchFamily="34" charset="0"/>
              </a:rPr>
              <a:t>This chapter will discuss:</a:t>
            </a:r>
          </a:p>
          <a:p>
            <a:pPr lvl="1"/>
            <a:r>
              <a:rPr lang="en-US" sz="2400" dirty="0">
                <a:latin typeface="Calibri" panose="020F0502020204030204" pitchFamily="34" charset="0"/>
                <a:cs typeface="Calibri" panose="020F0502020204030204" pitchFamily="34" charset="0"/>
              </a:rPr>
              <a:t>The principles of trauma-and-violence informed care (TVIC). </a:t>
            </a:r>
          </a:p>
          <a:p>
            <a:pPr lvl="1"/>
            <a:r>
              <a:rPr lang="en-US" sz="2400" dirty="0">
                <a:latin typeface="Calibri" panose="020F0502020204030204" pitchFamily="34" charset="0"/>
                <a:cs typeface="Calibri" panose="020F0502020204030204" pitchFamily="34" charset="0"/>
              </a:rPr>
              <a:t>The Indigenous Cultural Responsiveness Framework (ICRF). </a:t>
            </a:r>
          </a:p>
          <a:p>
            <a:pPr lvl="1"/>
            <a:r>
              <a:rPr lang="en-US" sz="2400" dirty="0">
                <a:latin typeface="Calibri" panose="020F0502020204030204" pitchFamily="34" charset="0"/>
                <a:cs typeface="Calibri" panose="020F0502020204030204" pitchFamily="34" charset="0"/>
              </a:rPr>
              <a:t>Braiding trauma-and-violence informed care (TVIC) guidelines, Indigenous Cultural Responsiveness Framework (ICRF), with social-work practice competencies. </a:t>
            </a:r>
          </a:p>
          <a:p>
            <a:pPr lvl="1"/>
            <a:r>
              <a:rPr lang="en-US" sz="2400" dirty="0">
                <a:latin typeface="Calibri" panose="020F0502020204030204" pitchFamily="34" charset="0"/>
                <a:cs typeface="Calibri" panose="020F0502020204030204" pitchFamily="34" charset="0"/>
              </a:rPr>
              <a:t>Creating a more comprehensive approach for social workers working with Indigenous populations in rural and remote communities.</a:t>
            </a:r>
          </a:p>
        </p:txBody>
      </p:sp>
    </p:spTree>
    <p:extLst>
      <p:ext uri="{BB962C8B-B14F-4D97-AF65-F5344CB8AC3E}">
        <p14:creationId xmlns:p14="http://schemas.microsoft.com/office/powerpoint/2010/main" val="106538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2E07F-2C75-1257-9999-42DCEE8D9623}"/>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Learning Objectives</a:t>
            </a:r>
          </a:p>
        </p:txBody>
      </p:sp>
      <p:sp>
        <p:nvSpPr>
          <p:cNvPr id="5" name="Content Placeholder 4">
            <a:extLst>
              <a:ext uri="{FF2B5EF4-FFF2-40B4-BE49-F238E27FC236}">
                <a16:creationId xmlns:a16="http://schemas.microsoft.com/office/drawing/2014/main" id="{22207C62-6638-DEBA-6DA4-6B4947882EE8}"/>
              </a:ext>
            </a:extLst>
          </p:cNvPr>
          <p:cNvSpPr>
            <a:spLocks noGrp="1"/>
          </p:cNvSpPr>
          <p:nvPr>
            <p:ph idx="1"/>
          </p:nvPr>
        </p:nvSpPr>
        <p:spPr>
          <a:xfrm>
            <a:off x="677334" y="1643353"/>
            <a:ext cx="8596668" cy="3880773"/>
          </a:xfrm>
        </p:spPr>
        <p:txBody>
          <a:bodyPr>
            <a:noAutofit/>
          </a:bodyPr>
          <a:lstStyle/>
          <a:p>
            <a:pPr lvl="0"/>
            <a:r>
              <a:rPr lang="en-US" sz="2400" dirty="0">
                <a:latin typeface="Calibri" panose="020F0502020204030204" pitchFamily="34" charset="0"/>
                <a:cs typeface="Calibri" panose="020F0502020204030204" pitchFamily="34" charset="0"/>
              </a:rPr>
              <a:t>By the end of this chapter you will:</a:t>
            </a:r>
            <a:endParaRPr lang="en-CA" sz="2400" dirty="0">
              <a:latin typeface="Calibri" panose="020F0502020204030204" pitchFamily="34" charset="0"/>
              <a:cs typeface="Calibri" panose="020F0502020204030204" pitchFamily="34" charset="0"/>
            </a:endParaRPr>
          </a:p>
          <a:p>
            <a:pPr lvl="1"/>
            <a:r>
              <a:rPr lang="en-US" sz="2400" dirty="0">
                <a:latin typeface="Calibri" panose="020F0502020204030204" pitchFamily="34" charset="0"/>
                <a:cs typeface="Calibri" panose="020F0502020204030204" pitchFamily="34" charset="0"/>
              </a:rPr>
              <a:t>Identify power imbalances in rural and remote locations where social workers practice.</a:t>
            </a:r>
          </a:p>
          <a:p>
            <a:pPr lvl="1"/>
            <a:r>
              <a:rPr lang="en-US" sz="2400" dirty="0">
                <a:latin typeface="Calibri" panose="020F0502020204030204" pitchFamily="34" charset="0"/>
                <a:cs typeface="Calibri" panose="020F0502020204030204" pitchFamily="34" charset="0"/>
              </a:rPr>
              <a:t>Describe principles of a trauma-and-violence informed framework (TVI).</a:t>
            </a:r>
          </a:p>
          <a:p>
            <a:pPr lvl="1"/>
            <a:r>
              <a:rPr lang="en-US" sz="2400" dirty="0">
                <a:latin typeface="Calibri" panose="020F0502020204030204" pitchFamily="34" charset="0"/>
                <a:cs typeface="Calibri" panose="020F0502020204030204" pitchFamily="34" charset="0"/>
              </a:rPr>
              <a:t>Discuss a culturally suitable practice when working with rural and remote clients.</a:t>
            </a:r>
          </a:p>
          <a:p>
            <a:pPr lvl="1"/>
            <a:r>
              <a:rPr lang="en-US" sz="2400" dirty="0">
                <a:latin typeface="Calibri" panose="020F0502020204030204" pitchFamily="34" charset="0"/>
                <a:cs typeface="Calibri" panose="020F0502020204030204" pitchFamily="34" charset="0"/>
              </a:rPr>
              <a:t>Critically reflect on alignment of data collection method using universal trauma precautions.</a:t>
            </a:r>
          </a:p>
          <a:p>
            <a:pPr lvl="1"/>
            <a:r>
              <a:rPr lang="en-US" sz="2400" dirty="0">
                <a:latin typeface="Calibri" panose="020F0502020204030204" pitchFamily="34" charset="0"/>
                <a:cs typeface="Calibri" panose="020F0502020204030204" pitchFamily="34" charset="0"/>
              </a:rPr>
              <a:t>Apply concepts of Culturally Responsive trauma-and-violence informed care to social work practice.</a:t>
            </a:r>
          </a:p>
        </p:txBody>
      </p:sp>
    </p:spTree>
    <p:extLst>
      <p:ext uri="{BB962C8B-B14F-4D97-AF65-F5344CB8AC3E}">
        <p14:creationId xmlns:p14="http://schemas.microsoft.com/office/powerpoint/2010/main" val="108178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71CC-2C23-74C8-739D-98EBF045DA8A}"/>
              </a:ext>
            </a:extLst>
          </p:cNvPr>
          <p:cNvSpPr>
            <a:spLocks noGrp="1"/>
          </p:cNvSpPr>
          <p:nvPr>
            <p:ph type="title"/>
          </p:nvPr>
        </p:nvSpPr>
        <p:spPr>
          <a:xfrm>
            <a:off x="677334" y="609600"/>
            <a:ext cx="8596668" cy="891209"/>
          </a:xfrm>
        </p:spPr>
        <p:txBody>
          <a:bodyPr>
            <a:normAutofit/>
          </a:bodyPr>
          <a:lstStyle/>
          <a:p>
            <a:r>
              <a:rPr lang="en-US" dirty="0">
                <a:solidFill>
                  <a:schemeClr val="accent2">
                    <a:lumMod val="75000"/>
                  </a:schemeClr>
                </a:solidFill>
                <a:latin typeface="Calibri" panose="020F0502020204030204" pitchFamily="34" charset="0"/>
                <a:cs typeface="Calibri" panose="020F0502020204030204" pitchFamily="34" charset="0"/>
              </a:rPr>
              <a:t>Practice Area and/or the Population of Focus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D74BFE0-5011-91F6-6DFF-6A631491B044}"/>
              </a:ext>
            </a:extLst>
          </p:cNvPr>
          <p:cNvSpPr>
            <a:spLocks noGrp="1"/>
          </p:cNvSpPr>
          <p:nvPr>
            <p:ph idx="1"/>
          </p:nvPr>
        </p:nvSpPr>
        <p:spPr>
          <a:xfrm>
            <a:off x="677334" y="1500809"/>
            <a:ext cx="8596668" cy="3880773"/>
          </a:xfrm>
        </p:spPr>
        <p:txBody>
          <a:bodyPr>
            <a:noAutofit/>
          </a:bodyPr>
          <a:lstStyle/>
          <a:p>
            <a:r>
              <a:rPr lang="en-US" sz="2400" dirty="0">
                <a:latin typeface="Calibri" panose="020F0502020204030204" pitchFamily="34" charset="0"/>
                <a:cs typeface="Calibri" panose="020F0502020204030204" pitchFamily="34" charset="0"/>
              </a:rPr>
              <a:t>The concept of trauma has evolved to include explanation from many theories such as developmental, childhood, incident-based, intergenerational, medical, and complex. </a:t>
            </a:r>
          </a:p>
          <a:p>
            <a:r>
              <a:rPr lang="en-US" sz="2400" dirty="0">
                <a:latin typeface="Calibri" panose="020F0502020204030204" pitchFamily="34" charset="0"/>
                <a:cs typeface="Calibri" panose="020F0502020204030204" pitchFamily="34" charset="0"/>
              </a:rPr>
              <a:t>Society’s stigmas about one’s gender, race, sexual orientation, ability, and/or culture disproportionately increase one’s experiences of, and effects of, trauma. </a:t>
            </a:r>
          </a:p>
          <a:p>
            <a:r>
              <a:rPr lang="en-US" sz="2400" dirty="0">
                <a:latin typeface="Calibri" panose="020F0502020204030204" pitchFamily="34" charset="0"/>
                <a:cs typeface="Calibri" panose="020F0502020204030204" pitchFamily="34" charset="0"/>
              </a:rPr>
              <a:t>Lingering effects on trauma-impacted people may present as post-traumatic stress disorder (PTSD) which includes a comprehensive cluster of symptoms  profound enough to interfere with one’s family and social relationships, work, and well-being (American Psychiatric Association, 2013).</a:t>
            </a:r>
          </a:p>
        </p:txBody>
      </p:sp>
    </p:spTree>
    <p:extLst>
      <p:ext uri="{BB962C8B-B14F-4D97-AF65-F5344CB8AC3E}">
        <p14:creationId xmlns:p14="http://schemas.microsoft.com/office/powerpoint/2010/main" val="20008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Trauma-and-violence informed approaches</a:t>
            </a:r>
          </a:p>
          <a:p>
            <a:pPr lvl="1"/>
            <a:r>
              <a:rPr lang="en-US" sz="2400" dirty="0">
                <a:latin typeface="Calibri" panose="020F0502020204030204" pitchFamily="34" charset="0"/>
                <a:cs typeface="Calibri" panose="020F0502020204030204" pitchFamily="34" charset="0"/>
              </a:rPr>
              <a:t>A way of being that reflects a caring, ethically-based relationship, recognizing “the connection between violence, trauma, negative health outcomes and </a:t>
            </a:r>
            <a:r>
              <a:rPr lang="en-US" sz="2400" dirty="0" err="1">
                <a:latin typeface="Calibri" panose="020F0502020204030204" pitchFamily="34" charset="0"/>
                <a:cs typeface="Calibri" panose="020F0502020204030204" pitchFamily="34" charset="0"/>
              </a:rPr>
              <a:t>behaviours</a:t>
            </a:r>
            <a:r>
              <a:rPr lang="en-US" sz="2400" dirty="0">
                <a:latin typeface="Calibri" panose="020F0502020204030204" pitchFamily="34" charset="0"/>
                <a:cs typeface="Calibri" panose="020F0502020204030204" pitchFamily="34" charset="0"/>
              </a:rPr>
              <a:t>” (Government of Canada, 2018, p. 2). </a:t>
            </a:r>
          </a:p>
          <a:p>
            <a:pPr lvl="1"/>
            <a:r>
              <a:rPr lang="en-US" sz="2400" dirty="0">
                <a:latin typeface="Calibri" panose="020F0502020204030204" pitchFamily="34" charset="0"/>
                <a:cs typeface="Calibri" panose="020F0502020204030204" pitchFamily="34" charset="0"/>
              </a:rPr>
              <a:t>Social work policy and practice should include efforts to understand how trauma and violence impact people’s lives and </a:t>
            </a:r>
            <a:r>
              <a:rPr lang="en-US" sz="2400" dirty="0" err="1">
                <a:latin typeface="Calibri" panose="020F0502020204030204" pitchFamily="34" charset="0"/>
                <a:cs typeface="Calibri" panose="020F0502020204030204" pitchFamily="34" charset="0"/>
              </a:rPr>
              <a:t>behaviours</a:t>
            </a:r>
            <a:r>
              <a:rPr lang="en-US" sz="2400" dirty="0">
                <a:latin typeface="Calibri" panose="020F0502020204030204" pitchFamily="34" charset="0"/>
                <a:cs typeface="Calibri" panose="020F0502020204030204" pitchFamily="34" charset="0"/>
              </a:rPr>
              <a:t>.</a:t>
            </a:r>
          </a:p>
          <a:p>
            <a:pPr lvl="1"/>
            <a:r>
              <a:rPr lang="en-US" sz="2400" dirty="0">
                <a:latin typeface="Calibri" panose="020F0502020204030204" pitchFamily="34" charset="0"/>
                <a:cs typeface="Calibri" panose="020F0502020204030204" pitchFamily="34" charset="0"/>
              </a:rPr>
              <a:t>Trauma-and-violence informed social work practice competencies are evidence-informed methods and interventions that include the impact of trauma and violence on one’s life while targeting specific physical, mental, and spiritual health issues seen as overall well-being. </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7"/>
              <a:stretch>
                <a:fillRect/>
              </a:stretch>
            </p:blipFill>
            <p:spPr>
              <a:xfrm>
                <a:off x="4092915" y="-881910"/>
                <a:ext cx="158400" cy="249840"/>
              </a:xfrm>
              <a:prstGeom prst="rect">
                <a:avLst/>
              </a:prstGeom>
            </p:spPr>
          </p:pic>
        </mc:Fallback>
      </mc:AlternateContent>
    </p:spTree>
    <p:extLst>
      <p:ext uri="{BB962C8B-B14F-4D97-AF65-F5344CB8AC3E}">
        <p14:creationId xmlns:p14="http://schemas.microsoft.com/office/powerpoint/2010/main" val="403370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Indigenous Cultural Responsiveness Framework</a:t>
            </a:r>
          </a:p>
          <a:p>
            <a:pPr lvl="1"/>
            <a:r>
              <a:rPr lang="en-US" sz="2400" dirty="0">
                <a:latin typeface="Calibri" panose="020F0502020204030204" pitchFamily="34" charset="0"/>
                <a:cs typeface="Calibri" panose="020F0502020204030204" pitchFamily="34" charset="0"/>
              </a:rPr>
              <a:t>Decolonizing is the process of examining colonial systems and then creating a new way of moving forward that </a:t>
            </a:r>
            <a:r>
              <a:rPr lang="en-US" sz="2400" dirty="0" err="1">
                <a:latin typeface="Calibri" panose="020F0502020204030204" pitchFamily="34" charset="0"/>
                <a:cs typeface="Calibri" panose="020F0502020204030204" pitchFamily="34" charset="0"/>
              </a:rPr>
              <a:t>honours</a:t>
            </a:r>
            <a:r>
              <a:rPr lang="en-US" sz="2400" dirty="0">
                <a:latin typeface="Calibri" panose="020F0502020204030204" pitchFamily="34" charset="0"/>
                <a:cs typeface="Calibri" panose="020F0502020204030204" pitchFamily="34" charset="0"/>
              </a:rPr>
              <a:t> the ways of knowing and being of the peoples who were colonized (Linklater, 2014).</a:t>
            </a:r>
          </a:p>
          <a:p>
            <a:pPr lvl="1"/>
            <a:r>
              <a:rPr lang="en-US" sz="2400" dirty="0">
                <a:latin typeface="Calibri" panose="020F0502020204030204" pitchFamily="34" charset="0"/>
                <a:cs typeface="Calibri" panose="020F0502020204030204" pitchFamily="34" charset="0"/>
              </a:rPr>
              <a:t>Cultural trauma-informed care “acknowledges and teaches about the Indigenous-specific effects of colonial policies and how they are linked to historic and current medical services for Indigenous people” (Indigenous Health Working Group, 2016, p. 5).</a:t>
            </a:r>
          </a:p>
          <a:p>
            <a:pPr lvl="1"/>
            <a:r>
              <a:rPr lang="en-US" sz="2400" dirty="0">
                <a:latin typeface="Calibri" panose="020F0502020204030204" pitchFamily="34" charset="0"/>
                <a:cs typeface="Calibri" panose="020F0502020204030204" pitchFamily="34" charset="0"/>
              </a:rPr>
              <a:t>Cultural responsiveness is a decolonizing approach to improve health and social-based systems by </a:t>
            </a:r>
            <a:r>
              <a:rPr lang="en-US" sz="2400" dirty="0" err="1">
                <a:latin typeface="Calibri" panose="020F0502020204030204" pitchFamily="34" charset="0"/>
                <a:cs typeface="Calibri" panose="020F0502020204030204" pitchFamily="34" charset="0"/>
              </a:rPr>
              <a:t>honouring</a:t>
            </a:r>
            <a:r>
              <a:rPr lang="en-US" sz="2400" dirty="0">
                <a:latin typeface="Calibri" panose="020F0502020204030204" pitchFamily="34" charset="0"/>
                <a:cs typeface="Calibri" panose="020F0502020204030204" pitchFamily="34" charset="0"/>
              </a:rPr>
              <a:t> Indigenous ways of knowing and being. </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135332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Practice Competencies</a:t>
            </a:r>
          </a:p>
          <a:p>
            <a:pPr lvl="1"/>
            <a:r>
              <a:rPr lang="en-US" sz="2400" dirty="0">
                <a:latin typeface="Calibri" panose="020F0502020204030204" pitchFamily="34" charset="0"/>
                <a:cs typeface="Calibri" panose="020F0502020204030204" pitchFamily="34" charset="0"/>
              </a:rPr>
              <a:t>Social workers are invited to decolonize their approaches with rural and remote peoples by braiding frameworks that </a:t>
            </a:r>
            <a:r>
              <a:rPr lang="en-US" sz="2400" dirty="0" err="1">
                <a:latin typeface="Calibri" panose="020F0502020204030204" pitchFamily="34" charset="0"/>
                <a:cs typeface="Calibri" panose="020F0502020204030204" pitchFamily="34" charset="0"/>
              </a:rPr>
              <a:t>honour</a:t>
            </a:r>
            <a:r>
              <a:rPr lang="en-US" sz="2400" dirty="0">
                <a:latin typeface="Calibri" panose="020F0502020204030204" pitchFamily="34" charset="0"/>
                <a:cs typeface="Calibri" panose="020F0502020204030204" pitchFamily="34" charset="0"/>
              </a:rPr>
              <a:t> the lived experiences of trauma-impacted Indigenous persons.</a:t>
            </a:r>
          </a:p>
          <a:p>
            <a:pPr lvl="1"/>
            <a:r>
              <a:rPr lang="en-US" sz="2400" dirty="0">
                <a:latin typeface="Calibri" panose="020F0502020204030204" pitchFamily="34" charset="0"/>
                <a:cs typeface="Calibri" panose="020F0502020204030204" pitchFamily="34" charset="0"/>
              </a:rPr>
              <a:t>Social workers are encouraged to employ trauma-and-violence informed universal precautions to mitigate triggers by creating a safe space, starting their own healing journey, and employing Indigenous cultural responsiveness into services.</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2703975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87883" y="1450109"/>
            <a:ext cx="8596668" cy="3880773"/>
          </a:xfrm>
        </p:spPr>
        <p:txBody>
          <a:bodyPr>
            <a:noAutofit/>
          </a:bodyPr>
          <a:lstStyle/>
          <a:p>
            <a:pPr lvl="0"/>
            <a:r>
              <a:rPr lang="en-CA" sz="2400" dirty="0">
                <a:latin typeface="Calibri" panose="020F0502020204030204" pitchFamily="34" charset="0"/>
                <a:cs typeface="Calibri" panose="020F0502020204030204" pitchFamily="34" charset="0"/>
              </a:rPr>
              <a:t>Micro</a:t>
            </a:r>
          </a:p>
          <a:p>
            <a:pPr lvl="1"/>
            <a:r>
              <a:rPr lang="en-US" sz="2400" dirty="0">
                <a:latin typeface="Calibri" panose="020F0502020204030204" pitchFamily="34" charset="0"/>
                <a:cs typeface="Calibri" panose="020F0502020204030204" pitchFamily="34" charset="0"/>
              </a:rPr>
              <a:t>To create a safe space, a social worker follows local customs to attain the services of, and collaborate with, an Indigenous or local Knowledge Keeper within the community the social worker offers services.</a:t>
            </a:r>
          </a:p>
          <a:p>
            <a:pPr lvl="1"/>
            <a:r>
              <a:rPr lang="en-US" sz="2400" dirty="0">
                <a:latin typeface="Calibri" panose="020F0502020204030204" pitchFamily="34" charset="0"/>
                <a:cs typeface="Calibri" panose="020F0502020204030204" pitchFamily="34" charset="0"/>
              </a:rPr>
              <a:t>Social workers use empathy, respect, immediacy, genuineness, conciseness, clarity, listening, and non-verbal </a:t>
            </a:r>
            <a:r>
              <a:rPr lang="en-US" sz="2400" dirty="0" err="1">
                <a:latin typeface="Calibri" panose="020F0502020204030204" pitchFamily="34" charset="0"/>
                <a:cs typeface="Calibri" panose="020F0502020204030204" pitchFamily="34" charset="0"/>
              </a:rPr>
              <a:t>behaviours</a:t>
            </a:r>
            <a:r>
              <a:rPr lang="en-US" sz="2400" dirty="0">
                <a:latin typeface="Calibri" panose="020F0502020204030204" pitchFamily="34" charset="0"/>
                <a:cs typeface="Calibri" panose="020F0502020204030204" pitchFamily="34" charset="0"/>
              </a:rPr>
              <a:t> to communicate (</a:t>
            </a:r>
            <a:r>
              <a:rPr lang="en-US" sz="2400" dirty="0" err="1">
                <a:latin typeface="Calibri" panose="020F0502020204030204" pitchFamily="34" charset="0"/>
                <a:cs typeface="Calibri" panose="020F0502020204030204" pitchFamily="34" charset="0"/>
              </a:rPr>
              <a:t>Beesley</a:t>
            </a:r>
            <a:r>
              <a:rPr lang="en-US" sz="2400" dirty="0">
                <a:latin typeface="Calibri" panose="020F0502020204030204" pitchFamily="34" charset="0"/>
                <a:cs typeface="Calibri" panose="020F0502020204030204" pitchFamily="34" charset="0"/>
              </a:rPr>
              <a:t> et al., 2018).</a:t>
            </a:r>
          </a:p>
          <a:p>
            <a:pPr lvl="1"/>
            <a:r>
              <a:rPr lang="en-US" sz="2400" dirty="0">
                <a:latin typeface="Calibri" panose="020F0502020204030204" pitchFamily="34" charset="0"/>
                <a:cs typeface="Calibri" panose="020F0502020204030204" pitchFamily="34" charset="0"/>
              </a:rPr>
              <a:t>To employ culturally-suitable  and trauma-and-violence informed care (TVIC), social workers may start by seeking to understand how colonial trauma has, and continues to influence the neurological functioning of both the social worker and the client.</a:t>
            </a:r>
          </a:p>
        </p:txBody>
      </p:sp>
    </p:spTree>
    <p:extLst>
      <p:ext uri="{BB962C8B-B14F-4D97-AF65-F5344CB8AC3E}">
        <p14:creationId xmlns:p14="http://schemas.microsoft.com/office/powerpoint/2010/main" val="2686756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75734" y="1560226"/>
            <a:ext cx="8596668" cy="4914465"/>
          </a:xfrm>
        </p:spPr>
        <p:txBody>
          <a:bodyPr>
            <a:noAutofit/>
          </a:bodyPr>
          <a:lstStyle/>
          <a:p>
            <a:pPr lvl="0"/>
            <a:r>
              <a:rPr lang="en-CA" sz="2400" dirty="0">
                <a:latin typeface="Calibri" panose="020F0502020204030204" pitchFamily="34" charset="0"/>
                <a:cs typeface="Calibri" panose="020F0502020204030204" pitchFamily="34" charset="0"/>
              </a:rPr>
              <a:t>Mezzo</a:t>
            </a:r>
          </a:p>
          <a:p>
            <a:pPr lvl="1"/>
            <a:r>
              <a:rPr lang="en-US" sz="2400" dirty="0">
                <a:latin typeface="Calibri" panose="020F0502020204030204" pitchFamily="34" charset="0"/>
                <a:cs typeface="Calibri" panose="020F0502020204030204" pitchFamily="34" charset="0"/>
              </a:rPr>
              <a:t>W</a:t>
            </a:r>
            <a:r>
              <a:rPr lang="en-US" sz="2400" i="0" dirty="0">
                <a:latin typeface="Calibri" panose="020F0502020204030204" pitchFamily="34" charset="0"/>
                <a:cs typeface="Calibri" panose="020F0502020204030204" pitchFamily="34" charset="0"/>
              </a:rPr>
              <a:t>orking with groups and organizations (schools, businesses, </a:t>
            </a:r>
            <a:r>
              <a:rPr lang="en-US" sz="2400" i="0" dirty="0" err="1">
                <a:latin typeface="Calibri" panose="020F0502020204030204" pitchFamily="34" charset="0"/>
                <a:cs typeface="Calibri" panose="020F0502020204030204" pitchFamily="34" charset="0"/>
              </a:rPr>
              <a:t>neighbourhoods</a:t>
            </a:r>
            <a:r>
              <a:rPr lang="en-US" sz="2400" i="0" dirty="0">
                <a:latin typeface="Calibri" panose="020F0502020204030204" pitchFamily="34" charset="0"/>
                <a:cs typeface="Calibri" panose="020F0502020204030204" pitchFamily="34" charset="0"/>
              </a:rPr>
              <a:t>, hospitals, non-profits, and small-scale communities), in rural and remote areas. </a:t>
            </a:r>
          </a:p>
          <a:p>
            <a:pPr lvl="1"/>
            <a:r>
              <a:rPr lang="en-US" sz="2400" i="0" dirty="0">
                <a:latin typeface="Calibri" panose="020F0502020204030204" pitchFamily="34" charset="0"/>
                <a:cs typeface="Calibri" panose="020F0502020204030204" pitchFamily="34" charset="0"/>
              </a:rPr>
              <a:t>Cultural-responsiveness and trauma-and-violence informed concepts braided into social work practice competencies focuses on accessibility, advocacy, and administration. </a:t>
            </a:r>
          </a:p>
          <a:p>
            <a:pPr lvl="1"/>
            <a:r>
              <a:rPr lang="en-US" sz="2400" i="0" dirty="0">
                <a:latin typeface="Calibri" panose="020F0502020204030204" pitchFamily="34" charset="0"/>
                <a:cs typeface="Calibri" panose="020F0502020204030204" pitchFamily="34" charset="0"/>
              </a:rPr>
              <a:t>People living outside of urban areas experience inequitable access to care.</a:t>
            </a:r>
          </a:p>
        </p:txBody>
      </p:sp>
    </p:spTree>
    <p:extLst>
      <p:ext uri="{BB962C8B-B14F-4D97-AF65-F5344CB8AC3E}">
        <p14:creationId xmlns:p14="http://schemas.microsoft.com/office/powerpoint/2010/main" val="2437409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10848</TotalTime>
  <Words>1219</Words>
  <Application>Microsoft Office PowerPoint</Application>
  <PresentationFormat>Widescreen</PresentationFormat>
  <Paragraphs>66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Chapter 6 - Braiding Trauma-and-Violence Informed Care Practice Guidelines into Competencies for Social Workers working in Rural and Remote Locations</vt:lpstr>
      <vt:lpstr>Introduction</vt:lpstr>
      <vt:lpstr>Learning Objectives</vt:lpstr>
      <vt:lpstr>Practice Area and/or the Population of Focus</vt:lpstr>
      <vt:lpstr>Overview of Policy and Service Delivery Issues</vt:lpstr>
      <vt:lpstr>Overview of Policy and Service Delivery Issues</vt:lpstr>
      <vt:lpstr>Overview of Policy and Service Delivery Issues</vt:lpstr>
      <vt:lpstr>3 Levels of Social Work Practice</vt:lpstr>
      <vt:lpstr>3 Levels of Social Work Practice</vt:lpstr>
      <vt:lpstr>3 Levels of Social Work Practice</vt:lpstr>
      <vt:lpstr>Conclusion</vt:lpstr>
      <vt:lpstr>Additional Resources</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 Older Adults in Rural Communities: Policy and Practice</dc:title>
  <dc:creator>Pam Reimer</dc:creator>
  <cp:lastModifiedBy>Pam Reimer</cp:lastModifiedBy>
  <cp:revision>24</cp:revision>
  <dcterms:created xsi:type="dcterms:W3CDTF">2023-11-18T18:34:59Z</dcterms:created>
  <dcterms:modified xsi:type="dcterms:W3CDTF">2024-04-22T02:50:00Z</dcterms:modified>
</cp:coreProperties>
</file>