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6" r:id="rId2"/>
    <p:sldId id="264" r:id="rId3"/>
    <p:sldId id="257" r:id="rId4"/>
    <p:sldId id="261" r:id="rId5"/>
    <p:sldId id="265" r:id="rId6"/>
    <p:sldId id="274" r:id="rId7"/>
    <p:sldId id="275" r:id="rId8"/>
    <p:sldId id="267" r:id="rId9"/>
    <p:sldId id="272" r:id="rId10"/>
    <p:sldId id="273" r:id="rId11"/>
    <p:sldId id="263" r:id="rId12"/>
    <p:sldId id="259" r:id="rId13"/>
    <p:sldId id="260"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fferyb" initials="j" lastIdx="7" clrIdx="0">
    <p:extLst>
      <p:ext uri="{19B8F6BF-5375-455C-9EA6-DF929625EA0E}">
        <p15:presenceInfo xmlns:p15="http://schemas.microsoft.com/office/powerpoint/2012/main" userId="jefferyb" providerId="None"/>
      </p:ext>
    </p:extLst>
  </p:cmAuthor>
  <p:cmAuthor id="2" name="novik2nu" initials="n" lastIdx="11" clrIdx="1">
    <p:extLst>
      <p:ext uri="{19B8F6BF-5375-455C-9EA6-DF929625EA0E}">
        <p15:presenceInfo xmlns:p15="http://schemas.microsoft.com/office/powerpoint/2012/main" userId="novik2n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0" autoAdjust="0"/>
  </p:normalViewPr>
  <p:slideViewPr>
    <p:cSldViewPr snapToGrid="0">
      <p:cViewPr varScale="1">
        <p:scale>
          <a:sx n="69" d="100"/>
          <a:sy n="69" d="100"/>
        </p:scale>
        <p:origin x="90" y="8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anie Abbott" userId="1c8a03e317e24b61" providerId="LiveId" clId="{388622C9-82A8-4660-9B3D-957796DDA151}"/>
    <pc:docChg chg="custSel modSld">
      <pc:chgData name="Melanie Abbott" userId="1c8a03e317e24b61" providerId="LiveId" clId="{388622C9-82A8-4660-9B3D-957796DDA151}" dt="2024-01-19T18:58:47.340" v="2212" actId="20577"/>
      <pc:docMkLst>
        <pc:docMk/>
      </pc:docMkLst>
      <pc:sldChg chg="modSp mod">
        <pc:chgData name="Melanie Abbott" userId="1c8a03e317e24b61" providerId="LiveId" clId="{388622C9-82A8-4660-9B3D-957796DDA151}" dt="2024-01-06T01:16:42.715" v="52" actId="113"/>
        <pc:sldMkLst>
          <pc:docMk/>
          <pc:sldMk cId="834754312" sldId="256"/>
        </pc:sldMkLst>
        <pc:spChg chg="mod">
          <ac:chgData name="Melanie Abbott" userId="1c8a03e317e24b61" providerId="LiveId" clId="{388622C9-82A8-4660-9B3D-957796DDA151}" dt="2024-01-06T01:16:42.715" v="52" actId="113"/>
          <ac:spMkLst>
            <pc:docMk/>
            <pc:sldMk cId="834754312" sldId="256"/>
            <ac:spMk id="2" creationId="{563403F3-DDC2-A805-DB75-392F7FFA6EF7}"/>
          </ac:spMkLst>
        </pc:spChg>
        <pc:spChg chg="mod">
          <ac:chgData name="Melanie Abbott" userId="1c8a03e317e24b61" providerId="LiveId" clId="{388622C9-82A8-4660-9B3D-957796DDA151}" dt="2024-01-06T00:10:01.521" v="29" actId="6549"/>
          <ac:spMkLst>
            <pc:docMk/>
            <pc:sldMk cId="834754312" sldId="256"/>
            <ac:spMk id="3" creationId="{69E0149E-5200-B0DB-E211-D7CF4E71689F}"/>
          </ac:spMkLst>
        </pc:spChg>
      </pc:sldChg>
      <pc:sldChg chg="modSp mod">
        <pc:chgData name="Melanie Abbott" userId="1c8a03e317e24b61" providerId="LiveId" clId="{388622C9-82A8-4660-9B3D-957796DDA151}" dt="2024-01-19T18:49:16.203" v="1967" actId="27636"/>
        <pc:sldMkLst>
          <pc:docMk/>
          <pc:sldMk cId="1081781720" sldId="257"/>
        </pc:sldMkLst>
        <pc:spChg chg="mod">
          <ac:chgData name="Melanie Abbott" userId="1c8a03e317e24b61" providerId="LiveId" clId="{388622C9-82A8-4660-9B3D-957796DDA151}" dt="2024-01-19T18:49:16.203" v="1967" actId="27636"/>
          <ac:spMkLst>
            <pc:docMk/>
            <pc:sldMk cId="1081781720" sldId="257"/>
            <ac:spMk id="5" creationId="{22207C62-6638-DEBA-6DA4-6B4947882EE8}"/>
          </ac:spMkLst>
        </pc:spChg>
      </pc:sldChg>
      <pc:sldChg chg="modSp mod">
        <pc:chgData name="Melanie Abbott" userId="1c8a03e317e24b61" providerId="LiveId" clId="{388622C9-82A8-4660-9B3D-957796DDA151}" dt="2024-01-19T18:50:24.885" v="1970" actId="255"/>
        <pc:sldMkLst>
          <pc:docMk/>
          <pc:sldMk cId="2956051889" sldId="259"/>
        </pc:sldMkLst>
        <pc:spChg chg="mod">
          <ac:chgData name="Melanie Abbott" userId="1c8a03e317e24b61" providerId="LiveId" clId="{388622C9-82A8-4660-9B3D-957796DDA151}" dt="2024-01-19T18:50:24.885" v="1970" actId="255"/>
          <ac:spMkLst>
            <pc:docMk/>
            <pc:sldMk cId="2956051889" sldId="259"/>
            <ac:spMk id="3" creationId="{840E61F3-5F0C-D66B-69E0-CE9D7956A519}"/>
          </ac:spMkLst>
        </pc:spChg>
      </pc:sldChg>
      <pc:sldChg chg="modSp mod">
        <pc:chgData name="Melanie Abbott" userId="1c8a03e317e24b61" providerId="LiveId" clId="{388622C9-82A8-4660-9B3D-957796DDA151}" dt="2024-01-19T16:05:15.225" v="432" actId="20577"/>
        <pc:sldMkLst>
          <pc:docMk/>
          <pc:sldMk cId="200084176" sldId="261"/>
        </pc:sldMkLst>
        <pc:spChg chg="mod">
          <ac:chgData name="Melanie Abbott" userId="1c8a03e317e24b61" providerId="LiveId" clId="{388622C9-82A8-4660-9B3D-957796DDA151}" dt="2024-01-19T16:05:15.225" v="432" actId="20577"/>
          <ac:spMkLst>
            <pc:docMk/>
            <pc:sldMk cId="200084176" sldId="261"/>
            <ac:spMk id="3" creationId="{BD74BFE0-5011-91F6-6DFF-6A631491B044}"/>
          </ac:spMkLst>
        </pc:spChg>
      </pc:sldChg>
      <pc:sldChg chg="modSp mod">
        <pc:chgData name="Melanie Abbott" userId="1c8a03e317e24b61" providerId="LiveId" clId="{388622C9-82A8-4660-9B3D-957796DDA151}" dt="2024-01-19T18:46:55.684" v="1823" actId="20577"/>
        <pc:sldMkLst>
          <pc:docMk/>
          <pc:sldMk cId="1224719405" sldId="263"/>
        </pc:sldMkLst>
        <pc:spChg chg="mod">
          <ac:chgData name="Melanie Abbott" userId="1c8a03e317e24b61" providerId="LiveId" clId="{388622C9-82A8-4660-9B3D-957796DDA151}" dt="2024-01-19T18:46:55.684" v="1823" actId="20577"/>
          <ac:spMkLst>
            <pc:docMk/>
            <pc:sldMk cId="1224719405" sldId="263"/>
            <ac:spMk id="3" creationId="{290788D9-7D9B-3C39-1587-19FFD430FF42}"/>
          </ac:spMkLst>
        </pc:spChg>
      </pc:sldChg>
      <pc:sldChg chg="modSp mod">
        <pc:chgData name="Melanie Abbott" userId="1c8a03e317e24b61" providerId="LiveId" clId="{388622C9-82A8-4660-9B3D-957796DDA151}" dt="2024-01-19T18:49:04.512" v="1963" actId="20577"/>
        <pc:sldMkLst>
          <pc:docMk/>
          <pc:sldMk cId="1065384096" sldId="264"/>
        </pc:sldMkLst>
        <pc:spChg chg="mod">
          <ac:chgData name="Melanie Abbott" userId="1c8a03e317e24b61" providerId="LiveId" clId="{388622C9-82A8-4660-9B3D-957796DDA151}" dt="2024-01-19T18:49:04.512" v="1963" actId="20577"/>
          <ac:spMkLst>
            <pc:docMk/>
            <pc:sldMk cId="1065384096" sldId="264"/>
            <ac:spMk id="3" creationId="{81B18040-A839-E3DD-9E10-1DFA7D86A4F9}"/>
          </ac:spMkLst>
        </pc:spChg>
      </pc:sldChg>
      <pc:sldChg chg="modSp mod">
        <pc:chgData name="Melanie Abbott" userId="1c8a03e317e24b61" providerId="LiveId" clId="{388622C9-82A8-4660-9B3D-957796DDA151}" dt="2024-01-19T18:58:47.340" v="2212" actId="20577"/>
        <pc:sldMkLst>
          <pc:docMk/>
          <pc:sldMk cId="403370502" sldId="265"/>
        </pc:sldMkLst>
        <pc:spChg chg="mod">
          <ac:chgData name="Melanie Abbott" userId="1c8a03e317e24b61" providerId="LiveId" clId="{388622C9-82A8-4660-9B3D-957796DDA151}" dt="2024-01-19T18:58:47.340" v="2212" actId="20577"/>
          <ac:spMkLst>
            <pc:docMk/>
            <pc:sldMk cId="403370502" sldId="265"/>
            <ac:spMk id="5" creationId="{EE32DD3D-0839-AD5E-9203-D2A36B2675A8}"/>
          </ac:spMkLst>
        </pc:spChg>
      </pc:sldChg>
      <pc:sldChg chg="modSp mod">
        <pc:chgData name="Melanie Abbott" userId="1c8a03e317e24b61" providerId="LiveId" clId="{388622C9-82A8-4660-9B3D-957796DDA151}" dt="2024-01-19T16:55:20.032" v="1321" actId="20577"/>
        <pc:sldMkLst>
          <pc:docMk/>
          <pc:sldMk cId="2686756640" sldId="267"/>
        </pc:sldMkLst>
        <pc:spChg chg="mod">
          <ac:chgData name="Melanie Abbott" userId="1c8a03e317e24b61" providerId="LiveId" clId="{388622C9-82A8-4660-9B3D-957796DDA151}" dt="2024-01-19T16:55:20.032" v="1321" actId="20577"/>
          <ac:spMkLst>
            <pc:docMk/>
            <pc:sldMk cId="2686756640" sldId="267"/>
            <ac:spMk id="3" creationId="{6114F857-9BD0-170E-308B-990A86F9C322}"/>
          </ac:spMkLst>
        </pc:spChg>
      </pc:sldChg>
      <pc:sldChg chg="modSp mod">
        <pc:chgData name="Melanie Abbott" userId="1c8a03e317e24b61" providerId="LiveId" clId="{388622C9-82A8-4660-9B3D-957796DDA151}" dt="2024-01-19T16:58:58.525" v="1507" actId="20577"/>
        <pc:sldMkLst>
          <pc:docMk/>
          <pc:sldMk cId="243740982" sldId="272"/>
        </pc:sldMkLst>
        <pc:spChg chg="mod">
          <ac:chgData name="Melanie Abbott" userId="1c8a03e317e24b61" providerId="LiveId" clId="{388622C9-82A8-4660-9B3D-957796DDA151}" dt="2024-01-19T16:58:58.525" v="1507" actId="20577"/>
          <ac:spMkLst>
            <pc:docMk/>
            <pc:sldMk cId="243740982" sldId="272"/>
            <ac:spMk id="3" creationId="{6114F857-9BD0-170E-308B-990A86F9C322}"/>
          </ac:spMkLst>
        </pc:spChg>
      </pc:sldChg>
      <pc:sldChg chg="modSp mod">
        <pc:chgData name="Melanie Abbott" userId="1c8a03e317e24b61" providerId="LiveId" clId="{388622C9-82A8-4660-9B3D-957796DDA151}" dt="2024-01-19T17:01:10.532" v="1508" actId="20577"/>
        <pc:sldMkLst>
          <pc:docMk/>
          <pc:sldMk cId="1227986594" sldId="273"/>
        </pc:sldMkLst>
        <pc:spChg chg="mod">
          <ac:chgData name="Melanie Abbott" userId="1c8a03e317e24b61" providerId="LiveId" clId="{388622C9-82A8-4660-9B3D-957796DDA151}" dt="2024-01-19T17:01:10.532" v="1508" actId="20577"/>
          <ac:spMkLst>
            <pc:docMk/>
            <pc:sldMk cId="1227986594" sldId="273"/>
            <ac:spMk id="3" creationId="{6114F857-9BD0-170E-308B-990A86F9C322}"/>
          </ac:spMkLst>
        </pc:spChg>
      </pc:sldChg>
    </pc:docChg>
  </pc:docChgLst>
</pc:chgInfo>
</file>

<file path=ppt/ink/ink1.xml><?xml version="1.0" encoding="utf-8"?>
<inkml:ink xmlns:inkml="http://www.w3.org/2003/InkML">
  <inkml:definitions>
    <inkml:context xml:id="ctx0">
      <inkml:inkSource xml:id="inkSrc0">
        <inkml:traceFormat>
          <inkml:channel name="X" type="integer" max="1920" units="cm"/>
          <inkml:channel name="Y" type="integer" max="1200" units="cm"/>
          <inkml:channel name="T" type="integer" max="2.14748E9" units="dev"/>
        </inkml:traceFormat>
        <inkml:channelProperties>
          <inkml:channelProperty channel="X" name="resolution" value="57.14286" units="1/cm"/>
          <inkml:channelProperty channel="Y" name="resolution" value="57.14286" units="1/cm"/>
          <inkml:channelProperty channel="T" name="resolution" value="1" units="1/dev"/>
        </inkml:channelProperties>
      </inkml:inkSource>
      <inkml:timestamp xml:id="ts0" timeString="2023-12-03T01:04:13.906"/>
    </inkml:context>
    <inkml:brush xml:id="br0">
      <inkml:brushProperty name="width" value="0.33333" units="cm"/>
      <inkml:brushProperty name="height" value="0.66667" units="cm"/>
      <inkml:brushProperty name="color" value="#FFFF00"/>
      <inkml:brushProperty name="tip" value="rectangle"/>
      <inkml:brushProperty name="rasterOp" value="maskPen"/>
      <inkml:brushProperty name="fitToCurve" value="1"/>
    </inkml:brush>
  </inkml:definitions>
  <inkml:trace contextRef="#ctx0" brushRef="#br0">0 0 0,'26'0'0,"1"27"0,-1-27 31,0 0-31</inkml:trace>
</inkml:ink>
</file>

<file path=ppt/ink/ink2.xml><?xml version="1.0" encoding="utf-8"?>
<inkml:ink xmlns:inkml="http://www.w3.org/2003/InkML">
  <inkml:definitions>
    <inkml:context xml:id="ctx0">
      <inkml:inkSource xml:id="inkSrc0">
        <inkml:traceFormat>
          <inkml:channel name="X" type="integer" max="1920" units="cm"/>
          <inkml:channel name="Y" type="integer" max="1200" units="cm"/>
          <inkml:channel name="T" type="integer" max="2.14748E9" units="dev"/>
        </inkml:traceFormat>
        <inkml:channelProperties>
          <inkml:channelProperty channel="X" name="resolution" value="57.14286" units="1/cm"/>
          <inkml:channelProperty channel="Y" name="resolution" value="57.14286" units="1/cm"/>
          <inkml:channelProperty channel="T" name="resolution" value="1" units="1/dev"/>
        </inkml:channelProperties>
      </inkml:inkSource>
      <inkml:timestamp xml:id="ts0" timeString="2023-12-03T01:04:13.906"/>
    </inkml:context>
    <inkml:brush xml:id="br0">
      <inkml:brushProperty name="width" value="0.33333" units="cm"/>
      <inkml:brushProperty name="height" value="0.66667" units="cm"/>
      <inkml:brushProperty name="color" value="#FFFF00"/>
      <inkml:brushProperty name="tip" value="rectangle"/>
      <inkml:brushProperty name="rasterOp" value="maskPen"/>
      <inkml:brushProperty name="fitToCurve" value="1"/>
    </inkml:brush>
  </inkml:definitions>
  <inkml:trace contextRef="#ctx0" brushRef="#br0">0 0 0,'26'0'0,"1"27"0,-1-27 31,0 0-31</inkml:trace>
</inkml:ink>
</file>

<file path=ppt/ink/ink3.xml><?xml version="1.0" encoding="utf-8"?>
<inkml:ink xmlns:inkml="http://www.w3.org/2003/InkML">
  <inkml:definitions>
    <inkml:context xml:id="ctx0">
      <inkml:inkSource xml:id="inkSrc0">
        <inkml:traceFormat>
          <inkml:channel name="X" type="integer" max="1920" units="cm"/>
          <inkml:channel name="Y" type="integer" max="1200" units="cm"/>
          <inkml:channel name="T" type="integer" max="2.14748E9" units="dev"/>
        </inkml:traceFormat>
        <inkml:channelProperties>
          <inkml:channelProperty channel="X" name="resolution" value="57.14286" units="1/cm"/>
          <inkml:channelProperty channel="Y" name="resolution" value="57.14286" units="1/cm"/>
          <inkml:channelProperty channel="T" name="resolution" value="1" units="1/dev"/>
        </inkml:channelProperties>
      </inkml:inkSource>
      <inkml:timestamp xml:id="ts0" timeString="2023-12-03T01:04:13.906"/>
    </inkml:context>
    <inkml:brush xml:id="br0">
      <inkml:brushProperty name="width" value="0.33333" units="cm"/>
      <inkml:brushProperty name="height" value="0.66667" units="cm"/>
      <inkml:brushProperty name="color" value="#FFFF00"/>
      <inkml:brushProperty name="tip" value="rectangle"/>
      <inkml:brushProperty name="rasterOp" value="maskPen"/>
      <inkml:brushProperty name="fitToCurve" value="1"/>
    </inkml:brush>
  </inkml:definitions>
  <inkml:trace contextRef="#ctx0" brushRef="#br0">0 0 0,'26'0'0,"1"27"0,-1-27 31,0 0-31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019922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4195820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02209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24424818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711549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2504923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39873037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199626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2672640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796593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3939223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2673051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780373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4222472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2692799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7D1B3EF7-3553-4FDC-8590-B949F667910C}" type="slidenum">
              <a:rPr lang="en-CA" smtClean="0"/>
              <a:t>‹#›</a:t>
            </a:fld>
            <a:endParaRPr lang="en-CA" dirty="0"/>
          </a:p>
        </p:txBody>
      </p:sp>
      <p:sp>
        <p:nvSpPr>
          <p:cNvPr id="5" name="Date Placeholder 4"/>
          <p:cNvSpPr>
            <a:spLocks noGrp="1"/>
          </p:cNvSpPr>
          <p:nvPr>
            <p:ph type="dt" sz="half" idx="10"/>
          </p:nvPr>
        </p:nvSpPr>
        <p:spPr/>
        <p:txBody>
          <a:bodyPr/>
          <a:lstStyle/>
          <a:p>
            <a:fld id="{63CE3CB9-2F83-44BF-835B-B897292C3026}" type="datetimeFigureOut">
              <a:rPr lang="en-CA" smtClean="0"/>
              <a:t>2024-02-02</a:t>
            </a:fld>
            <a:endParaRPr lang="en-CA" dirty="0"/>
          </a:p>
        </p:txBody>
      </p:sp>
    </p:spTree>
    <p:extLst>
      <p:ext uri="{BB962C8B-B14F-4D97-AF65-F5344CB8AC3E}">
        <p14:creationId xmlns:p14="http://schemas.microsoft.com/office/powerpoint/2010/main" val="906837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3CE3CB9-2F83-44BF-835B-B897292C3026}" type="datetimeFigureOut">
              <a:rPr lang="en-CA" smtClean="0"/>
              <a:t>2024-02-02</a:t>
            </a:fld>
            <a:endParaRPr lang="en-CA"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CA"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D1B3EF7-3553-4FDC-8590-B949F667910C}" type="slidenum">
              <a:rPr lang="en-CA" smtClean="0"/>
              <a:t>‹#›</a:t>
            </a:fld>
            <a:endParaRPr lang="en-CA" dirty="0"/>
          </a:p>
        </p:txBody>
      </p:sp>
    </p:spTree>
    <p:extLst>
      <p:ext uri="{BB962C8B-B14F-4D97-AF65-F5344CB8AC3E}">
        <p14:creationId xmlns:p14="http://schemas.microsoft.com/office/powerpoint/2010/main" val="591845104"/>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7" Type="http://schemas.openxmlformats.org/officeDocument/2006/relationships/image" Target="../media/image4.emf"/><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403F3-DDC2-A805-DB75-392F7FFA6EF7}"/>
              </a:ext>
            </a:extLst>
          </p:cNvPr>
          <p:cNvSpPr>
            <a:spLocks noGrp="1"/>
          </p:cNvSpPr>
          <p:nvPr>
            <p:ph type="ctrTitle"/>
          </p:nvPr>
        </p:nvSpPr>
        <p:spPr/>
        <p:txBody>
          <a:bodyPr>
            <a:noAutofit/>
          </a:bodyPr>
          <a:lstStyle/>
          <a:p>
            <a:r>
              <a:rPr lang="en-US" sz="3400" dirty="0">
                <a:solidFill>
                  <a:schemeClr val="accent2">
                    <a:lumMod val="75000"/>
                  </a:schemeClr>
                </a:solidFill>
                <a:latin typeface="Calibri" panose="020F0502020204030204" pitchFamily="34" charset="0"/>
                <a:ea typeface="Calibri" panose="020F0502020204030204" pitchFamily="34" charset="0"/>
                <a:cs typeface="Calibri" panose="020F0502020204030204" pitchFamily="34" charset="0"/>
              </a:rPr>
              <a:t>Chapter 7: </a:t>
            </a:r>
            <a:r>
              <a:rPr lang="en-CA" sz="3400" dirty="0">
                <a:solidFill>
                  <a:schemeClr val="accent2">
                    <a:lumMod val="75000"/>
                  </a:schemeClr>
                </a:solidFill>
                <a:effectLst/>
                <a:latin typeface="Calibri" panose="020F0502020204030204" pitchFamily="34" charset="0"/>
                <a:ea typeface="Calibri" panose="020F0502020204030204" pitchFamily="34" charset="0"/>
                <a:cs typeface="Calibri" panose="020F0502020204030204" pitchFamily="34" charset="0"/>
              </a:rPr>
              <a:t>Sustaining Our Own Mental Wellness: A Reflection on Burnout, Vicarious Trauma, and Compassion Fatigue in a Rural and Remote Social Work Context</a:t>
            </a:r>
            <a:endParaRPr lang="en-CA" sz="3400" dirty="0">
              <a:solidFill>
                <a:schemeClr val="accent2">
                  <a:lumMod val="75000"/>
                </a:schemeClr>
              </a:solidFill>
              <a:latin typeface="Calibri" panose="020F0502020204030204" pitchFamily="34" charset="0"/>
              <a:ea typeface="Calibri" panose="020F0502020204030204" pitchFamily="34" charset="0"/>
              <a:cs typeface="Calibri" panose="020F0502020204030204" pitchFamily="34" charset="0"/>
            </a:endParaRPr>
          </a:p>
        </p:txBody>
      </p:sp>
      <p:sp>
        <p:nvSpPr>
          <p:cNvPr id="3" name="Subtitle 2">
            <a:extLst>
              <a:ext uri="{FF2B5EF4-FFF2-40B4-BE49-F238E27FC236}">
                <a16:creationId xmlns:a16="http://schemas.microsoft.com/office/drawing/2014/main" id="{69E0149E-5200-B0DB-E211-D7CF4E71689F}"/>
              </a:ext>
            </a:extLst>
          </p:cNvPr>
          <p:cNvSpPr>
            <a:spLocks noGrp="1"/>
          </p:cNvSpPr>
          <p:nvPr>
            <p:ph type="subTitle" idx="1"/>
          </p:nvPr>
        </p:nvSpPr>
        <p:spPr/>
        <p:txBody>
          <a:bodyPr>
            <a:normAutofit/>
          </a:bodyPr>
          <a:lstStyle/>
          <a:p>
            <a:r>
              <a:rPr lang="de-DE" sz="2400" dirty="0">
                <a:solidFill>
                  <a:schemeClr val="tx1"/>
                </a:solidFill>
                <a:latin typeface="Calibri" panose="020F0502020204030204" pitchFamily="34" charset="0"/>
                <a:cs typeface="Calibri" panose="020F0502020204030204" pitchFamily="34" charset="0"/>
              </a:rPr>
              <a:t>Melanie Abbott</a:t>
            </a:r>
          </a:p>
        </p:txBody>
      </p:sp>
    </p:spTree>
    <p:extLst>
      <p:ext uri="{BB962C8B-B14F-4D97-AF65-F5344CB8AC3E}">
        <p14:creationId xmlns:p14="http://schemas.microsoft.com/office/powerpoint/2010/main" val="834754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5E334-D402-7E22-8DA6-A066B87EDAB1}"/>
              </a:ext>
            </a:extLst>
          </p:cNvPr>
          <p:cNvSpPr>
            <a:spLocks noGrp="1"/>
          </p:cNvSpPr>
          <p:nvPr>
            <p:ph type="title"/>
          </p:nvPr>
        </p:nvSpPr>
        <p:spPr>
          <a:xfrm>
            <a:off x="557262" y="378691"/>
            <a:ext cx="8596668" cy="840509"/>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3 Levels of Social Work Practice</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114F857-9BD0-170E-308B-990A86F9C322}"/>
              </a:ext>
            </a:extLst>
          </p:cNvPr>
          <p:cNvSpPr>
            <a:spLocks noGrp="1"/>
          </p:cNvSpPr>
          <p:nvPr>
            <p:ph idx="1"/>
          </p:nvPr>
        </p:nvSpPr>
        <p:spPr>
          <a:xfrm>
            <a:off x="677334" y="1219200"/>
            <a:ext cx="8596668" cy="3880773"/>
          </a:xfrm>
        </p:spPr>
        <p:txBody>
          <a:bodyPr>
            <a:noAutofit/>
          </a:bodyPr>
          <a:lstStyle/>
          <a:p>
            <a:pPr lvl="0"/>
            <a:r>
              <a:rPr lang="en-CA" sz="2400" dirty="0">
                <a:latin typeface="Calibri" panose="020F0502020204030204" pitchFamily="34" charset="0"/>
                <a:cs typeface="Calibri" panose="020F0502020204030204" pitchFamily="34" charset="0"/>
              </a:rPr>
              <a:t>Macro</a:t>
            </a:r>
          </a:p>
          <a:p>
            <a:pPr lvl="1"/>
            <a:r>
              <a:rPr lang="en-US" sz="2400" dirty="0">
                <a:latin typeface="Calibri" panose="020F0502020204030204" pitchFamily="34" charset="0"/>
                <a:cs typeface="Calibri" panose="020F0502020204030204" pitchFamily="34" charset="0"/>
              </a:rPr>
              <a:t>Burnout is attributed to organizational factors, including policies, many of which take time to change.</a:t>
            </a:r>
          </a:p>
          <a:p>
            <a:pPr lvl="1"/>
            <a:r>
              <a:rPr lang="en-US" sz="2400" dirty="0">
                <a:latin typeface="Calibri" panose="020F0502020204030204" pitchFamily="34" charset="0"/>
                <a:cs typeface="Calibri" panose="020F0502020204030204" pitchFamily="34" charset="0"/>
              </a:rPr>
              <a:t>We know the long-standing history of the trauma that Indigenous people have experienced in Canada and the inter-generational effects today.</a:t>
            </a:r>
          </a:p>
          <a:p>
            <a:pPr lvl="1"/>
            <a:r>
              <a:rPr lang="en-US" sz="2400" dirty="0">
                <a:latin typeface="Calibri" panose="020F0502020204030204" pitchFamily="34" charset="0"/>
                <a:cs typeface="Calibri" panose="020F0502020204030204" pitchFamily="34" charset="0"/>
              </a:rPr>
              <a:t>Social factors can also contribute to some of the negative impacts on a social worker’s mental health, whether that be cultural norms or socio-economic influences such as high rates of poverty or homelessness.</a:t>
            </a:r>
          </a:p>
          <a:p>
            <a:pPr lvl="1"/>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27986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F03F8-0F8A-2800-23C6-84B6FA1E446B}"/>
              </a:ext>
            </a:extLst>
          </p:cNvPr>
          <p:cNvSpPr>
            <a:spLocks noGrp="1"/>
          </p:cNvSpPr>
          <p:nvPr>
            <p:ph type="title"/>
          </p:nvPr>
        </p:nvSpPr>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Conclusion</a:t>
            </a:r>
          </a:p>
        </p:txBody>
      </p:sp>
      <p:sp>
        <p:nvSpPr>
          <p:cNvPr id="3" name="Content Placeholder 2">
            <a:extLst>
              <a:ext uri="{FF2B5EF4-FFF2-40B4-BE49-F238E27FC236}">
                <a16:creationId xmlns:a16="http://schemas.microsoft.com/office/drawing/2014/main" id="{290788D9-7D9B-3C39-1587-19FFD430FF42}"/>
              </a:ext>
            </a:extLst>
          </p:cNvPr>
          <p:cNvSpPr>
            <a:spLocks noGrp="1"/>
          </p:cNvSpPr>
          <p:nvPr>
            <p:ph idx="1"/>
          </p:nvPr>
        </p:nvSpPr>
        <p:spPr>
          <a:xfrm>
            <a:off x="677334" y="1554302"/>
            <a:ext cx="8596668" cy="3880773"/>
          </a:xfrm>
        </p:spPr>
        <p:txBody>
          <a:bodyPr>
            <a:normAutofit/>
          </a:bodyPr>
          <a:lstStyle/>
          <a:p>
            <a:r>
              <a:rPr lang="en-US" sz="2400" dirty="0">
                <a:latin typeface="Calibri" panose="020F0502020204030204" pitchFamily="34" charset="0"/>
                <a:cs typeface="Calibri" panose="020F0502020204030204" pitchFamily="34" charset="0"/>
              </a:rPr>
              <a:t>There are some factors between rural and urban settings that are different for social workers, including the impact on their mental health</a:t>
            </a:r>
          </a:p>
          <a:p>
            <a:r>
              <a:rPr lang="en-US" sz="2400" dirty="0">
                <a:latin typeface="Calibri" panose="020F0502020204030204" pitchFamily="34" charset="0"/>
                <a:cs typeface="Calibri" panose="020F0502020204030204" pitchFamily="34" charset="0"/>
              </a:rPr>
              <a:t>Taking control where you can might help alleviate some of the mental health impacts, including finding a balance between work and personal life</a:t>
            </a:r>
          </a:p>
        </p:txBody>
      </p:sp>
    </p:spTree>
    <p:extLst>
      <p:ext uri="{BB962C8B-B14F-4D97-AF65-F5344CB8AC3E}">
        <p14:creationId xmlns:p14="http://schemas.microsoft.com/office/powerpoint/2010/main" val="1224719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7851F-32A7-6FFB-6D4D-B36FCD4B0AB4}"/>
              </a:ext>
            </a:extLst>
          </p:cNvPr>
          <p:cNvSpPr>
            <a:spLocks noGrp="1"/>
          </p:cNvSpPr>
          <p:nvPr>
            <p:ph type="title"/>
          </p:nvPr>
        </p:nvSpPr>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Additional Resources</a:t>
            </a:r>
          </a:p>
        </p:txBody>
      </p:sp>
      <p:sp>
        <p:nvSpPr>
          <p:cNvPr id="3" name="Content Placeholder 2">
            <a:extLst>
              <a:ext uri="{FF2B5EF4-FFF2-40B4-BE49-F238E27FC236}">
                <a16:creationId xmlns:a16="http://schemas.microsoft.com/office/drawing/2014/main" id="{840E61F3-5F0C-D66B-69E0-CE9D7956A519}"/>
              </a:ext>
            </a:extLst>
          </p:cNvPr>
          <p:cNvSpPr>
            <a:spLocks noGrp="1"/>
          </p:cNvSpPr>
          <p:nvPr>
            <p:ph idx="1"/>
          </p:nvPr>
        </p:nvSpPr>
        <p:spPr>
          <a:xfrm>
            <a:off x="677334" y="1524485"/>
            <a:ext cx="8596668" cy="3880773"/>
          </a:xfrm>
        </p:spPr>
        <p:txBody>
          <a:bodyPr>
            <a:noAutofit/>
          </a:bodyPr>
          <a:lstStyle/>
          <a:p>
            <a:pPr algn="l">
              <a:buFont typeface="Arial" panose="020B0604020202020204" pitchFamily="34" charset="0"/>
              <a:buChar char="•"/>
            </a:pPr>
            <a:r>
              <a:rPr lang="en-CA"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McCann, L., &amp; Pearlman, L. A. (1990). Vicarious traumatization: A framework for understanding the psychological effects of working with victims. </a:t>
            </a:r>
            <a:r>
              <a:rPr lang="en-CA" sz="2000" b="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Journal of Traumatic Stress, 3</a:t>
            </a:r>
            <a:r>
              <a:rPr lang="en-CA"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 131-149.</a:t>
            </a:r>
          </a:p>
          <a:p>
            <a:pPr algn="l">
              <a:buFont typeface="Arial" panose="020B0604020202020204" pitchFamily="34" charset="0"/>
              <a:buChar char="•"/>
            </a:pPr>
            <a:r>
              <a:rPr lang="en-CA"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Maslach, C., Schaufeli, W. B., &amp; Leiter, M. P. (2001). Job burnout. </a:t>
            </a:r>
            <a:r>
              <a:rPr lang="en-CA" sz="2000" b="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Annual review of Psychology, 52</a:t>
            </a:r>
            <a:r>
              <a:rPr lang="en-CA"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397-422.</a:t>
            </a:r>
          </a:p>
          <a:p>
            <a:pPr algn="l">
              <a:buFont typeface="Arial" panose="020B0604020202020204" pitchFamily="34" charset="0"/>
              <a:buChar char="•"/>
            </a:pPr>
            <a:r>
              <a:rPr lang="en-CA"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Maslach, C., Jackson, S. E., &amp; Leiter, M. P. (1996). </a:t>
            </a:r>
            <a:r>
              <a:rPr lang="en-CA" sz="2000" b="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Maslach Burnout Inventory</a:t>
            </a:r>
            <a:r>
              <a:rPr lang="en-CA"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(3rd ed.). Consulting Psychologists Press.</a:t>
            </a:r>
          </a:p>
          <a:p>
            <a:pPr algn="l">
              <a:buFont typeface="Arial" panose="020B0604020202020204" pitchFamily="34" charset="0"/>
              <a:buChar char="•"/>
            </a:pPr>
            <a:r>
              <a:rPr lang="en-CA"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Valent, P. (2007). Eight survival strategies in traumatic stress. </a:t>
            </a:r>
            <a:r>
              <a:rPr lang="en-CA" sz="2000" b="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Traumatology, 13</a:t>
            </a:r>
            <a:r>
              <a:rPr lang="en-CA"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4-14.</a:t>
            </a:r>
          </a:p>
          <a:p>
            <a:pPr algn="l">
              <a:buFont typeface="Arial" panose="020B0604020202020204" pitchFamily="34" charset="0"/>
              <a:buChar char="•"/>
            </a:pPr>
            <a:r>
              <a:rPr lang="en-CA"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Van </a:t>
            </a:r>
            <a:r>
              <a:rPr lang="en-CA" sz="2000" b="0" i="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Dernoot</a:t>
            </a:r>
            <a:r>
              <a:rPr lang="en-CA"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Lipsky, L., &amp; Burk, C. (2009). </a:t>
            </a:r>
            <a:r>
              <a:rPr lang="en-CA" sz="2000" b="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Trauma stewardship: An everyday guide to caring for self while caring for others</a:t>
            </a:r>
            <a:r>
              <a:rPr lang="en-CA"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Berrett-Koehler Publishers, Inc.</a:t>
            </a:r>
          </a:p>
        </p:txBody>
      </p:sp>
    </p:spTree>
    <p:extLst>
      <p:ext uri="{BB962C8B-B14F-4D97-AF65-F5344CB8AC3E}">
        <p14:creationId xmlns:p14="http://schemas.microsoft.com/office/powerpoint/2010/main" val="2956051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8D29D-5C99-3169-200D-8F955B4688E9}"/>
              </a:ext>
            </a:extLst>
          </p:cNvPr>
          <p:cNvSpPr>
            <a:spLocks noGrp="1"/>
          </p:cNvSpPr>
          <p:nvPr>
            <p:ph type="title"/>
          </p:nvPr>
        </p:nvSpPr>
        <p:spPr>
          <a:xfrm>
            <a:off x="677334" y="609600"/>
            <a:ext cx="8596668" cy="655782"/>
          </a:xfrm>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References</a:t>
            </a:r>
          </a:p>
        </p:txBody>
      </p:sp>
      <p:sp>
        <p:nvSpPr>
          <p:cNvPr id="3" name="Content Placeholder 2">
            <a:extLst>
              <a:ext uri="{FF2B5EF4-FFF2-40B4-BE49-F238E27FC236}">
                <a16:creationId xmlns:a16="http://schemas.microsoft.com/office/drawing/2014/main" id="{FD290AF9-6422-C6F5-3637-5954C740D768}"/>
              </a:ext>
            </a:extLst>
          </p:cNvPr>
          <p:cNvSpPr>
            <a:spLocks noGrp="1"/>
          </p:cNvSpPr>
          <p:nvPr>
            <p:ph idx="1"/>
          </p:nvPr>
        </p:nvSpPr>
        <p:spPr>
          <a:xfrm>
            <a:off x="834352" y="1265382"/>
            <a:ext cx="8596668" cy="4922982"/>
          </a:xfrm>
        </p:spPr>
        <p:txBody>
          <a:bodyPr>
            <a:noAutofit/>
          </a:bodyPr>
          <a:lstStyle/>
          <a:p>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Maslach, C., &amp; Leiter, M. P. (1997). </a:t>
            </a:r>
            <a:r>
              <a:rPr lang="en-US" sz="2000" b="0" i="1"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The truth about burnout: How organizations cause personal stress and what to do about it</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 Jossey-Bass Inc.</a:t>
            </a:r>
            <a:endParaRPr lang="en-US" sz="2000" b="0" i="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14431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F8F61-FFA2-E930-3C63-2A5339C2ED30}"/>
              </a:ext>
            </a:extLst>
          </p:cNvPr>
          <p:cNvSpPr>
            <a:spLocks noGrp="1"/>
          </p:cNvSpPr>
          <p:nvPr>
            <p:ph type="title"/>
          </p:nvPr>
        </p:nvSpPr>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Introduction</a:t>
            </a:r>
          </a:p>
        </p:txBody>
      </p:sp>
      <p:sp>
        <p:nvSpPr>
          <p:cNvPr id="3" name="Content Placeholder 2">
            <a:extLst>
              <a:ext uri="{FF2B5EF4-FFF2-40B4-BE49-F238E27FC236}">
                <a16:creationId xmlns:a16="http://schemas.microsoft.com/office/drawing/2014/main" id="{81B18040-A839-E3DD-9E10-1DFA7D86A4F9}"/>
              </a:ext>
            </a:extLst>
          </p:cNvPr>
          <p:cNvSpPr>
            <a:spLocks noGrp="1"/>
          </p:cNvSpPr>
          <p:nvPr>
            <p:ph idx="1"/>
          </p:nvPr>
        </p:nvSpPr>
        <p:spPr>
          <a:xfrm>
            <a:off x="677334" y="1357026"/>
            <a:ext cx="8596668" cy="3880773"/>
          </a:xfrm>
        </p:spPr>
        <p:txBody>
          <a:bodyPr>
            <a:noAutofit/>
          </a:bodyPr>
          <a:lstStyle/>
          <a:p>
            <a:r>
              <a:rPr lang="en-US" sz="2400" dirty="0">
                <a:latin typeface="Calibri" panose="020F0502020204030204" pitchFamily="34" charset="0"/>
                <a:cs typeface="Calibri" panose="020F0502020204030204" pitchFamily="34" charset="0"/>
              </a:rPr>
              <a:t>This chapter will discuss:</a:t>
            </a:r>
          </a:p>
          <a:p>
            <a:pPr lvl="1"/>
            <a:r>
              <a:rPr lang="en-US" sz="2400" dirty="0">
                <a:latin typeface="Calibri" panose="020F0502020204030204" pitchFamily="34" charset="0"/>
                <a:cs typeface="Calibri" panose="020F0502020204030204" pitchFamily="34" charset="0"/>
              </a:rPr>
              <a:t>What the terms “burnout”, “compassion fatigue”, and “vicarious trauma” mean.</a:t>
            </a:r>
          </a:p>
          <a:p>
            <a:pPr lvl="1"/>
            <a:r>
              <a:rPr lang="en-US" sz="2400" dirty="0">
                <a:solidFill>
                  <a:srgbClr val="373D3F"/>
                </a:solidFill>
                <a:latin typeface="Calibri" panose="020F0502020204030204" pitchFamily="34" charset="0"/>
                <a:ea typeface="Calibri" panose="020F0502020204030204" pitchFamily="34" charset="0"/>
                <a:cs typeface="Calibri" panose="020F0502020204030204" pitchFamily="34" charset="0"/>
              </a:rPr>
              <a:t>H</a:t>
            </a:r>
            <a:r>
              <a:rPr lang="en-US" sz="24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ow social workers are impacted by the work we do, both by the impacts of the job itself and the organization we work for, as well as how we cope with the trauma of others.</a:t>
            </a:r>
          </a:p>
          <a:p>
            <a:pPr lvl="1"/>
            <a:r>
              <a:rPr lang="en-US" sz="2400" dirty="0">
                <a:solidFill>
                  <a:srgbClr val="373D3F"/>
                </a:solidFill>
                <a:latin typeface="Calibri" panose="020F0502020204030204" pitchFamily="34" charset="0"/>
                <a:ea typeface="Calibri" panose="020F0502020204030204" pitchFamily="34" charset="0"/>
                <a:cs typeface="Calibri" panose="020F0502020204030204" pitchFamily="34" charset="0"/>
              </a:rPr>
              <a:t>How the mental health impacts may vary between social workers on urban vs rural/remote settings.</a:t>
            </a:r>
            <a:endParaRPr lang="en-US" sz="24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endParaRPr>
          </a:p>
          <a:p>
            <a:pPr lvl="1"/>
            <a:endParaRPr lang="en-US" sz="2400" dirty="0">
              <a:latin typeface="Calibri" panose="020F0502020204030204" pitchFamily="34" charset="0"/>
              <a:ea typeface="Calibri" panose="020F0502020204030204" pitchFamily="34" charset="0"/>
              <a:cs typeface="Calibri" panose="020F0502020204030204" pitchFamily="34" charset="0"/>
            </a:endParaRPr>
          </a:p>
          <a:p>
            <a:pPr lvl="1"/>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65384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2E07F-2C75-1257-9999-42DCEE8D9623}"/>
              </a:ext>
            </a:extLst>
          </p:cNvPr>
          <p:cNvSpPr>
            <a:spLocks noGrp="1"/>
          </p:cNvSpPr>
          <p:nvPr>
            <p:ph type="title"/>
          </p:nvPr>
        </p:nvSpPr>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Learning Objectives</a:t>
            </a:r>
          </a:p>
        </p:txBody>
      </p:sp>
      <p:sp>
        <p:nvSpPr>
          <p:cNvPr id="5" name="Content Placeholder 4">
            <a:extLst>
              <a:ext uri="{FF2B5EF4-FFF2-40B4-BE49-F238E27FC236}">
                <a16:creationId xmlns:a16="http://schemas.microsoft.com/office/drawing/2014/main" id="{22207C62-6638-DEBA-6DA4-6B4947882EE8}"/>
              </a:ext>
            </a:extLst>
          </p:cNvPr>
          <p:cNvSpPr>
            <a:spLocks noGrp="1"/>
          </p:cNvSpPr>
          <p:nvPr>
            <p:ph idx="1"/>
          </p:nvPr>
        </p:nvSpPr>
        <p:spPr>
          <a:xfrm>
            <a:off x="677334" y="1270000"/>
            <a:ext cx="8596668" cy="3880773"/>
          </a:xfrm>
        </p:spPr>
        <p:txBody>
          <a:bodyPr>
            <a:noAutofit/>
          </a:bodyPr>
          <a:lstStyle/>
          <a:p>
            <a:pPr lvl="0"/>
            <a:r>
              <a:rPr lang="en-US" sz="2400" dirty="0">
                <a:latin typeface="Calibri" panose="020F0502020204030204" pitchFamily="34" charset="0"/>
                <a:ea typeface="Calibri" panose="020F0502020204030204" pitchFamily="34" charset="0"/>
                <a:cs typeface="Calibri" panose="020F0502020204030204" pitchFamily="34" charset="0"/>
              </a:rPr>
              <a:t>By the end of this chapter you will have had the opportunity to:</a:t>
            </a:r>
            <a:endParaRPr lang="en-CA" sz="2400" dirty="0">
              <a:latin typeface="Calibri" panose="020F0502020204030204" pitchFamily="34" charset="0"/>
              <a:ea typeface="Calibri" panose="020F0502020204030204" pitchFamily="34" charset="0"/>
              <a:cs typeface="Calibri" panose="020F0502020204030204" pitchFamily="34" charset="0"/>
            </a:endParaRPr>
          </a:p>
          <a:p>
            <a:pPr lvl="1"/>
            <a:r>
              <a:rPr lang="en-US" sz="2400" b="0" i="0" dirty="0">
                <a:effectLst/>
                <a:latin typeface="Calibri" panose="020F0502020204030204" pitchFamily="34" charset="0"/>
                <a:ea typeface="Calibri" panose="020F0502020204030204" pitchFamily="34" charset="0"/>
                <a:cs typeface="Calibri" panose="020F0502020204030204" pitchFamily="34" charset="0"/>
              </a:rPr>
              <a:t>Learn about the concepts of burnout, compassion fatigue, and vicarious trauma.</a:t>
            </a:r>
          </a:p>
          <a:p>
            <a:pPr lvl="1"/>
            <a:r>
              <a:rPr lang="en-US" sz="2400" b="0" i="0" dirty="0">
                <a:effectLst/>
                <a:latin typeface="Calibri" panose="020F0502020204030204" pitchFamily="34" charset="0"/>
                <a:ea typeface="Calibri" panose="020F0502020204030204" pitchFamily="34" charset="0"/>
                <a:cs typeface="Calibri" panose="020F0502020204030204" pitchFamily="34" charset="0"/>
              </a:rPr>
              <a:t>Explore some of the unique challenges of living and working in rural and remote locations.</a:t>
            </a:r>
          </a:p>
          <a:p>
            <a:pPr lvl="1"/>
            <a:r>
              <a:rPr lang="en-US" sz="2400" b="0" i="0" dirty="0">
                <a:effectLst/>
                <a:latin typeface="Calibri" panose="020F0502020204030204" pitchFamily="34" charset="0"/>
                <a:ea typeface="Calibri" panose="020F0502020204030204" pitchFamily="34" charset="0"/>
                <a:cs typeface="Calibri" panose="020F0502020204030204" pitchFamily="34" charset="0"/>
              </a:rPr>
              <a:t>Understand why location matters by exploring some of the unique factors contributing to mental wellness or un-wellness among social workers in rural and remote settings versus urban ones.</a:t>
            </a:r>
          </a:p>
          <a:p>
            <a:pPr lvl="1"/>
            <a:r>
              <a:rPr lang="en-US" sz="2400" b="0" i="0" dirty="0">
                <a:effectLst/>
                <a:latin typeface="Calibri" panose="020F0502020204030204" pitchFamily="34" charset="0"/>
                <a:ea typeface="Calibri" panose="020F0502020204030204" pitchFamily="34" charset="0"/>
                <a:cs typeface="Calibri" panose="020F0502020204030204" pitchFamily="34" charset="0"/>
              </a:rPr>
              <a:t>Recognize some ways that we, as social workers, can mitigate some of the above symptoms and promote our own mental wellness so we can be present with our clients, but also have an improved quality of life outside work</a:t>
            </a:r>
            <a:r>
              <a:rPr lang="en-US" sz="2400" dirty="0">
                <a:latin typeface="Calibri" panose="020F0502020204030204" pitchFamily="34" charset="0"/>
                <a:ea typeface="Calibri" panose="020F0502020204030204" pitchFamily="34" charset="0"/>
                <a:cs typeface="Calibri" panose="020F0502020204030204" pitchFamily="34" charset="0"/>
              </a:rPr>
              <a:t>.</a:t>
            </a:r>
            <a:endParaRPr lang="en-US" sz="2400" b="0" i="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81781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E71CC-2C23-74C8-739D-98EBF045DA8A}"/>
              </a:ext>
            </a:extLst>
          </p:cNvPr>
          <p:cNvSpPr>
            <a:spLocks noGrp="1"/>
          </p:cNvSpPr>
          <p:nvPr>
            <p:ph type="title"/>
          </p:nvPr>
        </p:nvSpPr>
        <p:spPr>
          <a:xfrm>
            <a:off x="677334" y="609600"/>
            <a:ext cx="8596668" cy="891209"/>
          </a:xfrm>
        </p:spPr>
        <p:txBody>
          <a:bodyPr>
            <a:normAutofit/>
          </a:bodyPr>
          <a:lstStyle/>
          <a:p>
            <a:r>
              <a:rPr lang="en-US" dirty="0">
                <a:solidFill>
                  <a:schemeClr val="accent2">
                    <a:lumMod val="75000"/>
                  </a:schemeClr>
                </a:solidFill>
                <a:latin typeface="Calibri" panose="020F0502020204030204" pitchFamily="34" charset="0"/>
                <a:cs typeface="Calibri" panose="020F0502020204030204" pitchFamily="34" charset="0"/>
              </a:rPr>
              <a:t>Practice Area and/or the Population of Focus</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BD74BFE0-5011-91F6-6DFF-6A631491B044}"/>
              </a:ext>
            </a:extLst>
          </p:cNvPr>
          <p:cNvSpPr>
            <a:spLocks noGrp="1"/>
          </p:cNvSpPr>
          <p:nvPr>
            <p:ph idx="1"/>
          </p:nvPr>
        </p:nvSpPr>
        <p:spPr>
          <a:xfrm>
            <a:off x="677334" y="1500809"/>
            <a:ext cx="8596668" cy="3880773"/>
          </a:xfrm>
        </p:spPr>
        <p:txBody>
          <a:bodyPr>
            <a:noAutofit/>
          </a:bodyPr>
          <a:lstStyle/>
          <a:p>
            <a:r>
              <a:rPr lang="en-US" sz="2400" dirty="0">
                <a:latin typeface="Calibri" panose="020F0502020204030204" pitchFamily="34" charset="0"/>
                <a:cs typeface="Calibri" panose="020F0502020204030204" pitchFamily="34" charset="0"/>
              </a:rPr>
              <a:t>Social workers working in rural/remote communities</a:t>
            </a:r>
          </a:p>
          <a:p>
            <a:r>
              <a:rPr lang="en-US" sz="2400" dirty="0">
                <a:latin typeface="Calibri" panose="020F0502020204030204" pitchFamily="34" charset="0"/>
                <a:cs typeface="Calibri" panose="020F0502020204030204" pitchFamily="34" charset="0"/>
              </a:rPr>
              <a:t>Social workers, know that individuals need to have balance to be healthy. </a:t>
            </a:r>
          </a:p>
          <a:p>
            <a:r>
              <a:rPr lang="en-US" sz="2400" dirty="0">
                <a:latin typeface="Calibri" panose="020F0502020204030204" pitchFamily="34" charset="0"/>
                <a:cs typeface="Calibri" panose="020F0502020204030204" pitchFamily="34" charset="0"/>
              </a:rPr>
              <a:t>If we are not careful, we may start to put more energy into work and our clients than we are putting into our personal lives, leaving our wellness unbalanced. </a:t>
            </a:r>
          </a:p>
          <a:p>
            <a:r>
              <a:rPr lang="en-US" sz="2400" dirty="0">
                <a:latin typeface="Calibri" panose="020F0502020204030204" pitchFamily="34" charset="0"/>
                <a:cs typeface="Calibri" panose="020F0502020204030204" pitchFamily="34" charset="0"/>
              </a:rPr>
              <a:t>Whether the overload is coming from job- or client-related factors, the impact on us will look different.</a:t>
            </a:r>
          </a:p>
        </p:txBody>
      </p:sp>
    </p:spTree>
    <p:extLst>
      <p:ext uri="{BB962C8B-B14F-4D97-AF65-F5344CB8AC3E}">
        <p14:creationId xmlns:p14="http://schemas.microsoft.com/office/powerpoint/2010/main" val="200084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20A29-076D-9808-C35B-2384B9C3570E}"/>
              </a:ext>
            </a:extLst>
          </p:cNvPr>
          <p:cNvSpPr>
            <a:spLocks noGrp="1"/>
          </p:cNvSpPr>
          <p:nvPr>
            <p:ph type="title"/>
          </p:nvPr>
        </p:nvSpPr>
        <p:spPr>
          <a:xfrm>
            <a:off x="677334" y="241852"/>
            <a:ext cx="8596668" cy="1320800"/>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Overview of Policy and Service Delivery Issues</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EE32DD3D-0839-AD5E-9203-D2A36B2675A8}"/>
              </a:ext>
            </a:extLst>
          </p:cNvPr>
          <p:cNvSpPr>
            <a:spLocks noGrp="1"/>
          </p:cNvSpPr>
          <p:nvPr>
            <p:ph idx="1"/>
          </p:nvPr>
        </p:nvSpPr>
        <p:spPr>
          <a:xfrm>
            <a:off x="677334" y="1653693"/>
            <a:ext cx="8596668" cy="3880773"/>
          </a:xfrm>
        </p:spPr>
        <p:txBody>
          <a:bodyPr>
            <a:noAutofit/>
          </a:bodyPr>
          <a:lstStyle/>
          <a:p>
            <a:r>
              <a:rPr lang="en-US" sz="2400" dirty="0">
                <a:latin typeface="Calibri" panose="020F0502020204030204" pitchFamily="34" charset="0"/>
                <a:cs typeface="Calibri" panose="020F0502020204030204" pitchFamily="34" charset="0"/>
              </a:rPr>
              <a:t>Burnout</a:t>
            </a:r>
          </a:p>
          <a:p>
            <a:pPr lvl="1"/>
            <a:r>
              <a:rPr lang="en-US" sz="2400" dirty="0">
                <a:latin typeface="Calibri" panose="020F0502020204030204" pitchFamily="34" charset="0"/>
                <a:cs typeface="Calibri" panose="020F0502020204030204" pitchFamily="34" charset="0"/>
              </a:rPr>
              <a:t>Burnout relates to organizational factors as opposed to the effects of working with a particular clientele. </a:t>
            </a:r>
          </a:p>
          <a:p>
            <a:pPr lvl="1"/>
            <a:r>
              <a:rPr lang="en-US" sz="2400" dirty="0">
                <a:latin typeface="Calibri" panose="020F0502020204030204" pitchFamily="34" charset="0"/>
                <a:cs typeface="Calibri" panose="020F0502020204030204" pitchFamily="34" charset="0"/>
              </a:rPr>
              <a:t>These are often connected to our lack of ability to effect change due to organizational limitations. </a:t>
            </a:r>
          </a:p>
          <a:p>
            <a:pPr lvl="1"/>
            <a:r>
              <a:rPr lang="en-US" sz="2400" dirty="0">
                <a:latin typeface="Calibri" panose="020F0502020204030204" pitchFamily="34" charset="0"/>
                <a:cs typeface="Calibri" panose="020F0502020204030204" pitchFamily="34" charset="0"/>
              </a:rPr>
              <a:t>Burnout presents itself in three overarching symptom clusters, or dimensions: exhaustion, cynicism, and ineffectiveness (Maslach &amp; Leiter, 1997). </a:t>
            </a:r>
          </a:p>
          <a:p>
            <a:pPr lvl="1"/>
            <a:r>
              <a:rPr lang="en-US" sz="2400" dirty="0">
                <a:latin typeface="Calibri" panose="020F0502020204030204" pitchFamily="34" charset="0"/>
                <a:cs typeface="Calibri" panose="020F0502020204030204" pitchFamily="34" charset="0"/>
              </a:rPr>
              <a:t>Social workers have the potential to become impacted by organizational stress or through the experiences of their clients.</a:t>
            </a:r>
          </a:p>
        </p:txBody>
      </p:sp>
      <mc:AlternateContent xmlns:mc="http://schemas.openxmlformats.org/markup-compatibility/2006" xmlns:p14="http://schemas.microsoft.com/office/powerpoint/2010/main">
        <mc:Choice Requires="p14">
          <p:contentPart p14:bwMode="auto" r:id="rId2">
            <p14:nvContentPartPr>
              <p14:cNvPr id="7" name="Ink 6"/>
              <p14:cNvContentPartPr/>
              <p14:nvPr/>
            </p14:nvContentPartPr>
            <p14:xfrm>
              <a:off x="4153035" y="-762030"/>
              <a:ext cx="38160" cy="10080"/>
            </p14:xfrm>
          </p:contentPart>
        </mc:Choice>
        <mc:Fallback xmlns="">
          <p:pic>
            <p:nvPicPr>
              <p:cNvPr id="7" name="Ink 6"/>
              <p:cNvPicPr/>
              <p:nvPr/>
            </p:nvPicPr>
            <p:blipFill>
              <a:blip r:embed="rId7"/>
              <a:stretch>
                <a:fillRect/>
              </a:stretch>
            </p:blipFill>
            <p:spPr>
              <a:xfrm>
                <a:off x="4092915" y="-881910"/>
                <a:ext cx="158400" cy="249840"/>
              </a:xfrm>
              <a:prstGeom prst="rect">
                <a:avLst/>
              </a:prstGeom>
            </p:spPr>
          </p:pic>
        </mc:Fallback>
      </mc:AlternateContent>
    </p:spTree>
    <p:extLst>
      <p:ext uri="{BB962C8B-B14F-4D97-AF65-F5344CB8AC3E}">
        <p14:creationId xmlns:p14="http://schemas.microsoft.com/office/powerpoint/2010/main" val="403370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20A29-076D-9808-C35B-2384B9C3570E}"/>
              </a:ext>
            </a:extLst>
          </p:cNvPr>
          <p:cNvSpPr>
            <a:spLocks noGrp="1"/>
          </p:cNvSpPr>
          <p:nvPr>
            <p:ph type="title"/>
          </p:nvPr>
        </p:nvSpPr>
        <p:spPr>
          <a:xfrm>
            <a:off x="677334" y="241852"/>
            <a:ext cx="8596668" cy="1320800"/>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Overview of Policy and Service Delivery Issues</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EE32DD3D-0839-AD5E-9203-D2A36B2675A8}"/>
              </a:ext>
            </a:extLst>
          </p:cNvPr>
          <p:cNvSpPr>
            <a:spLocks noGrp="1"/>
          </p:cNvSpPr>
          <p:nvPr>
            <p:ph idx="1"/>
          </p:nvPr>
        </p:nvSpPr>
        <p:spPr>
          <a:xfrm>
            <a:off x="677334" y="1653693"/>
            <a:ext cx="8596668" cy="3880773"/>
          </a:xfrm>
        </p:spPr>
        <p:txBody>
          <a:bodyPr>
            <a:noAutofit/>
          </a:bodyPr>
          <a:lstStyle/>
          <a:p>
            <a:r>
              <a:rPr lang="en-US" sz="2400" dirty="0">
                <a:latin typeface="Calibri" panose="020F0502020204030204" pitchFamily="34" charset="0"/>
                <a:cs typeface="Calibri" panose="020F0502020204030204" pitchFamily="34" charset="0"/>
              </a:rPr>
              <a:t>Compassion Fatigue</a:t>
            </a:r>
          </a:p>
          <a:p>
            <a:pPr lvl="1"/>
            <a:r>
              <a:rPr lang="en-US" sz="2400" dirty="0">
                <a:latin typeface="Calibri" panose="020F0502020204030204" pitchFamily="34" charset="0"/>
                <a:cs typeface="Calibri" panose="020F0502020204030204" pitchFamily="34" charset="0"/>
              </a:rPr>
              <a:t>Compassion fatigue is how much care we give to others at the expense of ourselves and involves the professional themselves experiencing symptoms of trauma. </a:t>
            </a:r>
          </a:p>
          <a:p>
            <a:pPr lvl="1"/>
            <a:r>
              <a:rPr lang="en-US" sz="2400" dirty="0">
                <a:latin typeface="Calibri" panose="020F0502020204030204" pitchFamily="34" charset="0"/>
                <a:cs typeface="Calibri" panose="020F0502020204030204" pitchFamily="34" charset="0"/>
              </a:rPr>
              <a:t>Symptoms of trauma may include emotions of fear or anger, physical reactions of having a strong startle response (“jumpy”) and muscle tension, sleep disturbances, flashbacks, nightmares, and cognitive distortions also can be part of the experience.</a:t>
            </a:r>
          </a:p>
          <a:p>
            <a:pPr lvl="1"/>
            <a:r>
              <a:rPr lang="en-US" sz="2400" dirty="0">
                <a:latin typeface="Calibri" panose="020F0502020204030204" pitchFamily="34" charset="0"/>
                <a:cs typeface="Calibri" panose="020F0502020204030204" pitchFamily="34" charset="0"/>
              </a:rPr>
              <a:t>Acknowledging that empathy and compassion are cornerstone to a helping professional but that with this comes risk to the helper themselves.</a:t>
            </a:r>
          </a:p>
        </p:txBody>
      </p:sp>
      <mc:AlternateContent xmlns:mc="http://schemas.openxmlformats.org/markup-compatibility/2006" xmlns:p14="http://schemas.microsoft.com/office/powerpoint/2010/main">
        <mc:Choice Requires="p14">
          <p:contentPart p14:bwMode="auto" r:id="rId2">
            <p14:nvContentPartPr>
              <p14:cNvPr id="7" name="Ink 6"/>
              <p14:cNvContentPartPr/>
              <p14:nvPr/>
            </p14:nvContentPartPr>
            <p14:xfrm>
              <a:off x="4153035" y="-762030"/>
              <a:ext cx="38160" cy="10080"/>
            </p14:xfrm>
          </p:contentPart>
        </mc:Choice>
        <mc:Fallback xmlns="">
          <p:pic>
            <p:nvPicPr>
              <p:cNvPr id="7" name="Ink 6"/>
              <p:cNvPicPr/>
              <p:nvPr/>
            </p:nvPicPr>
            <p:blipFill>
              <a:blip r:embed="rId3"/>
              <a:stretch>
                <a:fillRect/>
              </a:stretch>
            </p:blipFill>
            <p:spPr>
              <a:xfrm>
                <a:off x="4092915" y="-881910"/>
                <a:ext cx="157680" cy="249840"/>
              </a:xfrm>
              <a:prstGeom prst="rect">
                <a:avLst/>
              </a:prstGeom>
            </p:spPr>
          </p:pic>
        </mc:Fallback>
      </mc:AlternateContent>
    </p:spTree>
    <p:extLst>
      <p:ext uri="{BB962C8B-B14F-4D97-AF65-F5344CB8AC3E}">
        <p14:creationId xmlns:p14="http://schemas.microsoft.com/office/powerpoint/2010/main" val="1059671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20A29-076D-9808-C35B-2384B9C3570E}"/>
              </a:ext>
            </a:extLst>
          </p:cNvPr>
          <p:cNvSpPr>
            <a:spLocks noGrp="1"/>
          </p:cNvSpPr>
          <p:nvPr>
            <p:ph type="title"/>
          </p:nvPr>
        </p:nvSpPr>
        <p:spPr>
          <a:xfrm>
            <a:off x="677334" y="241852"/>
            <a:ext cx="8596668" cy="1320800"/>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Overview of Policy and Service Delivery Issues</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EE32DD3D-0839-AD5E-9203-D2A36B2675A8}"/>
              </a:ext>
            </a:extLst>
          </p:cNvPr>
          <p:cNvSpPr>
            <a:spLocks noGrp="1"/>
          </p:cNvSpPr>
          <p:nvPr>
            <p:ph idx="1"/>
          </p:nvPr>
        </p:nvSpPr>
        <p:spPr>
          <a:xfrm>
            <a:off x="677334" y="1653693"/>
            <a:ext cx="8596668" cy="3880773"/>
          </a:xfrm>
        </p:spPr>
        <p:txBody>
          <a:bodyPr>
            <a:noAutofit/>
          </a:bodyPr>
          <a:lstStyle/>
          <a:p>
            <a:r>
              <a:rPr lang="en-US" sz="2400" dirty="0">
                <a:latin typeface="Calibri" panose="020F0502020204030204" pitchFamily="34" charset="0"/>
                <a:cs typeface="Calibri" panose="020F0502020204030204" pitchFamily="34" charset="0"/>
              </a:rPr>
              <a:t>Vicarious Trauma</a:t>
            </a:r>
          </a:p>
          <a:p>
            <a:pPr lvl="1"/>
            <a:r>
              <a:rPr lang="en-US" sz="2400" dirty="0">
                <a:latin typeface="Calibri" panose="020F0502020204030204" pitchFamily="34" charset="0"/>
                <a:cs typeface="Calibri" panose="020F0502020204030204" pitchFamily="34" charset="0"/>
              </a:rPr>
              <a:t>Vicarious trauma is similar to compassion fatigue in that it evolves from secondary exposure to trauma through our clients’ experiences; however, unlike compassion fatigue it involves a change in the helper’s worldview and may or may not include trauma symptomology. </a:t>
            </a:r>
          </a:p>
          <a:p>
            <a:pPr lvl="1"/>
            <a:r>
              <a:rPr lang="en-US" sz="2400" dirty="0">
                <a:latin typeface="Calibri" panose="020F0502020204030204" pitchFamily="34" charset="0"/>
                <a:cs typeface="Calibri" panose="020F0502020204030204" pitchFamily="34" charset="0"/>
              </a:rPr>
              <a:t>Beyond the experience of compassion fatigue, vicarious trauma changes how an affected person views the world.</a:t>
            </a:r>
          </a:p>
          <a:p>
            <a:pPr lvl="1"/>
            <a:r>
              <a:rPr lang="en-US" sz="2400" dirty="0">
                <a:latin typeface="Calibri" panose="020F0502020204030204" pitchFamily="34" charset="0"/>
                <a:cs typeface="Calibri" panose="020F0502020204030204" pitchFamily="34" charset="0"/>
              </a:rPr>
              <a:t>This points to the intensity of the work we do as professionals in the business of working with society’s most vulnerable.</a:t>
            </a:r>
          </a:p>
        </p:txBody>
      </p:sp>
      <mc:AlternateContent xmlns:mc="http://schemas.openxmlformats.org/markup-compatibility/2006" xmlns:p14="http://schemas.microsoft.com/office/powerpoint/2010/main">
        <mc:Choice Requires="p14">
          <p:contentPart p14:bwMode="auto" r:id="rId2">
            <p14:nvContentPartPr>
              <p14:cNvPr id="7" name="Ink 6"/>
              <p14:cNvContentPartPr/>
              <p14:nvPr/>
            </p14:nvContentPartPr>
            <p14:xfrm>
              <a:off x="4153035" y="-762030"/>
              <a:ext cx="38160" cy="10080"/>
            </p14:xfrm>
          </p:contentPart>
        </mc:Choice>
        <mc:Fallback xmlns="">
          <p:pic>
            <p:nvPicPr>
              <p:cNvPr id="7" name="Ink 6"/>
              <p:cNvPicPr/>
              <p:nvPr/>
            </p:nvPicPr>
            <p:blipFill>
              <a:blip r:embed="rId3"/>
              <a:stretch>
                <a:fillRect/>
              </a:stretch>
            </p:blipFill>
            <p:spPr>
              <a:xfrm>
                <a:off x="4092915" y="-881910"/>
                <a:ext cx="157680" cy="249840"/>
              </a:xfrm>
              <a:prstGeom prst="rect">
                <a:avLst/>
              </a:prstGeom>
            </p:spPr>
          </p:pic>
        </mc:Fallback>
      </mc:AlternateContent>
    </p:spTree>
    <p:extLst>
      <p:ext uri="{BB962C8B-B14F-4D97-AF65-F5344CB8AC3E}">
        <p14:creationId xmlns:p14="http://schemas.microsoft.com/office/powerpoint/2010/main" val="2994973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5E334-D402-7E22-8DA6-A066B87EDAB1}"/>
              </a:ext>
            </a:extLst>
          </p:cNvPr>
          <p:cNvSpPr>
            <a:spLocks noGrp="1"/>
          </p:cNvSpPr>
          <p:nvPr>
            <p:ph type="title"/>
          </p:nvPr>
        </p:nvSpPr>
        <p:spPr>
          <a:xfrm>
            <a:off x="677334" y="609600"/>
            <a:ext cx="8596668" cy="840509"/>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3 Levels of Social Work Practice</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114F857-9BD0-170E-308B-990A86F9C322}"/>
              </a:ext>
            </a:extLst>
          </p:cNvPr>
          <p:cNvSpPr>
            <a:spLocks noGrp="1"/>
          </p:cNvSpPr>
          <p:nvPr>
            <p:ph idx="1"/>
          </p:nvPr>
        </p:nvSpPr>
        <p:spPr>
          <a:xfrm>
            <a:off x="587883" y="1450109"/>
            <a:ext cx="8596668" cy="3880773"/>
          </a:xfrm>
        </p:spPr>
        <p:txBody>
          <a:bodyPr>
            <a:noAutofit/>
          </a:bodyPr>
          <a:lstStyle/>
          <a:p>
            <a:pPr lvl="0"/>
            <a:r>
              <a:rPr lang="en-CA" sz="2400" dirty="0">
                <a:latin typeface="Calibri" panose="020F0502020204030204" pitchFamily="34" charset="0"/>
                <a:cs typeface="Calibri" panose="020F0502020204030204" pitchFamily="34" charset="0"/>
              </a:rPr>
              <a:t>Micro</a:t>
            </a:r>
          </a:p>
          <a:p>
            <a:pPr lvl="1"/>
            <a:r>
              <a:rPr lang="en-US" sz="2400" dirty="0">
                <a:latin typeface="Calibri" panose="020F0502020204030204" pitchFamily="34" charset="0"/>
                <a:cs typeface="Calibri" panose="020F0502020204030204" pitchFamily="34" charset="0"/>
              </a:rPr>
              <a:t>Interpersonal dynamics between social workers and their clientele with different cultures/backgrounds/lived experiences and how the social worker is perceived can cause misunderstandings leading to stress and the various types of trauma discussed in this chapter.</a:t>
            </a:r>
          </a:p>
          <a:p>
            <a:pPr lvl="1"/>
            <a:r>
              <a:rPr lang="en-US" sz="2400" dirty="0">
                <a:latin typeface="Calibri" panose="020F0502020204030204" pitchFamily="34" charset="0"/>
                <a:cs typeface="Calibri" panose="020F0502020204030204" pitchFamily="34" charset="0"/>
              </a:rPr>
              <a:t>Lack of support/resources/opportunities, high workload contribute to burnout.</a:t>
            </a:r>
          </a:p>
          <a:p>
            <a:pPr lvl="1"/>
            <a:r>
              <a:rPr lang="en-US" sz="2400" dirty="0">
                <a:latin typeface="Calibri" panose="020F0502020204030204" pitchFamily="34" charset="0"/>
                <a:cs typeface="Calibri" panose="020F0502020204030204" pitchFamily="34" charset="0"/>
              </a:rPr>
              <a:t>Direct client contact is needed for compassion fatigue and vicarious trauma to occur.</a:t>
            </a:r>
          </a:p>
        </p:txBody>
      </p:sp>
    </p:spTree>
    <p:extLst>
      <p:ext uri="{BB962C8B-B14F-4D97-AF65-F5344CB8AC3E}">
        <p14:creationId xmlns:p14="http://schemas.microsoft.com/office/powerpoint/2010/main" val="2686756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5E334-D402-7E22-8DA6-A066B87EDAB1}"/>
              </a:ext>
            </a:extLst>
          </p:cNvPr>
          <p:cNvSpPr>
            <a:spLocks noGrp="1"/>
          </p:cNvSpPr>
          <p:nvPr>
            <p:ph type="title"/>
          </p:nvPr>
        </p:nvSpPr>
        <p:spPr>
          <a:xfrm>
            <a:off x="677334" y="609600"/>
            <a:ext cx="8596668" cy="840509"/>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3 Levels of Social Work Practice</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114F857-9BD0-170E-308B-990A86F9C322}"/>
              </a:ext>
            </a:extLst>
          </p:cNvPr>
          <p:cNvSpPr>
            <a:spLocks noGrp="1"/>
          </p:cNvSpPr>
          <p:nvPr>
            <p:ph idx="1"/>
          </p:nvPr>
        </p:nvSpPr>
        <p:spPr>
          <a:xfrm>
            <a:off x="575734" y="1560226"/>
            <a:ext cx="8596668" cy="4914465"/>
          </a:xfrm>
        </p:spPr>
        <p:txBody>
          <a:bodyPr>
            <a:noAutofit/>
          </a:bodyPr>
          <a:lstStyle/>
          <a:p>
            <a:pPr lvl="0"/>
            <a:r>
              <a:rPr lang="en-CA" sz="2400" dirty="0">
                <a:latin typeface="Calibri" panose="020F0502020204030204" pitchFamily="34" charset="0"/>
                <a:cs typeface="Calibri" panose="020F0502020204030204" pitchFamily="34" charset="0"/>
              </a:rPr>
              <a:t>Mezzo</a:t>
            </a:r>
          </a:p>
          <a:p>
            <a:pPr lvl="1"/>
            <a:r>
              <a:rPr lang="en-US" sz="2400" dirty="0">
                <a:latin typeface="Calibri" panose="020F0502020204030204" pitchFamily="34" charset="0"/>
                <a:cs typeface="Calibri" panose="020F0502020204030204" pitchFamily="34" charset="0"/>
              </a:rPr>
              <a:t>Social workers in rural or remote communities may have a more challenging experience than their urban counterparts when trying to protect client confidentiality as well as their own sense of privacy since opportunities for recreation and other community engagement are limited.</a:t>
            </a:r>
            <a:endParaRPr lang="en-US" sz="2400" i="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374098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10983</TotalTime>
  <Words>1033</Words>
  <Application>Microsoft Office PowerPoint</Application>
  <PresentationFormat>Widescreen</PresentationFormat>
  <Paragraphs>58</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Trebuchet MS</vt:lpstr>
      <vt:lpstr>Wingdings 3</vt:lpstr>
      <vt:lpstr>Facet</vt:lpstr>
      <vt:lpstr>Chapter 7: Sustaining Our Own Mental Wellness: A Reflection on Burnout, Vicarious Trauma, and Compassion Fatigue in a Rural and Remote Social Work Context</vt:lpstr>
      <vt:lpstr>Introduction</vt:lpstr>
      <vt:lpstr>Learning Objectives</vt:lpstr>
      <vt:lpstr>Practice Area and/or the Population of Focus</vt:lpstr>
      <vt:lpstr>Overview of Policy and Service Delivery Issues</vt:lpstr>
      <vt:lpstr>Overview of Policy and Service Delivery Issues</vt:lpstr>
      <vt:lpstr>Overview of Policy and Service Delivery Issues</vt:lpstr>
      <vt:lpstr>3 Levels of Social Work Practice</vt:lpstr>
      <vt:lpstr>3 Levels of Social Work Practice</vt:lpstr>
      <vt:lpstr>3 Levels of Social Work Practice</vt:lpstr>
      <vt:lpstr>Conclusion</vt:lpstr>
      <vt:lpstr>Additional Resources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12 - Older Adults in Rural Communities: Policy and Practice</dc:title>
  <dc:creator>Pam Reimer</dc:creator>
  <cp:lastModifiedBy>Pam Reimer</cp:lastModifiedBy>
  <cp:revision>19</cp:revision>
  <dcterms:created xsi:type="dcterms:W3CDTF">2023-11-18T18:34:59Z</dcterms:created>
  <dcterms:modified xsi:type="dcterms:W3CDTF">2024-02-02T16:11:14Z</dcterms:modified>
</cp:coreProperties>
</file>