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64" r:id="rId3"/>
    <p:sldId id="257" r:id="rId4"/>
    <p:sldId id="261" r:id="rId5"/>
    <p:sldId id="265" r:id="rId6"/>
    <p:sldId id="275" r:id="rId7"/>
    <p:sldId id="274" r:id="rId8"/>
    <p:sldId id="267" r:id="rId9"/>
    <p:sldId id="272" r:id="rId10"/>
    <p:sldId id="273" r:id="rId11"/>
    <p:sldId id="263" r:id="rId12"/>
    <p:sldId id="26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fferyb" initials="j" lastIdx="7" clrIdx="0">
    <p:extLst>
      <p:ext uri="{19B8F6BF-5375-455C-9EA6-DF929625EA0E}">
        <p15:presenceInfo xmlns:p15="http://schemas.microsoft.com/office/powerpoint/2012/main" userId="jefferyb" providerId="None"/>
      </p:ext>
    </p:extLst>
  </p:cmAuthor>
  <p:cmAuthor id="2" name="novik2nu" initials="n" lastIdx="11" clrIdx="1">
    <p:extLst>
      <p:ext uri="{19B8F6BF-5375-455C-9EA6-DF929625EA0E}">
        <p15:presenceInfo xmlns:p15="http://schemas.microsoft.com/office/powerpoint/2012/main" userId="novik2nu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0" autoAdjust="0"/>
  </p:normalViewPr>
  <p:slideViewPr>
    <p:cSldViewPr snapToGrid="0">
      <p:cViewPr varScale="1">
        <p:scale>
          <a:sx n="66" d="100"/>
          <a:sy n="66" d="100"/>
        </p:scale>
        <p:origin x="10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57.14286" units="1/cm"/>
          <inkml:channelProperty channel="Y" name="resolution" value="57.14286" units="1/cm"/>
          <inkml:channelProperty channel="T" name="resolution" value="1" units="1/dev"/>
        </inkml:channelProperties>
      </inkml:inkSource>
      <inkml:timestamp xml:id="ts0" timeString="2023-12-03T01:04:13.906"/>
    </inkml:context>
    <inkml:brush xml:id="br0">
      <inkml:brushProperty name="width" value="0.33333" units="cm"/>
      <inkml:brushProperty name="height" value="0.6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0,'26'0'0,"1"27"0,-1-27 31,0 0-31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57.14286" units="1/cm"/>
          <inkml:channelProperty channel="Y" name="resolution" value="57.14286" units="1/cm"/>
          <inkml:channelProperty channel="T" name="resolution" value="1" units="1/dev"/>
        </inkml:channelProperties>
      </inkml:inkSource>
      <inkml:timestamp xml:id="ts0" timeString="2023-12-03T01:04:13.906"/>
    </inkml:context>
    <inkml:brush xml:id="br0">
      <inkml:brushProperty name="width" value="0.33333" units="cm"/>
      <inkml:brushProperty name="height" value="0.6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0,'26'0'0,"1"27"0,-1-27 31,0 0-31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57.14286" units="1/cm"/>
          <inkml:channelProperty channel="Y" name="resolution" value="57.14286" units="1/cm"/>
          <inkml:channelProperty channel="T" name="resolution" value="1" units="1/dev"/>
        </inkml:channelProperties>
      </inkml:inkSource>
      <inkml:timestamp xml:id="ts0" timeString="2023-12-03T01:04:13.906"/>
    </inkml:context>
    <inkml:brush xml:id="br0">
      <inkml:brushProperty name="width" value="0.33333" units="cm"/>
      <inkml:brushProperty name="height" value="0.6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0,'26'0'0,"1"27"0,-1-27 31,0 0-31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3CB9-2F83-44BF-835B-B897292C3026}" type="datetimeFigureOut">
              <a:rPr lang="en-CA" smtClean="0"/>
              <a:t>2024-07-12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B3EF7-3553-4FDC-8590-B949F667910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19922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3CB9-2F83-44BF-835B-B897292C3026}" type="datetimeFigureOut">
              <a:rPr lang="en-CA" smtClean="0"/>
              <a:t>2024-07-12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B3EF7-3553-4FDC-8590-B949F667910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95820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3CB9-2F83-44BF-835B-B897292C3026}" type="datetimeFigureOut">
              <a:rPr lang="en-CA" smtClean="0"/>
              <a:t>2024-07-12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B3EF7-3553-4FDC-8590-B949F667910C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2209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3CB9-2F83-44BF-835B-B897292C3026}" type="datetimeFigureOut">
              <a:rPr lang="en-CA" smtClean="0"/>
              <a:t>2024-07-12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B3EF7-3553-4FDC-8590-B949F667910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42481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3CB9-2F83-44BF-835B-B897292C3026}" type="datetimeFigureOut">
              <a:rPr lang="en-CA" smtClean="0"/>
              <a:t>2024-07-12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B3EF7-3553-4FDC-8590-B949F667910C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11549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3CB9-2F83-44BF-835B-B897292C3026}" type="datetimeFigureOut">
              <a:rPr lang="en-CA" smtClean="0"/>
              <a:t>2024-07-12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B3EF7-3553-4FDC-8590-B949F667910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504923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3CB9-2F83-44BF-835B-B897292C3026}" type="datetimeFigureOut">
              <a:rPr lang="en-CA" smtClean="0"/>
              <a:t>2024-07-12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B3EF7-3553-4FDC-8590-B949F667910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873037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3CB9-2F83-44BF-835B-B897292C3026}" type="datetimeFigureOut">
              <a:rPr lang="en-CA" smtClean="0"/>
              <a:t>2024-07-12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B3EF7-3553-4FDC-8590-B949F667910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99626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3CB9-2F83-44BF-835B-B897292C3026}" type="datetimeFigureOut">
              <a:rPr lang="en-CA" smtClean="0"/>
              <a:t>2024-07-12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B3EF7-3553-4FDC-8590-B949F667910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2640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3CB9-2F83-44BF-835B-B897292C3026}" type="datetimeFigureOut">
              <a:rPr lang="en-CA" smtClean="0"/>
              <a:t>2024-07-12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B3EF7-3553-4FDC-8590-B949F667910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96593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3CB9-2F83-44BF-835B-B897292C3026}" type="datetimeFigureOut">
              <a:rPr lang="en-CA" smtClean="0"/>
              <a:t>2024-07-12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B3EF7-3553-4FDC-8590-B949F667910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39223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3CB9-2F83-44BF-835B-B897292C3026}" type="datetimeFigureOut">
              <a:rPr lang="en-CA" smtClean="0"/>
              <a:t>2024-07-12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B3EF7-3553-4FDC-8590-B949F667910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3051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3CB9-2F83-44BF-835B-B897292C3026}" type="datetimeFigureOut">
              <a:rPr lang="en-CA" smtClean="0"/>
              <a:t>2024-07-12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B3EF7-3553-4FDC-8590-B949F667910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80373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3CB9-2F83-44BF-835B-B897292C3026}" type="datetimeFigureOut">
              <a:rPr lang="en-CA" smtClean="0"/>
              <a:t>2024-07-12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B3EF7-3553-4FDC-8590-B949F667910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22472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3CB9-2F83-44BF-835B-B897292C3026}" type="datetimeFigureOut">
              <a:rPr lang="en-CA" smtClean="0"/>
              <a:t>2024-07-12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B3EF7-3553-4FDC-8590-B949F667910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92799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B3EF7-3553-4FDC-8590-B949F667910C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3CB9-2F83-44BF-835B-B897292C3026}" type="datetimeFigureOut">
              <a:rPr lang="en-CA" smtClean="0"/>
              <a:t>2024-07-12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06837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E3CB9-2F83-44BF-835B-B897292C3026}" type="datetimeFigureOut">
              <a:rPr lang="en-CA" smtClean="0"/>
              <a:t>2024-07-12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D1B3EF7-3553-4FDC-8590-B949F667910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91845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nu.ca/information/inuit-societal-value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image" Target="../media/image4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403F3-DDC2-A805-DB75-392F7FFA6E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8 - Informed Approach to Disclosures of Abuse and Healing</a:t>
            </a:r>
            <a:endParaRPr lang="en-CA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E0149E-5200-B0DB-E211-D7CF4E7168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Daniel A. </a:t>
            </a:r>
            <a:r>
              <a:rPr lang="de-DE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Afram and </a:t>
            </a:r>
            <a:r>
              <a:rPr lang="de-DE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Amber Miners</a:t>
            </a:r>
          </a:p>
        </p:txBody>
      </p:sp>
    </p:spTree>
    <p:extLst>
      <p:ext uri="{BB962C8B-B14F-4D97-AF65-F5344CB8AC3E}">
        <p14:creationId xmlns:p14="http://schemas.microsoft.com/office/powerpoint/2010/main" val="834754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5E334-D402-7E22-8DA6-A066B87ED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262" y="378691"/>
            <a:ext cx="8596668" cy="840509"/>
          </a:xfrm>
        </p:spPr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Levels of Social Work Practice</a:t>
            </a:r>
            <a:endParaRPr lang="en-CA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4F857-9BD0-170E-308B-990A86F9C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19200"/>
            <a:ext cx="8596668" cy="3880773"/>
          </a:xfrm>
        </p:spPr>
        <p:txBody>
          <a:bodyPr>
            <a:noAutofit/>
          </a:bodyPr>
          <a:lstStyle/>
          <a:p>
            <a:pPr lvl="0"/>
            <a:r>
              <a:rPr lang="en-CA" sz="2400" dirty="0">
                <a:latin typeface="Calibri" panose="020F0502020204030204" pitchFamily="34" charset="0"/>
                <a:cs typeface="Calibri" panose="020F0502020204030204" pitchFamily="34" charset="0"/>
              </a:rPr>
              <a:t>Macro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couple of community leaders focused on changes at the macro practice level. 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Changes have occurred at the political level by having a Memorandum of Understanding created within all the departments in Nunavut who are responsible for the well-being of children. 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Without the advocacy of social workers, allied professionals and community members doing individual and family interventions and shinning a light to the important and prevalent issue of child abuse, there would have been no working groups, political will and data collection to support the need of a transformative approach to addressing child abuse in Nunavut. </a:t>
            </a:r>
          </a:p>
        </p:txBody>
      </p:sp>
    </p:spTree>
    <p:extLst>
      <p:ext uri="{BB962C8B-B14F-4D97-AF65-F5344CB8AC3E}">
        <p14:creationId xmlns:p14="http://schemas.microsoft.com/office/powerpoint/2010/main" val="1227986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F03F8-0F8A-2800-23C6-84B6FA1E4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788D9-7D9B-3C39-1587-19FFD430F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4302"/>
            <a:ext cx="8596668" cy="388077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incorporation of Inuit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Qaujimajatuqangit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(IQ) values in policies and organizations has proven beneficial in the lives of Inuit.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As professionals working in remote communities such as Nunavut, it is our duty to be informed about the histories and oppressions experienced by our clients.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Based on the uniqueness of the remote community, services available to the children and their families are fostered and enriched from a cultural perspective by creating allies within the community along with fostering service partnerships.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Increased connection and support are key to increased family empowerment, healing, safety, sense of self and resilience, and reduced generational transmission of trauma response.</a:t>
            </a:r>
          </a:p>
        </p:txBody>
      </p:sp>
    </p:spTree>
    <p:extLst>
      <p:ext uri="{BB962C8B-B14F-4D97-AF65-F5344CB8AC3E}">
        <p14:creationId xmlns:p14="http://schemas.microsoft.com/office/powerpoint/2010/main" val="1224719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8D29D-5C99-3169-200D-8F955B468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5782"/>
          </a:xfrm>
        </p:spPr>
        <p:txBody>
          <a:bodyPr/>
          <a:lstStyle/>
          <a:p>
            <a:r>
              <a:rPr lang="en-CA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90AF9-6422-C6F5-3637-5954C740D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352" y="1265382"/>
            <a:ext cx="8596668" cy="4922982"/>
          </a:xfrm>
        </p:spPr>
        <p:txBody>
          <a:bodyPr>
            <a:noAutofit/>
          </a:bodyPr>
          <a:lstStyle/>
          <a:p>
            <a:r>
              <a:rPr lang="en-US" sz="2000" b="0" i="0" dirty="0">
                <a:solidFill>
                  <a:srgbClr val="373D3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Government of Nunavut. (2007). </a:t>
            </a:r>
            <a:r>
              <a:rPr lang="en-US" sz="2000" b="0" i="1" dirty="0">
                <a:solidFill>
                  <a:srgbClr val="373D3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Inuit </a:t>
            </a:r>
            <a:r>
              <a:rPr lang="en-US" sz="2000" b="0" i="1" dirty="0" err="1">
                <a:solidFill>
                  <a:srgbClr val="373D3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Qaujimajatuqangit</a:t>
            </a:r>
            <a:r>
              <a:rPr lang="en-US" sz="2000" b="0" i="1" dirty="0">
                <a:solidFill>
                  <a:srgbClr val="373D3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Education Framework for Nunavut Curriculum</a:t>
            </a:r>
            <a:r>
              <a:rPr lang="en-US" sz="2000" b="0" i="0" dirty="0">
                <a:solidFill>
                  <a:srgbClr val="373D3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 </a:t>
            </a:r>
            <a:r>
              <a:rPr lang="en-US" sz="2000" b="0" i="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https://www.gov.nu.ca/information/inuit-societal-values</a:t>
            </a:r>
            <a:endParaRPr lang="en-US" sz="2000" b="0" i="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0" i="0" dirty="0">
                <a:solidFill>
                  <a:srgbClr val="373D3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Schmidt, G. (2009). </a:t>
            </a:r>
            <a:r>
              <a:rPr lang="en-US" sz="2000" b="0" i="1" dirty="0">
                <a:solidFill>
                  <a:srgbClr val="373D3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is northern social work?</a:t>
            </a:r>
            <a:r>
              <a:rPr lang="en-US" sz="2000" b="0" i="0" dirty="0">
                <a:solidFill>
                  <a:srgbClr val="373D3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In R. Delaney &amp; K. Brownlee  (Eds.), </a:t>
            </a:r>
            <a:r>
              <a:rPr lang="en-US" sz="2000" b="0" i="1" dirty="0">
                <a:solidFill>
                  <a:srgbClr val="373D3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Northern</a:t>
            </a:r>
            <a:r>
              <a:rPr lang="en-US" sz="2000" b="0" i="0" dirty="0">
                <a:solidFill>
                  <a:srgbClr val="373D3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000" b="0" i="1" dirty="0">
                <a:solidFill>
                  <a:srgbClr val="373D3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rural social work practice: A Canadian perspective </a:t>
            </a:r>
            <a:r>
              <a:rPr lang="en-US" sz="2000" b="0" i="0" dirty="0">
                <a:solidFill>
                  <a:srgbClr val="373D3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(pp. 1-17). Lakehead University Centre for Northern Studies.</a:t>
            </a:r>
            <a:endParaRPr lang="en-US" sz="2000" b="0" i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431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F8F61-FFA2-E930-3C63-2A5339C2E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18040-A839-E3DD-9E10-1DFA7D86A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025" y="1357026"/>
            <a:ext cx="8596668" cy="388077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This chapter will discuss: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Approaches to the challenges of social work in Nunavut, through the introduction of a case study highlighting common realities across Nunavut. 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historical and social complexities of Inuit populations to consider any approach or intervention in the provision of service. 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Child Advocacy Centre (CAC) model, which works within the Inuit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Qaujimajatuqangit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(IQ) principles. </a:t>
            </a:r>
          </a:p>
        </p:txBody>
      </p:sp>
    </p:spTree>
    <p:extLst>
      <p:ext uri="{BB962C8B-B14F-4D97-AF65-F5344CB8AC3E}">
        <p14:creationId xmlns:p14="http://schemas.microsoft.com/office/powerpoint/2010/main" val="1065384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2E07F-2C75-1257-9999-42DCEE8D9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Learning Objectives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2207C62-6638-DEBA-6DA4-6B4947882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43353"/>
            <a:ext cx="8596668" cy="388077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chapter will focus on the following elements that will serve to inform the learning objectives:</a:t>
            </a:r>
          </a:p>
          <a:p>
            <a:pPr lvl="1"/>
            <a:r>
              <a:rPr lang="en-US" sz="2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Historical context of Inuit in the Arctic</a:t>
            </a:r>
          </a:p>
          <a:p>
            <a:pPr lvl="1"/>
            <a:r>
              <a:rPr lang="en-US" sz="2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Inuit societal values</a:t>
            </a:r>
          </a:p>
          <a:p>
            <a:pPr lvl="1"/>
            <a:r>
              <a:rPr lang="en-US" sz="2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Community response to care</a:t>
            </a:r>
          </a:p>
          <a:p>
            <a:pPr lvl="1"/>
            <a:r>
              <a:rPr lang="en-US" sz="2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Child Advocacy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Centres</a:t>
            </a:r>
            <a:endParaRPr lang="en-US" sz="2600" b="0" i="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2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Multidisciplinary teams</a:t>
            </a:r>
          </a:p>
          <a:p>
            <a:pPr lvl="1"/>
            <a:r>
              <a:rPr lang="en-US" sz="2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Ethical considerations</a:t>
            </a:r>
          </a:p>
          <a:p>
            <a:pPr lvl="1"/>
            <a:r>
              <a:rPr lang="en-US" sz="2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Barriers and challenges</a:t>
            </a:r>
          </a:p>
          <a:p>
            <a:pPr lvl="1"/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781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E71CC-2C23-74C8-739D-98EBF045D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120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Practice Area and/or the Population of Focus</a:t>
            </a:r>
            <a:endParaRPr lang="en-CA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4BFE0-5011-91F6-6DFF-6A631491B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00809"/>
            <a:ext cx="8596668" cy="388077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Many Inuit reside in small communities in four northern regions of Canada (Inuit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Nunangat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including: Inuvialuit (NWT); Nunatsiavut (Newfoundland and Labrador); Nunavik (Quebec); and Nunavut.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Nunavut has 25 fly-in communities that cover 20 percent of Canada’s landmass and three time zones.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Nunavut is separated into three regions (Kitikmeot,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Kivaliq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 Qikiqtaaluk).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focus of the chapter will primarily be Nunavummiut (Inuit residing in Nunavut) residing in the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Qikiqtaaluq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region of Nunavut consisting of 13 fly-in communities.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84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20A29-076D-9808-C35B-2384B9C35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41852"/>
            <a:ext cx="8596668" cy="1320800"/>
          </a:xfrm>
        </p:spPr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Overview of Policy and Service Delivery Issues</a:t>
            </a:r>
            <a:endParaRPr lang="en-CA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E32DD3D-0839-AD5E-9203-D2A36B267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53693"/>
            <a:ext cx="8596668" cy="388077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incorporation of Inuit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Qaujimajatuqangit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(IQ) values into every aspect of modern-day practices within Nunavut exists to maintain and enrich the cultural heritage of Inuit (Government of Nunavut, 2007):</a:t>
            </a:r>
          </a:p>
          <a:p>
            <a:pPr lvl="1"/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Inuuqatigiitsiarniq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 Respecting others, relationships, and caring for people</a:t>
            </a:r>
          </a:p>
          <a:p>
            <a:pPr lvl="1"/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Tunnaganariq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 Fostering good spirits by being open, welcoming, and inclusive</a:t>
            </a:r>
          </a:p>
          <a:p>
            <a:pPr lvl="1"/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Pijitsirniq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 Serving and providing for family and/or community</a:t>
            </a:r>
          </a:p>
          <a:p>
            <a:pPr lvl="1"/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Aajiiqatigiinniq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 Decision making through discussion and consensus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/>
              <p14:cNvContentPartPr/>
              <p14:nvPr/>
            </p14:nvContentPartPr>
            <p14:xfrm>
              <a:off x="4153035" y="-762030"/>
              <a:ext cx="38160" cy="1008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092915" y="-881910"/>
                <a:ext cx="158400" cy="249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3370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20A29-076D-9808-C35B-2384B9C35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41852"/>
            <a:ext cx="8596668" cy="1320800"/>
          </a:xfrm>
        </p:spPr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Overview of Policy and Service Delivery Issues</a:t>
            </a:r>
            <a:endParaRPr lang="en-CA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E32DD3D-0839-AD5E-9203-D2A36B267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53693"/>
            <a:ext cx="8596668" cy="3880773"/>
          </a:xfrm>
        </p:spPr>
        <p:txBody>
          <a:bodyPr>
            <a:noAutofit/>
          </a:bodyPr>
          <a:lstStyle/>
          <a:p>
            <a:pPr lvl="1"/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Pilimmaksarniq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Pijariuqsarniq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 Development of skills through observation, mentoring, practice, and effort</a:t>
            </a:r>
          </a:p>
          <a:p>
            <a:pPr lvl="1"/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Piliriqatigiinniq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Ikajuqtigiinniq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 Working together for a common cause</a:t>
            </a:r>
          </a:p>
          <a:p>
            <a:pPr lvl="1"/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Qanuqtuurniq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 Being innovative and resourceful (i.e. in solving problems)</a:t>
            </a:r>
          </a:p>
          <a:p>
            <a:pPr lvl="1"/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Avatittinnik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Kamatsiarniq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 Respect and care for the land, animals and the environment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incorporation of IQ values into service mandates and programming is helping shift the way systems respond in supporting individuals and families within Nunavut.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/>
              <p14:cNvContentPartPr/>
              <p14:nvPr/>
            </p14:nvContentPartPr>
            <p14:xfrm>
              <a:off x="4153035" y="-762030"/>
              <a:ext cx="38160" cy="1008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92915" y="-881910"/>
                <a:ext cx="157680" cy="249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26565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20A29-076D-9808-C35B-2384B9C35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41852"/>
            <a:ext cx="8596668" cy="1320800"/>
          </a:xfrm>
        </p:spPr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Overview of Policy and Service Delivery Issues</a:t>
            </a:r>
            <a:endParaRPr lang="en-CA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E32DD3D-0839-AD5E-9203-D2A36B267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53693"/>
            <a:ext cx="8596668" cy="3880773"/>
          </a:xfrm>
        </p:spPr>
        <p:txBody>
          <a:bodyPr>
            <a:noAutofit/>
          </a:bodyPr>
          <a:lstStyle/>
          <a:p>
            <a:pPr marL="514350" indent="-457200"/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In many Indigenous communities, such as Nunavut, the presence and impact of intergenerational trauma is commonplace. </a:t>
            </a:r>
          </a:p>
          <a:p>
            <a:pPr marL="514350" indent="-457200"/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The issues that arise in northern social work practice include practicing beyond our competence, dual relationships, having too much access to information, and limited supervision.</a:t>
            </a:r>
          </a:p>
          <a:p>
            <a:pPr marL="514350" indent="-457200"/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The lack of resources or “experts” within communities can result in many social workers engaging in work that is normally outside their expertise, or a practicing social worker might align oneself with the practice of other professionals within the community (Schmidt, 2009).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/>
              <p14:cNvContentPartPr/>
              <p14:nvPr/>
            </p14:nvContentPartPr>
            <p14:xfrm>
              <a:off x="4153035" y="-762030"/>
              <a:ext cx="38160" cy="1008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92915" y="-881910"/>
                <a:ext cx="157680" cy="249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5837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5E334-D402-7E22-8DA6-A066B87ED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0509"/>
          </a:xfrm>
        </p:spPr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Levels of Social Work Practice</a:t>
            </a:r>
            <a:endParaRPr lang="en-CA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4F857-9BD0-170E-308B-990A86F9C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883" y="1450109"/>
            <a:ext cx="8596668" cy="3880773"/>
          </a:xfrm>
        </p:spPr>
        <p:txBody>
          <a:bodyPr>
            <a:noAutofit/>
          </a:bodyPr>
          <a:lstStyle/>
          <a:p>
            <a:pPr lvl="0"/>
            <a:r>
              <a:rPr lang="en-CA" sz="2400" dirty="0">
                <a:latin typeface="Calibri" panose="020F0502020204030204" pitchFamily="34" charset="0"/>
                <a:cs typeface="Calibri" panose="020F0502020204030204" pitchFamily="34" charset="0"/>
              </a:rPr>
              <a:t>Micro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At the micro level, it is important to recognize some of the access barriers that individuals and families have to services. 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Being a social worker within a remote community such as Iqaluit is more than simply providing service and linking people to services. 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Social workers need to be mindful of the generations of harm and the perpetual continuation of this within systems. 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More importantly the level of power and trust at the micro level needs to be respected and recognized when navigating larger systems with families.</a:t>
            </a:r>
          </a:p>
        </p:txBody>
      </p:sp>
    </p:spTree>
    <p:extLst>
      <p:ext uri="{BB962C8B-B14F-4D97-AF65-F5344CB8AC3E}">
        <p14:creationId xmlns:p14="http://schemas.microsoft.com/office/powerpoint/2010/main" val="2686756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5E334-D402-7E22-8DA6-A066B87ED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0509"/>
          </a:xfrm>
        </p:spPr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Levels of Social Work Practice</a:t>
            </a:r>
            <a:endParaRPr lang="en-CA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4F857-9BD0-170E-308B-990A86F9C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734" y="1560226"/>
            <a:ext cx="8596668" cy="4914465"/>
          </a:xfrm>
        </p:spPr>
        <p:txBody>
          <a:bodyPr>
            <a:noAutofit/>
          </a:bodyPr>
          <a:lstStyle/>
          <a:p>
            <a:pPr lvl="0"/>
            <a:r>
              <a:rPr lang="en-CA" sz="2400" dirty="0">
                <a:latin typeface="Calibri" panose="020F0502020204030204" pitchFamily="34" charset="0"/>
                <a:cs typeface="Calibri" panose="020F0502020204030204" pitchFamily="34" charset="0"/>
              </a:rPr>
              <a:t>Mezzo</a:t>
            </a:r>
          </a:p>
          <a:p>
            <a:pPr lvl="1"/>
            <a:r>
              <a:rPr lang="en-US" sz="2400" i="0" dirty="0">
                <a:latin typeface="Calibri" panose="020F0502020204030204" pitchFamily="34" charset="0"/>
                <a:cs typeface="Calibri" panose="020F0502020204030204" pitchFamily="34" charset="0"/>
              </a:rPr>
              <a:t>As social workers, our work with clients at the mezzo practice level typically involves participation in working groups and advocacy towards achieving equitable services within the community. </a:t>
            </a:r>
          </a:p>
          <a:p>
            <a:pPr lvl="1"/>
            <a:r>
              <a:rPr lang="en-US" sz="2400" i="0" dirty="0">
                <a:latin typeface="Calibri" panose="020F0502020204030204" pitchFamily="34" charset="0"/>
                <a:cs typeface="Calibri" panose="020F0502020204030204" pitchFamily="34" charset="0"/>
              </a:rPr>
              <a:t>The first Child Advocacy Centre (CAC) in Nunavut is an example of the gradual grassroots movements to address community issues at the mezzo level.</a:t>
            </a:r>
          </a:p>
        </p:txBody>
      </p:sp>
    </p:spTree>
    <p:extLst>
      <p:ext uri="{BB962C8B-B14F-4D97-AF65-F5344CB8AC3E}">
        <p14:creationId xmlns:p14="http://schemas.microsoft.com/office/powerpoint/2010/main" val="24374098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10799</TotalTime>
  <Words>967</Words>
  <Application>Microsoft Office PowerPoint</Application>
  <PresentationFormat>Widescreen</PresentationFormat>
  <Paragraphs>60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Trebuchet MS</vt:lpstr>
      <vt:lpstr>Wingdings 3</vt:lpstr>
      <vt:lpstr>Facet</vt:lpstr>
      <vt:lpstr>Chapter 8 - Informed Approach to Disclosures of Abuse and Healing</vt:lpstr>
      <vt:lpstr>Introduction</vt:lpstr>
      <vt:lpstr>Learning Objectives</vt:lpstr>
      <vt:lpstr>Practice Area and/or the Population of Focus</vt:lpstr>
      <vt:lpstr>Overview of Policy and Service Delivery Issues</vt:lpstr>
      <vt:lpstr>Overview of Policy and Service Delivery Issues</vt:lpstr>
      <vt:lpstr>Overview of Policy and Service Delivery Issues</vt:lpstr>
      <vt:lpstr>3 Levels of Social Work Practice</vt:lpstr>
      <vt:lpstr>3 Levels of Social Work Practice</vt:lpstr>
      <vt:lpstr>3 Levels of Social Work Practice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12 - Older Adults in Rural Communities: Policy and Practice</dc:title>
  <dc:creator>Pam Reimer</dc:creator>
  <cp:lastModifiedBy>Pam Reimer</cp:lastModifiedBy>
  <cp:revision>29</cp:revision>
  <dcterms:created xsi:type="dcterms:W3CDTF">2023-11-18T18:34:59Z</dcterms:created>
  <dcterms:modified xsi:type="dcterms:W3CDTF">2024-07-12T23:53:25Z</dcterms:modified>
</cp:coreProperties>
</file>