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64" r:id="rId3"/>
    <p:sldId id="257" r:id="rId4"/>
    <p:sldId id="261" r:id="rId5"/>
    <p:sldId id="265" r:id="rId6"/>
    <p:sldId id="271" r:id="rId7"/>
    <p:sldId id="270" r:id="rId8"/>
    <p:sldId id="268" r:id="rId9"/>
    <p:sldId id="269" r:id="rId10"/>
    <p:sldId id="263" r:id="rId11"/>
    <p:sldId id="259" r:id="rId12"/>
    <p:sldId id="26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eryb" initials="j" lastIdx="7" clrIdx="0">
    <p:extLst>
      <p:ext uri="{19B8F6BF-5375-455C-9EA6-DF929625EA0E}">
        <p15:presenceInfo xmlns:p15="http://schemas.microsoft.com/office/powerpoint/2012/main" userId="jefferyb" providerId="None"/>
      </p:ext>
    </p:extLst>
  </p:cmAuthor>
  <p:cmAuthor id="2" name="novik2nu" initials="n" lastIdx="14" clrIdx="1">
    <p:extLst>
      <p:ext uri="{19B8F6BF-5375-455C-9EA6-DF929625EA0E}">
        <p15:presenceInfo xmlns:p15="http://schemas.microsoft.com/office/powerpoint/2012/main" userId="novik2n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48"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ink/ink1.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01992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4195820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2209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442481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1154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250492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3987303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199626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72640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79659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3939223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73051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78037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422247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9279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
        <p:nvSpPr>
          <p:cNvPr id="5" name="Date Placeholder 4"/>
          <p:cNvSpPr>
            <a:spLocks noGrp="1"/>
          </p:cNvSpPr>
          <p:nvPr>
            <p:ph type="dt" sz="half" idx="10"/>
          </p:nvPr>
        </p:nvSpPr>
        <p:spPr/>
        <p:txBody>
          <a:bodyPr/>
          <a:lstStyle/>
          <a:p>
            <a:fld id="{63CE3CB9-2F83-44BF-835B-B897292C3026}" type="datetimeFigureOut">
              <a:rPr lang="en-CA" smtClean="0"/>
              <a:t>2024-04-21</a:t>
            </a:fld>
            <a:endParaRPr lang="en-CA" dirty="0"/>
          </a:p>
        </p:txBody>
      </p:sp>
    </p:spTree>
    <p:extLst>
      <p:ext uri="{BB962C8B-B14F-4D97-AF65-F5344CB8AC3E}">
        <p14:creationId xmlns:p14="http://schemas.microsoft.com/office/powerpoint/2010/main" val="90683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3CE3CB9-2F83-44BF-835B-B897292C3026}" type="datetimeFigureOut">
              <a:rPr lang="en-CA" smtClean="0"/>
              <a:t>2024-04-21</a:t>
            </a:fld>
            <a:endParaRPr lang="en-CA"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D1B3EF7-3553-4FDC-8590-B949F667910C}" type="slidenum">
              <a:rPr lang="en-CA" smtClean="0"/>
              <a:t>‹#›</a:t>
            </a:fld>
            <a:endParaRPr lang="en-CA" dirty="0"/>
          </a:p>
        </p:txBody>
      </p:sp>
    </p:spTree>
    <p:extLst>
      <p:ext uri="{BB962C8B-B14F-4D97-AF65-F5344CB8AC3E}">
        <p14:creationId xmlns:p14="http://schemas.microsoft.com/office/powerpoint/2010/main" val="59184510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cmha.ca/brochure/fast-facts-about-mental-illnes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7" Type="http://schemas.openxmlformats.org/officeDocument/2006/relationships/image" Target="../media/image4.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403F3-DDC2-A805-DB75-392F7FFA6EF7}"/>
              </a:ext>
            </a:extLst>
          </p:cNvPr>
          <p:cNvSpPr>
            <a:spLocks noGrp="1"/>
          </p:cNvSpPr>
          <p:nvPr>
            <p:ph type="ctrTitle"/>
          </p:nvPr>
        </p:nvSpPr>
        <p:spPr/>
        <p:txBody>
          <a:bodyPr>
            <a:noAutofit/>
          </a:bodyPr>
          <a:lstStyle/>
          <a:p>
            <a:r>
              <a:rPr lang="en-US" sz="4600" dirty="0">
                <a:solidFill>
                  <a:schemeClr val="accent2">
                    <a:lumMod val="75000"/>
                  </a:schemeClr>
                </a:solidFill>
                <a:latin typeface="Calibri" panose="020F0502020204030204" pitchFamily="34" charset="0"/>
                <a:cs typeface="Calibri" panose="020F0502020204030204" pitchFamily="34" charset="0"/>
              </a:rPr>
              <a:t>Chapter 9 - Social Work Practice and Mental Health Services Outside of Urban Settings</a:t>
            </a:r>
            <a:endParaRPr lang="en-CA" sz="4600" dirty="0">
              <a:solidFill>
                <a:schemeClr val="accent2">
                  <a:lumMod val="75000"/>
                </a:schemeClr>
              </a:solidFill>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69E0149E-5200-B0DB-E211-D7CF4E71689F}"/>
              </a:ext>
            </a:extLst>
          </p:cNvPr>
          <p:cNvSpPr>
            <a:spLocks noGrp="1"/>
          </p:cNvSpPr>
          <p:nvPr>
            <p:ph type="subTitle" idx="1"/>
          </p:nvPr>
        </p:nvSpPr>
        <p:spPr/>
        <p:txBody>
          <a:bodyPr>
            <a:normAutofit/>
          </a:bodyPr>
          <a:lstStyle/>
          <a:p>
            <a:r>
              <a:rPr lang="de-DE" sz="2400" dirty="0">
                <a:solidFill>
                  <a:schemeClr val="tx1"/>
                </a:solidFill>
                <a:latin typeface="Calibri" panose="020F0502020204030204" pitchFamily="34" charset="0"/>
                <a:cs typeface="Calibri" panose="020F0502020204030204" pitchFamily="34" charset="0"/>
              </a:rPr>
              <a:t>Nuelle Novik; Brent Mckee; and Karmen Pearce</a:t>
            </a:r>
          </a:p>
        </p:txBody>
      </p:sp>
    </p:spTree>
    <p:extLst>
      <p:ext uri="{BB962C8B-B14F-4D97-AF65-F5344CB8AC3E}">
        <p14:creationId xmlns:p14="http://schemas.microsoft.com/office/powerpoint/2010/main" val="834754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F03F8-0F8A-2800-23C6-84B6FA1E446B}"/>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Conclusion</a:t>
            </a:r>
          </a:p>
        </p:txBody>
      </p:sp>
      <p:sp>
        <p:nvSpPr>
          <p:cNvPr id="3" name="Content Placeholder 2">
            <a:extLst>
              <a:ext uri="{FF2B5EF4-FFF2-40B4-BE49-F238E27FC236}">
                <a16:creationId xmlns:a16="http://schemas.microsoft.com/office/drawing/2014/main" id="{290788D9-7D9B-3C39-1587-19FFD430FF42}"/>
              </a:ext>
            </a:extLst>
          </p:cNvPr>
          <p:cNvSpPr>
            <a:spLocks noGrp="1"/>
          </p:cNvSpPr>
          <p:nvPr>
            <p:ph idx="1"/>
          </p:nvPr>
        </p:nvSpPr>
        <p:spPr>
          <a:xfrm>
            <a:off x="677334" y="1554302"/>
            <a:ext cx="8596668" cy="3880773"/>
          </a:xfrm>
        </p:spPr>
        <p:txBody>
          <a:bodyPr>
            <a:noAutofit/>
          </a:bodyPr>
          <a:lstStyle/>
          <a:p>
            <a:r>
              <a:rPr lang="en-US" sz="2400" dirty="0">
                <a:latin typeface="Calibri" panose="020F0502020204030204" pitchFamily="34" charset="0"/>
                <a:cs typeface="Calibri" panose="020F0502020204030204" pitchFamily="34" charset="0"/>
              </a:rPr>
              <a:t>As service providers living and practicing outside of large urban </a:t>
            </a:r>
            <a:r>
              <a:rPr lang="en-US" sz="2400" dirty="0" err="1">
                <a:latin typeface="Calibri" panose="020F0502020204030204" pitchFamily="34" charset="0"/>
                <a:cs typeface="Calibri" panose="020F0502020204030204" pitchFamily="34" charset="0"/>
              </a:rPr>
              <a:t>centres</a:t>
            </a:r>
            <a:r>
              <a:rPr lang="en-US" sz="2400" dirty="0">
                <a:latin typeface="Calibri" panose="020F0502020204030204" pitchFamily="34" charset="0"/>
                <a:cs typeface="Calibri" panose="020F0502020204030204" pitchFamily="34" charset="0"/>
              </a:rPr>
              <a:t>, social workers are well-positioned to provide information, assessments, interventions and ongoing supports to individuals struggling with mental illness and addictions.</a:t>
            </a:r>
          </a:p>
          <a:p>
            <a:r>
              <a:rPr lang="en-US" sz="2400" dirty="0">
                <a:latin typeface="Calibri" panose="020F0502020204030204" pitchFamily="34" charset="0"/>
                <a:cs typeface="Calibri" panose="020F0502020204030204" pitchFamily="34" charset="0"/>
              </a:rPr>
              <a:t>A lack of understanding leads to fear and negative attitudes towards individuals living with mental illness and addictions, and it prevents people from seeking help for themselves and from providing appropriate support to people around them. </a:t>
            </a:r>
          </a:p>
          <a:p>
            <a:r>
              <a:rPr lang="en-US" sz="2400" dirty="0">
                <a:latin typeface="Calibri" panose="020F0502020204030204" pitchFamily="34" charset="0"/>
                <a:cs typeface="Calibri" panose="020F0502020204030204" pitchFamily="34" charset="0"/>
              </a:rPr>
              <a:t>Just as social workers provide information, supports, and care to those in rural and remote communities who struggle with challenges to their mental health; social workers who practice in rural and remote settings must also work to maintain their own mental health and wellness.</a:t>
            </a:r>
          </a:p>
        </p:txBody>
      </p:sp>
    </p:spTree>
    <p:extLst>
      <p:ext uri="{BB962C8B-B14F-4D97-AF65-F5344CB8AC3E}">
        <p14:creationId xmlns:p14="http://schemas.microsoft.com/office/powerpoint/2010/main" val="1224719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7851F-32A7-6FFB-6D4D-B36FCD4B0AB4}"/>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Additional Resources</a:t>
            </a:r>
          </a:p>
        </p:txBody>
      </p:sp>
      <p:sp>
        <p:nvSpPr>
          <p:cNvPr id="3" name="Content Placeholder 2">
            <a:extLst>
              <a:ext uri="{FF2B5EF4-FFF2-40B4-BE49-F238E27FC236}">
                <a16:creationId xmlns:a16="http://schemas.microsoft.com/office/drawing/2014/main" id="{840E61F3-5F0C-D66B-69E0-CE9D7956A519}"/>
              </a:ext>
            </a:extLst>
          </p:cNvPr>
          <p:cNvSpPr>
            <a:spLocks noGrp="1"/>
          </p:cNvSpPr>
          <p:nvPr>
            <p:ph idx="1"/>
          </p:nvPr>
        </p:nvSpPr>
        <p:spPr>
          <a:xfrm>
            <a:off x="677334" y="1524485"/>
            <a:ext cx="8596668" cy="3880773"/>
          </a:xfrm>
        </p:spPr>
        <p:txBody>
          <a:bodyPr>
            <a:normAutofit/>
          </a:bodyPr>
          <a:lstStyle/>
          <a:p>
            <a:pPr algn="l">
              <a:buFont typeface="Arial" panose="020B0604020202020204" pitchFamily="34" charset="0"/>
              <a:buChar char="•"/>
            </a:pPr>
            <a:r>
              <a:rPr lang="en-US"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Mental Health Commission of Canada [MHCC]. (2021). </a:t>
            </a:r>
            <a:r>
              <a:rPr lang="en-US" sz="2400" b="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Answering the call: Strategic plan 2021/2030</a:t>
            </a:r>
            <a:r>
              <a:rPr lang="en-US"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Available on the Mental Health Commission of Canada website.</a:t>
            </a:r>
          </a:p>
        </p:txBody>
      </p:sp>
    </p:spTree>
    <p:extLst>
      <p:ext uri="{BB962C8B-B14F-4D97-AF65-F5344CB8AC3E}">
        <p14:creationId xmlns:p14="http://schemas.microsoft.com/office/powerpoint/2010/main" val="2956051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D29D-5C99-3169-200D-8F955B4688E9}"/>
              </a:ext>
            </a:extLst>
          </p:cNvPr>
          <p:cNvSpPr>
            <a:spLocks noGrp="1"/>
          </p:cNvSpPr>
          <p:nvPr>
            <p:ph type="title"/>
          </p:nvPr>
        </p:nvSpPr>
        <p:spPr>
          <a:xfrm>
            <a:off x="677334" y="609600"/>
            <a:ext cx="8596668" cy="655782"/>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D290AF9-6422-C6F5-3637-5954C740D768}"/>
              </a:ext>
            </a:extLst>
          </p:cNvPr>
          <p:cNvSpPr>
            <a:spLocks noGrp="1"/>
          </p:cNvSpPr>
          <p:nvPr>
            <p:ph idx="1"/>
          </p:nvPr>
        </p:nvSpPr>
        <p:spPr>
          <a:xfrm>
            <a:off x="834352" y="1265382"/>
            <a:ext cx="8596668" cy="4922982"/>
          </a:xfrm>
        </p:spPr>
        <p:txBody>
          <a:bodyPr>
            <a:noAutofit/>
          </a:bodyPr>
          <a:lstStyle/>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Baxter, L., Burton, A., &amp; </a:t>
            </a:r>
            <a:r>
              <a:rPr lang="en-US" sz="2000" b="0" i="0" dirty="0" err="1">
                <a:solidFill>
                  <a:srgbClr val="373D3F"/>
                </a:solidFill>
                <a:effectLst/>
                <a:latin typeface="Calibri" panose="020F0502020204030204" pitchFamily="34" charset="0"/>
                <a:ea typeface="Calibri" panose="020F0502020204030204" pitchFamily="34" charset="0"/>
                <a:cs typeface="Calibri" panose="020F0502020204030204" pitchFamily="34" charset="0"/>
              </a:rPr>
              <a:t>Fancourt</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D. (2022). Community and cultural engagement for people with lived experience of mental health conditions: What are the barriers and enablers?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BMC Psychology, 10</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(71).</a:t>
            </a:r>
          </a:p>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Canadian Mental Health Association [CMHA]. (2021).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Mental health and mental illness: What’s the difference?</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a:t>
            </a:r>
            <a:r>
              <a:rPr lang="en-US" sz="2000" b="0" i="0" u="sng" dirty="0">
                <a:effectLst/>
                <a:latin typeface="Calibri" panose="020F0502020204030204" pitchFamily="34" charset="0"/>
                <a:ea typeface="Calibri" panose="020F0502020204030204" pitchFamily="34" charset="0"/>
                <a:cs typeface="Calibri" panose="020F0502020204030204" pitchFamily="34" charset="0"/>
                <a:hlinkClick r:id="rId2"/>
              </a:rPr>
              <a:t>https://cmha.ca/brochure/fast-facts-about-mental-illness/</a:t>
            </a:r>
            <a:endParaRPr lang="en-US" sz="2000" b="0" i="0" u="sng" dirty="0">
              <a:effectLst/>
              <a:latin typeface="Calibri" panose="020F0502020204030204" pitchFamily="34" charset="0"/>
              <a:ea typeface="Calibri" panose="020F0502020204030204" pitchFamily="34" charset="0"/>
              <a:cs typeface="Calibri" panose="020F0502020204030204" pitchFamily="34" charset="0"/>
            </a:endParaRPr>
          </a:p>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Lister, K., Seale, J., &amp; </a:t>
            </a:r>
            <a:r>
              <a:rPr lang="en-US" sz="2000" b="0" i="0" dirty="0" err="1">
                <a:solidFill>
                  <a:srgbClr val="373D3F"/>
                </a:solidFill>
                <a:effectLst/>
                <a:latin typeface="Calibri" panose="020F0502020204030204" pitchFamily="34" charset="0"/>
                <a:ea typeface="Calibri" panose="020F0502020204030204" pitchFamily="34" charset="0"/>
                <a:cs typeface="Calibri" panose="020F0502020204030204" pitchFamily="34" charset="0"/>
              </a:rPr>
              <a:t>Douce</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C. (2021). Mental health in distance learning: A taxonomy of barriers and enablers to student mental wellbeing.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The Journal of Open, Distance and e- Learning</a:t>
            </a:r>
            <a:r>
              <a:rPr lang="en-US" sz="2000" dirty="0">
                <a:solidFill>
                  <a:srgbClr val="373D3F"/>
                </a:solidFill>
                <a:latin typeface="Calibri" panose="020F0502020204030204" pitchFamily="34" charset="0"/>
                <a:ea typeface="Calibri" panose="020F0502020204030204" pitchFamily="34" charset="0"/>
                <a:cs typeface="Calibri" panose="020F0502020204030204" pitchFamily="34" charset="0"/>
              </a:rPr>
              <a:t>.</a:t>
            </a:r>
            <a:endParaRPr lang="en-US" sz="2000" b="0" i="0" u="sng" dirty="0">
              <a:effectLst/>
              <a:latin typeface="Calibri" panose="020F0502020204030204" pitchFamily="34" charset="0"/>
              <a:ea typeface="Calibri" panose="020F0502020204030204" pitchFamily="34" charset="0"/>
              <a:cs typeface="Calibri" panose="020F0502020204030204" pitchFamily="34" charset="0"/>
            </a:endParaRPr>
          </a:p>
          <a:p>
            <a:endParaRPr lang="en-US" sz="2000" b="0" i="0" dirty="0">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4431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F8F61-FFA2-E930-3C63-2A5339C2ED30}"/>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Introduction</a:t>
            </a:r>
          </a:p>
        </p:txBody>
      </p:sp>
      <p:sp>
        <p:nvSpPr>
          <p:cNvPr id="3" name="Content Placeholder 2">
            <a:extLst>
              <a:ext uri="{FF2B5EF4-FFF2-40B4-BE49-F238E27FC236}">
                <a16:creationId xmlns:a16="http://schemas.microsoft.com/office/drawing/2014/main" id="{81B18040-A839-E3DD-9E10-1DFA7D86A4F9}"/>
              </a:ext>
            </a:extLst>
          </p:cNvPr>
          <p:cNvSpPr>
            <a:spLocks noGrp="1"/>
          </p:cNvSpPr>
          <p:nvPr>
            <p:ph idx="1"/>
          </p:nvPr>
        </p:nvSpPr>
        <p:spPr>
          <a:xfrm>
            <a:off x="548025" y="1357026"/>
            <a:ext cx="8596668" cy="3880773"/>
          </a:xfrm>
        </p:spPr>
        <p:txBody>
          <a:bodyPr>
            <a:noAutofit/>
          </a:bodyPr>
          <a:lstStyle/>
          <a:p>
            <a:r>
              <a:rPr lang="en-US" sz="2400" dirty="0">
                <a:latin typeface="Calibri" panose="020F0502020204030204" pitchFamily="34" charset="0"/>
                <a:cs typeface="Calibri" panose="020F0502020204030204" pitchFamily="34" charset="0"/>
              </a:rPr>
              <a:t>This chapter will discuss:</a:t>
            </a:r>
          </a:p>
          <a:p>
            <a:pPr lvl="1"/>
            <a:r>
              <a:rPr lang="en-US" sz="2400" dirty="0">
                <a:latin typeface="Calibri" panose="020F0502020204030204" pitchFamily="34" charset="0"/>
                <a:cs typeface="Calibri" panose="020F0502020204030204" pitchFamily="34" charset="0"/>
              </a:rPr>
              <a:t>The characteristics of rural, remote and northern communities that affect mental health service delivery from a social work perspective.</a:t>
            </a:r>
          </a:p>
          <a:p>
            <a:pPr lvl="1"/>
            <a:r>
              <a:rPr lang="en-US" sz="2400" dirty="0">
                <a:latin typeface="Calibri" panose="020F0502020204030204" pitchFamily="34" charset="0"/>
                <a:cs typeface="Calibri" panose="020F0502020204030204" pitchFamily="34" charset="0"/>
              </a:rPr>
              <a:t>Select mental health-related issues. </a:t>
            </a:r>
          </a:p>
          <a:p>
            <a:pPr lvl="1"/>
            <a:r>
              <a:rPr lang="en-US" sz="2400" dirty="0">
                <a:latin typeface="Calibri" panose="020F0502020204030204" pitchFamily="34" charset="0"/>
                <a:cs typeface="Calibri" panose="020F0502020204030204" pitchFamily="34" charset="0"/>
              </a:rPr>
              <a:t>Attitudes and beliefs that result in stigma related to mental illness, and towards those experiencing mental health challenges.</a:t>
            </a:r>
          </a:p>
        </p:txBody>
      </p:sp>
    </p:spTree>
    <p:extLst>
      <p:ext uri="{BB962C8B-B14F-4D97-AF65-F5344CB8AC3E}">
        <p14:creationId xmlns:p14="http://schemas.microsoft.com/office/powerpoint/2010/main" val="1065384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2E07F-2C75-1257-9999-42DCEE8D9623}"/>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Learning Objectives</a:t>
            </a:r>
          </a:p>
        </p:txBody>
      </p:sp>
      <p:sp>
        <p:nvSpPr>
          <p:cNvPr id="5" name="Content Placeholder 4">
            <a:extLst>
              <a:ext uri="{FF2B5EF4-FFF2-40B4-BE49-F238E27FC236}">
                <a16:creationId xmlns:a16="http://schemas.microsoft.com/office/drawing/2014/main" id="{22207C62-6638-DEBA-6DA4-6B4947882EE8}"/>
              </a:ext>
            </a:extLst>
          </p:cNvPr>
          <p:cNvSpPr>
            <a:spLocks noGrp="1"/>
          </p:cNvSpPr>
          <p:nvPr>
            <p:ph idx="1"/>
          </p:nvPr>
        </p:nvSpPr>
        <p:spPr>
          <a:xfrm>
            <a:off x="677334" y="1643353"/>
            <a:ext cx="8596668" cy="3880773"/>
          </a:xfrm>
        </p:spPr>
        <p:txBody>
          <a:bodyPr>
            <a:noAutofit/>
          </a:bodyPr>
          <a:lstStyle/>
          <a:p>
            <a:pPr lvl="0"/>
            <a:r>
              <a:rPr lang="en-US" sz="2100" dirty="0">
                <a:latin typeface="Calibri" panose="020F0502020204030204" pitchFamily="34" charset="0"/>
                <a:cs typeface="Calibri" panose="020F0502020204030204" pitchFamily="34" charset="0"/>
              </a:rPr>
              <a:t>By the end of this chapter you will:</a:t>
            </a:r>
            <a:endParaRPr lang="en-CA" sz="2100" dirty="0">
              <a:latin typeface="Calibri" panose="020F0502020204030204" pitchFamily="34" charset="0"/>
              <a:cs typeface="Calibri" panose="020F0502020204030204" pitchFamily="34" charset="0"/>
            </a:endParaRPr>
          </a:p>
          <a:p>
            <a:pPr lvl="1"/>
            <a:r>
              <a:rPr lang="en-US" sz="2100" dirty="0">
                <a:latin typeface="Calibri" panose="020F0502020204030204" pitchFamily="34" charset="0"/>
                <a:cs typeface="Calibri" panose="020F0502020204030204" pitchFamily="34" charset="0"/>
              </a:rPr>
              <a:t>Understand the scope of practice of social workers providing mental health support services in rural, remote and northern settings.</a:t>
            </a:r>
          </a:p>
          <a:p>
            <a:pPr lvl="1"/>
            <a:r>
              <a:rPr lang="en-US" sz="2100" dirty="0">
                <a:latin typeface="Calibri" panose="020F0502020204030204" pitchFamily="34" charset="0"/>
                <a:cs typeface="Calibri" panose="020F0502020204030204" pitchFamily="34" charset="0"/>
              </a:rPr>
              <a:t>Describe factors influencing mental health and addictions outside of urban settings.</a:t>
            </a:r>
          </a:p>
          <a:p>
            <a:pPr lvl="1"/>
            <a:r>
              <a:rPr lang="en-US" sz="2100" dirty="0">
                <a:latin typeface="Calibri" panose="020F0502020204030204" pitchFamily="34" charset="0"/>
                <a:cs typeface="Calibri" panose="020F0502020204030204" pitchFamily="34" charset="0"/>
              </a:rPr>
              <a:t>Identify common types of mental health concerns found in rural, remote, and northern settings.</a:t>
            </a:r>
          </a:p>
          <a:p>
            <a:pPr lvl="1"/>
            <a:r>
              <a:rPr lang="en-US" sz="2100" dirty="0">
                <a:latin typeface="Calibri" panose="020F0502020204030204" pitchFamily="34" charset="0"/>
                <a:cs typeface="Calibri" panose="020F0502020204030204" pitchFamily="34" charset="0"/>
              </a:rPr>
              <a:t>Understand the barriers and enablers for social workers at the micro-, mezzo- and macro-levels of mental health service provision in rural, remote, and northern settings.</a:t>
            </a:r>
          </a:p>
          <a:p>
            <a:pPr lvl="1"/>
            <a:r>
              <a:rPr lang="en-US" sz="2100" dirty="0">
                <a:latin typeface="Calibri" panose="020F0502020204030204" pitchFamily="34" charset="0"/>
                <a:cs typeface="Calibri" panose="020F0502020204030204" pitchFamily="34" charset="0"/>
              </a:rPr>
              <a:t>Recognize how the stigma surrounding mental illness affects service access in locations outside of urban settings, and how to identify strategies to reduce that stigma.</a:t>
            </a:r>
          </a:p>
        </p:txBody>
      </p:sp>
    </p:spTree>
    <p:extLst>
      <p:ext uri="{BB962C8B-B14F-4D97-AF65-F5344CB8AC3E}">
        <p14:creationId xmlns:p14="http://schemas.microsoft.com/office/powerpoint/2010/main" val="108178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71CC-2C23-74C8-739D-98EBF045DA8A}"/>
              </a:ext>
            </a:extLst>
          </p:cNvPr>
          <p:cNvSpPr>
            <a:spLocks noGrp="1"/>
          </p:cNvSpPr>
          <p:nvPr>
            <p:ph type="title"/>
          </p:nvPr>
        </p:nvSpPr>
        <p:spPr>
          <a:xfrm>
            <a:off x="677334" y="609600"/>
            <a:ext cx="8596668" cy="891209"/>
          </a:xfrm>
        </p:spPr>
        <p:txBody>
          <a:bodyPr>
            <a:normAutofit/>
          </a:bodyPr>
          <a:lstStyle/>
          <a:p>
            <a:r>
              <a:rPr lang="en-US" dirty="0">
                <a:solidFill>
                  <a:schemeClr val="accent2">
                    <a:lumMod val="75000"/>
                  </a:schemeClr>
                </a:solidFill>
                <a:latin typeface="Calibri" panose="020F0502020204030204" pitchFamily="34" charset="0"/>
                <a:cs typeface="Calibri" panose="020F0502020204030204" pitchFamily="34" charset="0"/>
              </a:rPr>
              <a:t>Practice Area and/or the Population of Focus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BD74BFE0-5011-91F6-6DFF-6A631491B044}"/>
              </a:ext>
            </a:extLst>
          </p:cNvPr>
          <p:cNvSpPr>
            <a:spLocks noGrp="1"/>
          </p:cNvSpPr>
          <p:nvPr>
            <p:ph idx="1"/>
          </p:nvPr>
        </p:nvSpPr>
        <p:spPr>
          <a:xfrm>
            <a:off x="677334" y="1500809"/>
            <a:ext cx="8596668" cy="3880773"/>
          </a:xfrm>
        </p:spPr>
        <p:txBody>
          <a:bodyPr>
            <a:noAutofit/>
          </a:bodyPr>
          <a:lstStyle/>
          <a:p>
            <a:r>
              <a:rPr lang="en-US" sz="2400" dirty="0">
                <a:latin typeface="Calibri" panose="020F0502020204030204" pitchFamily="34" charset="0"/>
                <a:cs typeface="Calibri" panose="020F0502020204030204" pitchFamily="34" charset="0"/>
              </a:rPr>
              <a:t>The Canadian Mental Health Association [CMHA] describes mental illness as a disturbance in thoughts, feelings, and perceptions that is severe enough to affect everyday functioning. </a:t>
            </a:r>
          </a:p>
          <a:p>
            <a:r>
              <a:rPr lang="en-US" sz="2400" dirty="0">
                <a:latin typeface="Calibri" panose="020F0502020204030204" pitchFamily="34" charset="0"/>
                <a:cs typeface="Calibri" panose="020F0502020204030204" pitchFamily="34" charset="0"/>
              </a:rPr>
              <a:t>Substance misuse is often linked to poor mental health or mental illness (CMHA, 2021). </a:t>
            </a:r>
          </a:p>
          <a:p>
            <a:r>
              <a:rPr lang="en-US" sz="2400" dirty="0">
                <a:latin typeface="Calibri" panose="020F0502020204030204" pitchFamily="34" charset="0"/>
                <a:cs typeface="Calibri" panose="020F0502020204030204" pitchFamily="34" charset="0"/>
              </a:rPr>
              <a:t>Internationally, and in most jurisdictions across Canada, supports and services are often offered to address both mental health- and addictions-related issues simultaneously. </a:t>
            </a:r>
          </a:p>
        </p:txBody>
      </p:sp>
    </p:spTree>
    <p:extLst>
      <p:ext uri="{BB962C8B-B14F-4D97-AF65-F5344CB8AC3E}">
        <p14:creationId xmlns:p14="http://schemas.microsoft.com/office/powerpoint/2010/main" val="200084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Mental Health Issues and Stigma</a:t>
            </a:r>
          </a:p>
          <a:p>
            <a:pPr lvl="1"/>
            <a:r>
              <a:rPr lang="en-US" sz="2400" dirty="0">
                <a:latin typeface="Calibri" panose="020F0502020204030204" pitchFamily="34" charset="0"/>
                <a:cs typeface="Calibri" panose="020F0502020204030204" pitchFamily="34" charset="0"/>
              </a:rPr>
              <a:t>Due to stigmatization, people may delay seeking help, may exit treatment prematurely, or may completely avoid seeking services.</a:t>
            </a:r>
          </a:p>
          <a:p>
            <a:pPr lvl="1"/>
            <a:r>
              <a:rPr lang="en-US" sz="2400" dirty="0">
                <a:latin typeface="Calibri" panose="020F0502020204030204" pitchFamily="34" charset="0"/>
                <a:cs typeface="Calibri" panose="020F0502020204030204" pitchFamily="34" charset="0"/>
              </a:rPr>
              <a:t>Stigma can impact social activities for individuals experiencing mental illness, along with education, housing, and employment; the result is often social isolation.</a:t>
            </a:r>
          </a:p>
          <a:p>
            <a:pPr lvl="1"/>
            <a:r>
              <a:rPr lang="en-US" sz="2400" dirty="0">
                <a:latin typeface="Calibri" panose="020F0502020204030204" pitchFamily="34" charset="0"/>
                <a:cs typeface="Calibri" panose="020F0502020204030204" pitchFamily="34" charset="0"/>
              </a:rPr>
              <a:t>Stigma in the rural and remote areas of Canada can be further compromised by a shortage of services in the areas of mental health and addictions, and difficulty in accessing those services.</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7"/>
              <a:stretch>
                <a:fillRect/>
              </a:stretch>
            </p:blipFill>
            <p:spPr>
              <a:xfrm>
                <a:off x="4092915" y="-881910"/>
                <a:ext cx="158400" cy="249840"/>
              </a:xfrm>
              <a:prstGeom prst="rect">
                <a:avLst/>
              </a:prstGeom>
            </p:spPr>
          </p:pic>
        </mc:Fallback>
      </mc:AlternateContent>
    </p:spTree>
    <p:extLst>
      <p:ext uri="{BB962C8B-B14F-4D97-AF65-F5344CB8AC3E}">
        <p14:creationId xmlns:p14="http://schemas.microsoft.com/office/powerpoint/2010/main" val="403370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Substance Use and Addictions </a:t>
            </a:r>
          </a:p>
          <a:p>
            <a:pPr lvl="1"/>
            <a:r>
              <a:rPr lang="en-US" sz="2200" dirty="0">
                <a:latin typeface="Calibri" panose="020F0502020204030204" pitchFamily="34" charset="0"/>
                <a:cs typeface="Calibri" panose="020F0502020204030204" pitchFamily="34" charset="0"/>
              </a:rPr>
              <a:t>The topic of addictions is vast as it includes the abuse of illegal substances, the misuse of legal substances, as well as compulsive behaviors involving gambling, internet/gaming, and sex.</a:t>
            </a:r>
          </a:p>
          <a:p>
            <a:pPr lvl="1"/>
            <a:r>
              <a:rPr lang="en-US" sz="2200" dirty="0">
                <a:latin typeface="Calibri" panose="020F0502020204030204" pitchFamily="34" charset="0"/>
                <a:cs typeface="Calibri" panose="020F0502020204030204" pitchFamily="34" charset="0"/>
              </a:rPr>
              <a:t>The misuse of alcohol and drugs is influenced by individual, cultural and social factors which can serve as protective and/or risk factors.</a:t>
            </a:r>
          </a:p>
          <a:p>
            <a:pPr lvl="1"/>
            <a:r>
              <a:rPr lang="en-US" sz="2200" dirty="0">
                <a:latin typeface="Calibri" panose="020F0502020204030204" pitchFamily="34" charset="0"/>
                <a:cs typeface="Calibri" panose="020F0502020204030204" pitchFamily="34" charset="0"/>
              </a:rPr>
              <a:t>Navigating the system to help support individuals with substance use disorders can be especially challenging in rural and remote locations, due to limited outpatient and inpatient services and waitlists. </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3"/>
              <a:stretch>
                <a:fillRect/>
              </a:stretch>
            </p:blipFill>
            <p:spPr>
              <a:xfrm>
                <a:off x="4092915" y="-881910"/>
                <a:ext cx="157680" cy="249840"/>
              </a:xfrm>
              <a:prstGeom prst="rect">
                <a:avLst/>
              </a:prstGeom>
            </p:spPr>
          </p:pic>
        </mc:Fallback>
      </mc:AlternateContent>
    </p:spTree>
    <p:extLst>
      <p:ext uri="{BB962C8B-B14F-4D97-AF65-F5344CB8AC3E}">
        <p14:creationId xmlns:p14="http://schemas.microsoft.com/office/powerpoint/2010/main" val="2661170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Chronic Mental Illness</a:t>
            </a:r>
          </a:p>
          <a:p>
            <a:pPr lvl="1"/>
            <a:r>
              <a:rPr lang="en-US" sz="2200" dirty="0">
                <a:latin typeface="Calibri" panose="020F0502020204030204" pitchFamily="34" charset="0"/>
                <a:cs typeface="Calibri" panose="020F0502020204030204" pitchFamily="34" charset="0"/>
              </a:rPr>
              <a:t>Long-term and chronic mental illness is multi-faceted and complex, requiring a coordination of support and collaboration beginning when the individual seeks ongoing support, and continuing as they enter into the recovery and long-term support process. </a:t>
            </a:r>
          </a:p>
          <a:p>
            <a:pPr lvl="1"/>
            <a:r>
              <a:rPr lang="en-US" sz="2200" dirty="0">
                <a:latin typeface="Calibri" panose="020F0502020204030204" pitchFamily="34" charset="0"/>
                <a:cs typeface="Calibri" panose="020F0502020204030204" pitchFamily="34" charset="0"/>
              </a:rPr>
              <a:t>Individuals with Serious Mental Illness typically experience gaps in services and these gaps are more pronounced in rural and remote locations that lack community resources and in-patient capacity.</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3"/>
              <a:stretch>
                <a:fillRect/>
              </a:stretch>
            </p:blipFill>
            <p:spPr>
              <a:xfrm>
                <a:off x="4092915" y="-881910"/>
                <a:ext cx="157680" cy="249840"/>
              </a:xfrm>
              <a:prstGeom prst="rect">
                <a:avLst/>
              </a:prstGeom>
            </p:spPr>
          </p:pic>
        </mc:Fallback>
      </mc:AlternateContent>
    </p:spTree>
    <p:extLst>
      <p:ext uri="{BB962C8B-B14F-4D97-AF65-F5344CB8AC3E}">
        <p14:creationId xmlns:p14="http://schemas.microsoft.com/office/powerpoint/2010/main" val="1919217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677334" y="609600"/>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587883" y="1450109"/>
            <a:ext cx="8596668" cy="3880773"/>
          </a:xfrm>
        </p:spPr>
        <p:txBody>
          <a:bodyPr>
            <a:noAutofit/>
          </a:bodyPr>
          <a:lstStyle/>
          <a:p>
            <a:pPr lvl="0"/>
            <a:r>
              <a:rPr lang="en-US" sz="2400" dirty="0">
                <a:latin typeface="Calibri" panose="020F0502020204030204" pitchFamily="34" charset="0"/>
                <a:cs typeface="Calibri" panose="020F0502020204030204" pitchFamily="34" charset="0"/>
              </a:rPr>
              <a:t>A barrier to access is understood as any process or intervention by which access to mental health supports is impeded. Enablers are defined as any process or intervention by which access to mental health services and wellbeing is facilitated (Baxter et al., 2022; Lister et al., 2021). </a:t>
            </a:r>
          </a:p>
          <a:p>
            <a:pPr lvl="0"/>
            <a:r>
              <a:rPr lang="en-US" sz="2400" dirty="0">
                <a:latin typeface="Calibri" panose="020F0502020204030204" pitchFamily="34" charset="0"/>
                <a:cs typeface="Calibri" panose="020F0502020204030204" pitchFamily="34" charset="0"/>
              </a:rPr>
              <a:t>The following conceptual model shows the enablers and barriers to mental health support availability in rural and remote practice settings, and provides examples of micro-, mezzo- and macro-levels of practice that are impacted. </a:t>
            </a:r>
          </a:p>
        </p:txBody>
      </p:sp>
    </p:spTree>
    <p:extLst>
      <p:ext uri="{BB962C8B-B14F-4D97-AF65-F5344CB8AC3E}">
        <p14:creationId xmlns:p14="http://schemas.microsoft.com/office/powerpoint/2010/main" val="408480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677334" y="609600"/>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pic>
        <p:nvPicPr>
          <p:cNvPr id="15" name="Content Placeholder 14">
            <a:extLst>
              <a:ext uri="{FF2B5EF4-FFF2-40B4-BE49-F238E27FC236}">
                <a16:creationId xmlns:a16="http://schemas.microsoft.com/office/drawing/2014/main" id="{C0B53B54-770A-03E0-01E4-91348CB2049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19905" y="1450109"/>
            <a:ext cx="9352190" cy="5126724"/>
          </a:xfrm>
        </p:spPr>
      </p:pic>
    </p:spTree>
    <p:extLst>
      <p:ext uri="{BB962C8B-B14F-4D97-AF65-F5344CB8AC3E}">
        <p14:creationId xmlns:p14="http://schemas.microsoft.com/office/powerpoint/2010/main" val="67408439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15903</TotalTime>
  <Words>919</Words>
  <Application>Microsoft Office PowerPoint</Application>
  <PresentationFormat>Widescreen</PresentationFormat>
  <Paragraphs>46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Trebuchet MS</vt:lpstr>
      <vt:lpstr>Wingdings 3</vt:lpstr>
      <vt:lpstr>Facet</vt:lpstr>
      <vt:lpstr>Chapter 9 - Social Work Practice and Mental Health Services Outside of Urban Settings</vt:lpstr>
      <vt:lpstr>Introduction</vt:lpstr>
      <vt:lpstr>Learning Objectives</vt:lpstr>
      <vt:lpstr>Practice Area and/or the Population of Focus</vt:lpstr>
      <vt:lpstr>Overview of Policy and Service Delivery Issues</vt:lpstr>
      <vt:lpstr>Overview of Policy and Service Delivery Issues</vt:lpstr>
      <vt:lpstr>Overview of Policy and Service Delivery Issues</vt:lpstr>
      <vt:lpstr>3 Levels of Social Work Practice</vt:lpstr>
      <vt:lpstr>3 Levels of Social Work Practice</vt:lpstr>
      <vt:lpstr>Conclusion</vt:lpstr>
      <vt:lpstr>Additional Resources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 Older Adults in Rural Communities: Policy and Practice</dc:title>
  <dc:creator>Pam Reimer</dc:creator>
  <cp:lastModifiedBy>Pam Reimer</cp:lastModifiedBy>
  <cp:revision>22</cp:revision>
  <dcterms:created xsi:type="dcterms:W3CDTF">2023-11-18T18:34:59Z</dcterms:created>
  <dcterms:modified xsi:type="dcterms:W3CDTF">2024-04-22T02:58:04Z</dcterms:modified>
</cp:coreProperties>
</file>